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1" r:id="rId2"/>
    <p:sldId id="533" r:id="rId3"/>
    <p:sldId id="534" r:id="rId4"/>
    <p:sldId id="537" r:id="rId5"/>
    <p:sldId id="538" r:id="rId6"/>
    <p:sldId id="539" r:id="rId7"/>
    <p:sldId id="553" r:id="rId8"/>
    <p:sldId id="540" r:id="rId9"/>
    <p:sldId id="541" r:id="rId10"/>
    <p:sldId id="542" r:id="rId11"/>
    <p:sldId id="996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754" r:id="rId20"/>
    <p:sldId id="753" r:id="rId21"/>
    <p:sldId id="755" r:id="rId22"/>
    <p:sldId id="751" r:id="rId23"/>
    <p:sldId id="756" r:id="rId24"/>
    <p:sldId id="836" r:id="rId25"/>
    <p:sldId id="94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977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3" autoAdjust="0"/>
    <p:restoredTop sz="90929"/>
  </p:normalViewPr>
  <p:slideViewPr>
    <p:cSldViewPr>
      <p:cViewPr varScale="1">
        <p:scale>
          <a:sx n="67" d="100"/>
          <a:sy n="67" d="100"/>
        </p:scale>
        <p:origin x="10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Sheet1!$B$1:$B$15</c:f>
              <c:numCache>
                <c:formatCode>General</c:formatCode>
                <c:ptCount val="15"/>
                <c:pt idx="0">
                  <c:v>1.01</c:v>
                </c:pt>
                <c:pt idx="1">
                  <c:v>1.02</c:v>
                </c:pt>
                <c:pt idx="2">
                  <c:v>1.03</c:v>
                </c:pt>
                <c:pt idx="3">
                  <c:v>1.04</c:v>
                </c:pt>
                <c:pt idx="4">
                  <c:v>1.05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</c:v>
                </c:pt>
              </c:numCache>
            </c:numRef>
          </c:xVal>
          <c:yVal>
            <c:numRef>
              <c:f>Sheet1!$C$1:$C$15</c:f>
              <c:numCache>
                <c:formatCode>General</c:formatCode>
                <c:ptCount val="15"/>
                <c:pt idx="0">
                  <c:v>1.0019960159172898</c:v>
                </c:pt>
                <c:pt idx="1">
                  <c:v>1.0039841266845644</c:v>
                </c:pt>
                <c:pt idx="2">
                  <c:v>1.0059644253797606</c:v>
                </c:pt>
                <c:pt idx="3">
                  <c:v>1.007937003198911</c:v>
                </c:pt>
                <c:pt idx="4">
                  <c:v>1.0099019495104706</c:v>
                </c:pt>
                <c:pt idx="5">
                  <c:v>1.0385161011395863</c:v>
                </c:pt>
                <c:pt idx="6">
                  <c:v>1.074451603932522</c:v>
                </c:pt>
                <c:pt idx="7">
                  <c:v>1.1082576520172049</c:v>
                </c:pt>
                <c:pt idx="8">
                  <c:v>1.1402650662954021</c:v>
                </c:pt>
                <c:pt idx="9">
                  <c:v>1.1707255868184203</c:v>
                </c:pt>
                <c:pt idx="10">
                  <c:v>1.1998363793392879</c:v>
                </c:pt>
                <c:pt idx="11">
                  <c:v>1.2277554794185057</c:v>
                </c:pt>
                <c:pt idx="12">
                  <c:v>1.2546119872868746</c:v>
                </c:pt>
                <c:pt idx="13">
                  <c:v>1.2805130554020496</c:v>
                </c:pt>
                <c:pt idx="14">
                  <c:v>1.3055488291950281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DC-41F6-A117-8E1DC516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20576"/>
        <c:axId val="70162688"/>
      </c:scatterChart>
      <c:valAx>
        <c:axId val="70120576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70162688"/>
        <c:crosses val="autoZero"/>
        <c:crossBetween val="midCat"/>
      </c:valAx>
      <c:valAx>
        <c:axId val="70162688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1205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45289E-1E38-7886-F03E-D90E1C11B4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96EE48C-2892-B77C-428A-5DFC487D68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33DAC38-0AFA-292F-82EA-71A95AB822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F1F8B53-94C6-5CC6-336F-49F68AB066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995FEA-3732-4CBB-9C30-C793A9D7E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7-25T06:31:52.7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4-27T05:33:36.3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13 129,'0'0'903,"0"0"129,0 0-129,0 0 129,0 0-387,0 0-387,0 0 0,0 0-129,6-6 0,-6 6 0,0 0 0,16 0 0,-16 0 129,21 2 0,-6 0 258,2 2 0,5-2-129,0 1-129,4-1 0,0 0-129,6 1 0,1-1 129,6 0-258,-4 1 0,5 0 129,0 1-129,3-1 129,-1 1 0,2 0 129,0 0-129,0 0 129,3-1 129,-2 0-258,3 0 258,-1 0-387,1 1 0,-4-2 129,-1 1-258,-2 1 129,-1-1 0,2 0 0,-3-1 0,6 0 0,-2 0 0,4-1 129,1-1-129,1 0 129,1 0-129,1 0 129,-2 0-129,-2-1 0,1-1 129,-4 0-129,-2 0 129,-2-1-129,-3 2 258,1-1-258,-2 1 129,-1 1-129,-1 0 129,2 0-129,-1 0 129,2 0-129,-4 0 0,1 0 129,-3-1-129,-2 1 129,-2-2 129,-5 1 0,-1 0 258,-6 0-387,2 0 258,-5 0-129,0 1 0,-12 0-129,17-2-129,-17 2 0,12 0-129,-12 0 129,12 0-258,-12 0 258,0 0-258,17 4 0,-17-4-774,16 0-1290,2 5-903,-18-5-258,24 0 258</inkml:trace>
  <inkml:trace contextRef="#ctx0" brushRef="#br0" timeOffset="811">2259 31 1032,'0'0'2064,"2"-7"-1161,-2 7-645,14-9-129,-2 4-258,-1 2 129,5-1-258,-1 3 129,2 1-129,-1 0 0,1 2 258,-3 4-387,-1 4 387,-5 0 0,-6 3 387,-2 1-129,-6 1 516,-7 3-129,-11-1-129,0 4 258,-10-2 258,2 2-516,-3 2-2967,-7-11 129,17 5-258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8-13T06:28:50.6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8-27T06:30:09.1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4-11T05:30:38.8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3T02:39:41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0 387,'0'0'1548,"0"0"-516,0 0-645,0 0-387,0 0 0,0 0 0,0 0 0,0 0-258,15 0 129,-6 4-903,14-4-774</inkml:trace>
  <inkml:trace contextRef="#ctx0" brushRef="#br0" timeOffset="219">486 677 903,'51'111'-387</inkml:trace>
  <inkml:trace contextRef="#ctx0" brushRef="#br0" timeOffset="531">1506 2640 129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3T02:39:40.2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0 1161,'-5'137'3225,"5"-78"-387,-7-17-1290,1-1-2322,4 1-1548,-10-15 258,10 6-387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18T06:15:10.0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 1290,'0'-6'1548,"0"6"-129,0 0-774,0 0-258,0 0-258,9-4-258,-9 4-774,0 0-1161,0 0 258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6T03:12:08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9933,'-10'1'4515,"10"-1"-516,0 0-516,1 12-5031,10-5-2451,-11-7-387,19 2-129,-19-2-129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7-25T10:47:08.7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14061,'28'6'4773,"-19"-5"-387,-9-1 0,0 0-4128,0 0-387,0 0-129,0 0-258,0 0-258,0 0-1161,0 0-2064,6 12-516,-6-12-129,-2 18-645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3DAC548-048B-43B0-B84E-23B4B484C7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8984582-512D-AD57-8AD6-3F0BB99C7A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64F15BF-0DDB-9B3C-1517-B3BFB27400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CC0221B-EE1A-F8C6-2B43-6EBA925D22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E3BD8617-3B58-4F97-DCF1-AA5EDC6EEF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21997177-F267-D4E0-6785-FB8623D14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668F0D-5D11-4F6D-936B-1AAB9DC77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0A7F4-4BA6-7C09-F4DC-55D4D5058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9BB56-F357-D423-C824-DAD026622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6CE0D-D827-F830-2568-F0383DBB4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0BDF-9C68-4EF6-8926-2C108D322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2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28891-2D1C-C6F8-F42D-6DDAF214A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850DF-506F-9CAD-0F6C-8F315FDF5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666B-3CDC-A8B6-23AF-4409793C7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3A73-9AD0-4429-BCF5-9D81AC45E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ACF50-9649-0890-6199-07219CC71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6D2D6-C3CD-019B-C6FD-FF14CCDE7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ABD9F-5867-A675-26B2-99246ACD5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D688-B0BE-426D-A9A0-FA187ACA7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8CAE4-D279-E57D-3533-F6C0BB2F7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260A42-DA7E-7F1E-53C1-810762C80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FF4F3-6CD3-1BD5-1282-D799231DF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2138-ADF3-4657-8120-07FEDC4C1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99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AFB13-2C27-62E8-0B64-B13C3517B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089BE-33E0-B7C7-36D8-D9979E04B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776B5-8AEF-0DE4-410D-939C1D166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0FDB-5972-412E-8F7D-80800870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4087D-B7B9-E18F-D7AF-89B9C513F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8821-D913-90FF-5F07-E7D9D3E63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29483-A756-66CD-295B-634B1134F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0360-C508-48B3-AA9B-E62534BB9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FE351E-AF01-C65A-CBD4-2F2CC5A76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47FDC4-CD70-C912-C5B3-575E8A3EA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3AEABC-38D1-A4A6-4906-E34AA691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13B6-3017-4BB8-A438-B3DFBE9FD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4C7044-FBD6-83DA-0026-538476490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00077B-A2D5-6066-39A1-44593BCB6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1559CB-5922-D495-C248-14FA368C0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90D6-6982-4383-9E2A-B0CAB4E8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0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6EE8CE-3352-E3FB-F79B-56B89AD2C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A41DB-B5A1-8E47-051E-C0D16917B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E5A1C6-98AE-D94A-9339-0011AD61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3BB7-04B7-44D6-B172-E9018704F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00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E3992-6581-AFCF-22A2-6CD78CF39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14104-DCF5-9301-4A85-ED21865D3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D9BE6-170C-4A74-672D-12BA9A949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D794-63CE-404A-92BB-0F83A1D5D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48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FADCE-55E3-386C-B76F-125FCFC59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04C50-406A-0DC4-FEFB-740C7BD90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F19F5-C743-1817-E408-B7B2CAC8F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415F-3350-445B-B272-54BE5D392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8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DCE981-B4F0-59C1-9B6B-79237EFB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91C12C-9C92-CDE7-4821-FF4F41F2E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B4B5B5-F7E5-73C0-A384-D74B2223AB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5440AA-0D2A-5621-AC66-CE0C3F489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33A9C6-7C28-BB48-02A3-60DD7D1DC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AA4287-DCB2-49EC-B880-0CE50D6BC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3.wmf"/><Relationship Id="rId3" Type="http://schemas.openxmlformats.org/officeDocument/2006/relationships/image" Target="../media/image38.jpe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7.bin"/><Relationship Id="rId2" Type="http://schemas.openxmlformats.org/officeDocument/2006/relationships/audio" Target="../media/audio1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wm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ECBDB1-A5C6-5BA2-6D77-74F9BC3608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688" y="228600"/>
            <a:ext cx="88392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Advanced Studies on Combustion in CI Engines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B1B514-C434-AC9C-BBB0-2DD688DB6D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35052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68B26A2-9C7D-92AE-8F31-7D1C7A86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1157B656-0244-4069-5FA4-E6D16FA7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10540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Combustion Process in Heterogeneous Mixtures….</a:t>
            </a:r>
          </a:p>
        </p:txBody>
      </p:sp>
      <p:grpSp>
        <p:nvGrpSpPr>
          <p:cNvPr id="4102" name="Group 8">
            <a:extLst>
              <a:ext uri="{FF2B5EF4-FFF2-40B4-BE49-F238E27FC236}">
                <a16:creationId xmlns:a16="http://schemas.microsoft.com/office/drawing/2014/main" id="{BB04537B-EAA5-E417-A900-FEA0D28DD2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21" name="Group 9">
              <a:extLst>
                <a:ext uri="{FF2B5EF4-FFF2-40B4-BE49-F238E27FC236}">
                  <a16:creationId xmlns:a16="http://schemas.microsoft.com/office/drawing/2014/main" id="{0C85A9AA-D842-F7E0-BE0B-CF05E2E3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31" name="Rectangle 10">
                <a:extLst>
                  <a:ext uri="{FF2B5EF4-FFF2-40B4-BE49-F238E27FC236}">
                    <a16:creationId xmlns:a16="http://schemas.microsoft.com/office/drawing/2014/main" id="{571BA078-AB34-C112-CBBD-CE598F204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32" name="Rectangle 11">
                <a:extLst>
                  <a:ext uri="{FF2B5EF4-FFF2-40B4-BE49-F238E27FC236}">
                    <a16:creationId xmlns:a16="http://schemas.microsoft.com/office/drawing/2014/main" id="{8F2553FF-975D-6F5E-8240-C64182E0E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2" name="Group 12">
              <a:extLst>
                <a:ext uri="{FF2B5EF4-FFF2-40B4-BE49-F238E27FC236}">
                  <a16:creationId xmlns:a16="http://schemas.microsoft.com/office/drawing/2014/main" id="{78617FFE-A066-100E-C5AB-44F088007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29" name="Rectangle 13">
                <a:extLst>
                  <a:ext uri="{FF2B5EF4-FFF2-40B4-BE49-F238E27FC236}">
                    <a16:creationId xmlns:a16="http://schemas.microsoft.com/office/drawing/2014/main" id="{332F7BC2-B757-B5D1-3567-7AB38E02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30" name="Rectangle 14">
                <a:extLst>
                  <a:ext uri="{FF2B5EF4-FFF2-40B4-BE49-F238E27FC236}">
                    <a16:creationId xmlns:a16="http://schemas.microsoft.com/office/drawing/2014/main" id="{12569943-FDBB-372E-254A-01D9DCA1D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3" name="Group 15">
              <a:extLst>
                <a:ext uri="{FF2B5EF4-FFF2-40B4-BE49-F238E27FC236}">
                  <a16:creationId xmlns:a16="http://schemas.microsoft.com/office/drawing/2014/main" id="{5E918F1C-2AA9-C1A6-FCF2-F5ECF213D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27" name="Rectangle 16">
                <a:extLst>
                  <a:ext uri="{FF2B5EF4-FFF2-40B4-BE49-F238E27FC236}">
                    <a16:creationId xmlns:a16="http://schemas.microsoft.com/office/drawing/2014/main" id="{03585978-608D-9A92-4D9B-2B73D60CF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28" name="Rectangle 17">
                <a:extLst>
                  <a:ext uri="{FF2B5EF4-FFF2-40B4-BE49-F238E27FC236}">
                    <a16:creationId xmlns:a16="http://schemas.microsoft.com/office/drawing/2014/main" id="{35480F15-AF49-A58A-4841-375541C22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24" name="Group 18">
              <a:extLst>
                <a:ext uri="{FF2B5EF4-FFF2-40B4-BE49-F238E27FC236}">
                  <a16:creationId xmlns:a16="http://schemas.microsoft.com/office/drawing/2014/main" id="{77519778-82DD-2230-F9DC-6447C7CA3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25" name="Rectangle 19">
                <a:extLst>
                  <a:ext uri="{FF2B5EF4-FFF2-40B4-BE49-F238E27FC236}">
                    <a16:creationId xmlns:a16="http://schemas.microsoft.com/office/drawing/2014/main" id="{BF60C079-EBF2-A319-9709-DB83559C8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26" name="Rectangle 20">
                <a:extLst>
                  <a:ext uri="{FF2B5EF4-FFF2-40B4-BE49-F238E27FC236}">
                    <a16:creationId xmlns:a16="http://schemas.microsoft.com/office/drawing/2014/main" id="{909DA30D-7350-6459-ECD7-C863C20B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AD30D929-3849-A9FE-040E-9E0BFB722C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386138"/>
              <a:ext cx="1588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AD30D929-3849-A9FE-040E-9E0BFB722C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288" y="3344876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21">
                <a:extLst>
                  <a:ext uri="{FF2B5EF4-FFF2-40B4-BE49-F238E27FC236}">
                    <a16:creationId xmlns:a16="http://schemas.microsoft.com/office/drawing/2014/main" id="{C39184BA-D06E-5DA1-CA24-FE1B990238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80500" y="0"/>
              <a:ext cx="1588" cy="1588"/>
            </p14:xfrm>
          </p:contentPart>
        </mc:Choice>
        <mc:Fallback xmlns="">
          <p:pic>
            <p:nvPicPr>
              <p:cNvPr id="1027" name="Ink 21">
                <a:extLst>
                  <a:ext uri="{FF2B5EF4-FFF2-40B4-BE49-F238E27FC236}">
                    <a16:creationId xmlns:a16="http://schemas.microsoft.com/office/drawing/2014/main" id="{C39184BA-D06E-5DA1-CA24-FE1B990238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9212" y="-41288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22">
                <a:extLst>
                  <a:ext uri="{FF2B5EF4-FFF2-40B4-BE49-F238E27FC236}">
                    <a16:creationId xmlns:a16="http://schemas.microsoft.com/office/drawing/2014/main" id="{95A1AC7C-AEC1-1F24-CD4F-CFCD9D7AE0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0"/>
              <a:ext cx="1587" cy="1588"/>
            </p14:xfrm>
          </p:contentPart>
        </mc:Choice>
        <mc:Fallback xmlns="">
          <p:pic>
            <p:nvPicPr>
              <p:cNvPr id="1028" name="Ink 22">
                <a:extLst>
                  <a:ext uri="{FF2B5EF4-FFF2-40B4-BE49-F238E27FC236}">
                    <a16:creationId xmlns:a16="http://schemas.microsoft.com/office/drawing/2014/main" id="{95A1AC7C-AEC1-1F24-CD4F-CFCD9D7AE0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-41288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9" name="Ink 23">
                <a:extLst>
                  <a:ext uri="{FF2B5EF4-FFF2-40B4-BE49-F238E27FC236}">
                    <a16:creationId xmlns:a16="http://schemas.microsoft.com/office/drawing/2014/main" id="{2E24286B-9116-B379-2724-8EECAA43F7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6115050"/>
              <a:ext cx="1588" cy="9525"/>
            </p14:xfrm>
          </p:contentPart>
        </mc:Choice>
        <mc:Fallback xmlns="">
          <p:pic>
            <p:nvPicPr>
              <p:cNvPr id="1029" name="Ink 23">
                <a:extLst>
                  <a:ext uri="{FF2B5EF4-FFF2-40B4-BE49-F238E27FC236}">
                    <a16:creationId xmlns:a16="http://schemas.microsoft.com/office/drawing/2014/main" id="{2E24286B-9116-B379-2724-8EECAA43F7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062" y="6105525"/>
                <a:ext cx="84164" cy="28575"/>
              </a:xfrm>
              <a:prstGeom prst="rect">
                <a:avLst/>
              </a:prstGeom>
            </p:spPr>
          </p:pic>
        </mc:Fallback>
      </mc:AlternateContent>
      <p:grpSp>
        <p:nvGrpSpPr>
          <p:cNvPr id="4107" name="Group 8">
            <a:extLst>
              <a:ext uri="{FF2B5EF4-FFF2-40B4-BE49-F238E27FC236}">
                <a16:creationId xmlns:a16="http://schemas.microsoft.com/office/drawing/2014/main" id="{58ED4726-1199-53FD-AF7B-433F140D22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9" name="Group 9">
              <a:extLst>
                <a:ext uri="{FF2B5EF4-FFF2-40B4-BE49-F238E27FC236}">
                  <a16:creationId xmlns:a16="http://schemas.microsoft.com/office/drawing/2014/main" id="{CAA43EBC-B37D-8E2B-19D3-02802062D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9" name="Rectangle 10">
                <a:extLst>
                  <a:ext uri="{FF2B5EF4-FFF2-40B4-BE49-F238E27FC236}">
                    <a16:creationId xmlns:a16="http://schemas.microsoft.com/office/drawing/2014/main" id="{C1D0C354-58FA-E575-1207-98C8A2A8E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20" name="Rectangle 11">
                <a:extLst>
                  <a:ext uri="{FF2B5EF4-FFF2-40B4-BE49-F238E27FC236}">
                    <a16:creationId xmlns:a16="http://schemas.microsoft.com/office/drawing/2014/main" id="{84973E8B-11BA-3458-EC2B-4EBE9893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0" name="Group 12">
              <a:extLst>
                <a:ext uri="{FF2B5EF4-FFF2-40B4-BE49-F238E27FC236}">
                  <a16:creationId xmlns:a16="http://schemas.microsoft.com/office/drawing/2014/main" id="{3909A78B-72D4-E470-16AC-7006031B3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7" name="Rectangle 13">
                <a:extLst>
                  <a:ext uri="{FF2B5EF4-FFF2-40B4-BE49-F238E27FC236}">
                    <a16:creationId xmlns:a16="http://schemas.microsoft.com/office/drawing/2014/main" id="{F490150F-64F7-EB7B-9918-669D519E4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8" name="Rectangle 14">
                <a:extLst>
                  <a:ext uri="{FF2B5EF4-FFF2-40B4-BE49-F238E27FC236}">
                    <a16:creationId xmlns:a16="http://schemas.microsoft.com/office/drawing/2014/main" id="{BBBCE7D1-3FB9-79A1-0DDD-941FBB82E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1" name="Group 15">
              <a:extLst>
                <a:ext uri="{FF2B5EF4-FFF2-40B4-BE49-F238E27FC236}">
                  <a16:creationId xmlns:a16="http://schemas.microsoft.com/office/drawing/2014/main" id="{DA3A20A7-56FB-7380-649C-A9063944F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5" name="Rectangle 16">
                <a:extLst>
                  <a:ext uri="{FF2B5EF4-FFF2-40B4-BE49-F238E27FC236}">
                    <a16:creationId xmlns:a16="http://schemas.microsoft.com/office/drawing/2014/main" id="{9D39B747-F04B-DF14-5D0F-9F5D5EA2F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7">
                <a:extLst>
                  <a:ext uri="{FF2B5EF4-FFF2-40B4-BE49-F238E27FC236}">
                    <a16:creationId xmlns:a16="http://schemas.microsoft.com/office/drawing/2014/main" id="{CBAB4722-28C0-009A-D1CB-F32E3CD8A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12" name="Group 18">
              <a:extLst>
                <a:ext uri="{FF2B5EF4-FFF2-40B4-BE49-F238E27FC236}">
                  <a16:creationId xmlns:a16="http://schemas.microsoft.com/office/drawing/2014/main" id="{844F0F80-5CD8-0957-091F-F5FD26285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13" name="Rectangle 19">
                <a:extLst>
                  <a:ext uri="{FF2B5EF4-FFF2-40B4-BE49-F238E27FC236}">
                    <a16:creationId xmlns:a16="http://schemas.microsoft.com/office/drawing/2014/main" id="{70022BD2-1D5F-FBD8-A663-55CB54926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20">
                <a:extLst>
                  <a:ext uri="{FF2B5EF4-FFF2-40B4-BE49-F238E27FC236}">
                    <a16:creationId xmlns:a16="http://schemas.microsoft.com/office/drawing/2014/main" id="{CC114D41-F51D-676E-15EC-C1671D992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pic>
        <p:nvPicPr>
          <p:cNvPr id="410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823202-5225-FD6F-DD77-D1889DB3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6398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57" grpI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87666F1B-A616-2587-F91B-F19268E1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775"/>
            <a:ext cx="415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dirty="0"/>
              <a:t>Modern CI Engine Cycle</a:t>
            </a:r>
            <a:r>
              <a:rPr lang="en-CA" altLang="en-US" sz="2000" dirty="0"/>
              <a:t> </a:t>
            </a:r>
            <a:endParaRPr lang="en-US" altLang="en-US" sz="2000" dirty="0"/>
          </a:p>
        </p:txBody>
      </p:sp>
      <p:grpSp>
        <p:nvGrpSpPr>
          <p:cNvPr id="22531" name="Group 68">
            <a:extLst>
              <a:ext uri="{FF2B5EF4-FFF2-40B4-BE49-F238E27FC236}">
                <a16:creationId xmlns:a16="http://schemas.microsoft.com/office/drawing/2014/main" id="{FCA29FBC-271F-43F5-92F2-E6FEA6CA7E21}"/>
              </a:ext>
            </a:extLst>
          </p:cNvPr>
          <p:cNvGrpSpPr>
            <a:grpSpLocks/>
          </p:cNvGrpSpPr>
          <p:nvPr/>
        </p:nvGrpSpPr>
        <p:grpSpPr bwMode="auto">
          <a:xfrm>
            <a:off x="554037" y="1331912"/>
            <a:ext cx="8589963" cy="3849688"/>
            <a:chOff x="554037" y="942975"/>
            <a:chExt cx="8589963" cy="3849688"/>
          </a:xfrm>
        </p:grpSpPr>
        <p:sp>
          <p:nvSpPr>
            <p:cNvPr id="22532" name="AutoShape 4">
              <a:extLst>
                <a:ext uri="{FF2B5EF4-FFF2-40B4-BE49-F238E27FC236}">
                  <a16:creationId xmlns:a16="http://schemas.microsoft.com/office/drawing/2014/main" id="{455E56C3-B068-54A6-039C-B3E442E07D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7923213" y="3243263"/>
              <a:ext cx="282575" cy="7508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AutoShape 5">
              <a:extLst>
                <a:ext uri="{FF2B5EF4-FFF2-40B4-BE49-F238E27FC236}">
                  <a16:creationId xmlns:a16="http://schemas.microsoft.com/office/drawing/2014/main" id="{7F6DA394-82C9-83A0-EB86-CAAF0B5A6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075113" y="3243263"/>
              <a:ext cx="280987" cy="7508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AutoShape 6">
              <a:extLst>
                <a:ext uri="{FF2B5EF4-FFF2-40B4-BE49-F238E27FC236}">
                  <a16:creationId xmlns:a16="http://schemas.microsoft.com/office/drawing/2014/main" id="{47BEBD69-F548-9600-B86D-9D9AD5CE8D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6140450" y="2922588"/>
              <a:ext cx="280988" cy="7493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8">
              <a:extLst>
                <a:ext uri="{FF2B5EF4-FFF2-40B4-BE49-F238E27FC236}">
                  <a16:creationId xmlns:a16="http://schemas.microsoft.com/office/drawing/2014/main" id="{92E8F47F-D779-96D2-B719-492321CF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2224088"/>
              <a:ext cx="1219200" cy="1177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6" name="Freeform 9">
              <a:extLst>
                <a:ext uri="{FF2B5EF4-FFF2-40B4-BE49-F238E27FC236}">
                  <a16:creationId xmlns:a16="http://schemas.microsoft.com/office/drawing/2014/main" id="{8A811C05-E683-9759-9985-6D3749DDF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2219325"/>
              <a:ext cx="639763" cy="279400"/>
            </a:xfrm>
            <a:custGeom>
              <a:avLst/>
              <a:gdLst>
                <a:gd name="T0" fmla="*/ 0 w 783"/>
                <a:gd name="T1" fmla="*/ 0 h 300"/>
                <a:gd name="T2" fmla="*/ 2147483647 w 783"/>
                <a:gd name="T3" fmla="*/ 2147483647 h 300"/>
                <a:gd name="T4" fmla="*/ 2147483647 w 783"/>
                <a:gd name="T5" fmla="*/ 2147483647 h 300"/>
                <a:gd name="T6" fmla="*/ 2147483647 w 783"/>
                <a:gd name="T7" fmla="*/ 2147483647 h 300"/>
                <a:gd name="T8" fmla="*/ 2147483647 w 783"/>
                <a:gd name="T9" fmla="*/ 2147483647 h 300"/>
                <a:gd name="T10" fmla="*/ 2147483647 w 783"/>
                <a:gd name="T11" fmla="*/ 2147483647 h 300"/>
                <a:gd name="T12" fmla="*/ 2147483647 w 783"/>
                <a:gd name="T13" fmla="*/ 2147483647 h 300"/>
                <a:gd name="T14" fmla="*/ 2147483647 w 783"/>
                <a:gd name="T15" fmla="*/ 2147483647 h 300"/>
                <a:gd name="T16" fmla="*/ 2147483647 w 783"/>
                <a:gd name="T17" fmla="*/ 2147483647 h 300"/>
                <a:gd name="T18" fmla="*/ 2147483647 w 783"/>
                <a:gd name="T19" fmla="*/ 2147483647 h 300"/>
                <a:gd name="T20" fmla="*/ 2147483647 w 783"/>
                <a:gd name="T21" fmla="*/ 2147483647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Rectangle 22">
              <a:extLst>
                <a:ext uri="{FF2B5EF4-FFF2-40B4-BE49-F238E27FC236}">
                  <a16:creationId xmlns:a16="http://schemas.microsoft.com/office/drawing/2014/main" id="{8F7AE413-4FBB-5BD1-730F-4E050CB1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2759075"/>
              <a:ext cx="1220787" cy="32226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8" name="Line 23">
              <a:extLst>
                <a:ext uri="{FF2B5EF4-FFF2-40B4-BE49-F238E27FC236}">
                  <a16:creationId xmlns:a16="http://schemas.microsoft.com/office/drawing/2014/main" id="{EEAB0FBA-D78B-5F59-7A81-568A39887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6888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24">
              <a:extLst>
                <a:ext uri="{FF2B5EF4-FFF2-40B4-BE49-F238E27FC236}">
                  <a16:creationId xmlns:a16="http://schemas.microsoft.com/office/drawing/2014/main" id="{672AFA69-4952-E98A-A762-79790C624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7675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25">
              <a:extLst>
                <a:ext uri="{FF2B5EF4-FFF2-40B4-BE49-F238E27FC236}">
                  <a16:creationId xmlns:a16="http://schemas.microsoft.com/office/drawing/2014/main" id="{FDA45457-C507-7DB0-C0E7-8A6ABB0E2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6888" y="2224088"/>
              <a:ext cx="2809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26">
              <a:extLst>
                <a:ext uri="{FF2B5EF4-FFF2-40B4-BE49-F238E27FC236}">
                  <a16:creationId xmlns:a16="http://schemas.microsoft.com/office/drawing/2014/main" id="{09788CCC-ED16-AD94-727A-65675625F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4213" y="2224088"/>
              <a:ext cx="1033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27">
              <a:extLst>
                <a:ext uri="{FF2B5EF4-FFF2-40B4-BE49-F238E27FC236}">
                  <a16:creationId xmlns:a16="http://schemas.microsoft.com/office/drawing/2014/main" id="{C874157C-7444-D8EF-C6D5-001D3C9E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3081338"/>
              <a:ext cx="1220788" cy="320675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3" name="Line 28">
              <a:extLst>
                <a:ext uri="{FF2B5EF4-FFF2-40B4-BE49-F238E27FC236}">
                  <a16:creationId xmlns:a16="http://schemas.microsoft.com/office/drawing/2014/main" id="{C2A1B22A-51CC-85CC-08F0-7462675C3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875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29">
              <a:extLst>
                <a:ext uri="{FF2B5EF4-FFF2-40B4-BE49-F238E27FC236}">
                  <a16:creationId xmlns:a16="http://schemas.microsoft.com/office/drawing/2014/main" id="{89FD0417-6460-ACBF-33B2-1009F5FFE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9663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30">
              <a:extLst>
                <a:ext uri="{FF2B5EF4-FFF2-40B4-BE49-F238E27FC236}">
                  <a16:creationId xmlns:a16="http://schemas.microsoft.com/office/drawing/2014/main" id="{68DF51D5-5BB2-FCB1-DFBF-85F94F98D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8875" y="2224088"/>
              <a:ext cx="1220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31">
              <a:extLst>
                <a:ext uri="{FF2B5EF4-FFF2-40B4-BE49-F238E27FC236}">
                  <a16:creationId xmlns:a16="http://schemas.microsoft.com/office/drawing/2014/main" id="{89CDD9B5-65B4-B3EE-EB08-FF96C6EA8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3136900"/>
              <a:ext cx="1219200" cy="320675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7" name="Line 32">
              <a:extLst>
                <a:ext uri="{FF2B5EF4-FFF2-40B4-BE49-F238E27FC236}">
                  <a16:creationId xmlns:a16="http://schemas.microsoft.com/office/drawing/2014/main" id="{AD83E271-28A9-796E-FFD6-DD3849845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8563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33">
              <a:extLst>
                <a:ext uri="{FF2B5EF4-FFF2-40B4-BE49-F238E27FC236}">
                  <a16:creationId xmlns:a16="http://schemas.microsoft.com/office/drawing/2014/main" id="{4EAB1594-6A0E-6C1A-0FD6-398972EC5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7763" y="2224088"/>
              <a:ext cx="0" cy="1820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34">
              <a:extLst>
                <a:ext uri="{FF2B5EF4-FFF2-40B4-BE49-F238E27FC236}">
                  <a16:creationId xmlns:a16="http://schemas.microsoft.com/office/drawing/2014/main" id="{3B380AC4-9960-0449-19DC-C65435A3A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6775" y="2224088"/>
              <a:ext cx="280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35">
              <a:extLst>
                <a:ext uri="{FF2B5EF4-FFF2-40B4-BE49-F238E27FC236}">
                  <a16:creationId xmlns:a16="http://schemas.microsoft.com/office/drawing/2014/main" id="{8EFCF23B-81CC-0960-79FD-BF4BF6C84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8563" y="2224088"/>
              <a:ext cx="750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36">
              <a:extLst>
                <a:ext uri="{FF2B5EF4-FFF2-40B4-BE49-F238E27FC236}">
                  <a16:creationId xmlns:a16="http://schemas.microsoft.com/office/drawing/2014/main" id="{AE1EE7D7-BB1F-C0BB-D2AA-9C0B79236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5788" y="2438400"/>
              <a:ext cx="374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37">
              <a:extLst>
                <a:ext uri="{FF2B5EF4-FFF2-40B4-BE49-F238E27FC236}">
                  <a16:creationId xmlns:a16="http://schemas.microsoft.com/office/drawing/2014/main" id="{53FAA766-F9BF-D02D-A8A8-0F04B0940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93113" y="2116138"/>
              <a:ext cx="0" cy="322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8">
              <a:extLst>
                <a:ext uri="{FF2B5EF4-FFF2-40B4-BE49-F238E27FC236}">
                  <a16:creationId xmlns:a16="http://schemas.microsoft.com/office/drawing/2014/main" id="{06EE0835-F5FA-4482-82BA-B9AE2B742E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12125" y="2005013"/>
              <a:ext cx="274638" cy="544512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9">
              <a:extLst>
                <a:ext uri="{FF2B5EF4-FFF2-40B4-BE49-F238E27FC236}">
                  <a16:creationId xmlns:a16="http://schemas.microsoft.com/office/drawing/2014/main" id="{BED10A83-39F7-DEB5-15C7-0DECA0187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3" y="2009775"/>
              <a:ext cx="261937" cy="544513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Arc 40">
              <a:extLst>
                <a:ext uri="{FF2B5EF4-FFF2-40B4-BE49-F238E27FC236}">
                  <a16:creationId xmlns:a16="http://schemas.microsoft.com/office/drawing/2014/main" id="{7FEB0C17-62FC-0A39-0B5D-DD550974E0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05788" y="1473200"/>
              <a:ext cx="374650" cy="750888"/>
            </a:xfrm>
            <a:custGeom>
              <a:avLst/>
              <a:gdLst>
                <a:gd name="T0" fmla="*/ 2147483647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Arc 41">
              <a:extLst>
                <a:ext uri="{FF2B5EF4-FFF2-40B4-BE49-F238E27FC236}">
                  <a16:creationId xmlns:a16="http://schemas.microsoft.com/office/drawing/2014/main" id="{70E6D831-2A57-27FF-02FF-76E42038DC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80438" y="1473200"/>
              <a:ext cx="563562" cy="750888"/>
            </a:xfrm>
            <a:custGeom>
              <a:avLst/>
              <a:gdLst>
                <a:gd name="T0" fmla="*/ 2147483647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AutoShape 43">
              <a:extLst>
                <a:ext uri="{FF2B5EF4-FFF2-40B4-BE49-F238E27FC236}">
                  <a16:creationId xmlns:a16="http://schemas.microsoft.com/office/drawing/2014/main" id="{B9620D9B-2B0F-727E-866B-6B58EDCE9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38400"/>
              <a:ext cx="280988" cy="963613"/>
            </a:xfrm>
            <a:prstGeom prst="downArrow">
              <a:avLst>
                <a:gd name="adj1" fmla="val 50000"/>
                <a:gd name="adj2" fmla="val 857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8" name="AutoShape 44">
              <a:extLst>
                <a:ext uri="{FF2B5EF4-FFF2-40B4-BE49-F238E27FC236}">
                  <a16:creationId xmlns:a16="http://schemas.microsoft.com/office/drawing/2014/main" id="{1D42954B-C624-5054-E68A-F974445CD6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19663" y="2759075"/>
              <a:ext cx="282575" cy="965200"/>
            </a:xfrm>
            <a:prstGeom prst="downArrow">
              <a:avLst>
                <a:gd name="adj1" fmla="val 50000"/>
                <a:gd name="adj2" fmla="val 8539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9" name="AutoShape 45">
              <a:extLst>
                <a:ext uri="{FF2B5EF4-FFF2-40B4-BE49-F238E27FC236}">
                  <a16:creationId xmlns:a16="http://schemas.microsoft.com/office/drawing/2014/main" id="{51109C11-9C5C-4C60-E484-A2BEED6781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767763" y="2867025"/>
              <a:ext cx="282575" cy="963613"/>
            </a:xfrm>
            <a:prstGeom prst="downArrow">
              <a:avLst>
                <a:gd name="adj1" fmla="val 50000"/>
                <a:gd name="adj2" fmla="val 852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0" name="Text Box 46">
              <a:extLst>
                <a:ext uri="{FF2B5EF4-FFF2-40B4-BE49-F238E27FC236}">
                  <a16:creationId xmlns:a16="http://schemas.microsoft.com/office/drawing/2014/main" id="{A47E73B9-20F7-3318-15F7-05333C6BD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000" y="2447925"/>
              <a:ext cx="147955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Combustion</a:t>
              </a:r>
            </a:p>
            <a:p>
              <a:pPr eaLnBrk="1" hangingPunct="1"/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22561" name="AutoShape 47">
              <a:extLst>
                <a:ext uri="{FF2B5EF4-FFF2-40B4-BE49-F238E27FC236}">
                  <a16:creationId xmlns:a16="http://schemas.microsoft.com/office/drawing/2014/main" id="{C7BBCF42-B503-C51A-489B-26A34C059E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046788" y="1901825"/>
              <a:ext cx="280987" cy="3222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48">
              <a:extLst>
                <a:ext uri="{FF2B5EF4-FFF2-40B4-BE49-F238E27FC236}">
                  <a16:creationId xmlns:a16="http://schemas.microsoft.com/office/drawing/2014/main" id="{FD1645BC-D31F-CBD3-95D9-99DFB3DF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50" y="1687513"/>
              <a:ext cx="93663" cy="214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3" name="Line 49">
              <a:extLst>
                <a:ext uri="{FF2B5EF4-FFF2-40B4-BE49-F238E27FC236}">
                  <a16:creationId xmlns:a16="http://schemas.microsoft.com/office/drawing/2014/main" id="{AD55E0FA-E6F0-C84B-D0F7-46C2198D2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4213" y="2273300"/>
              <a:ext cx="341312" cy="271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50">
              <a:extLst>
                <a:ext uri="{FF2B5EF4-FFF2-40B4-BE49-F238E27FC236}">
                  <a16:creationId xmlns:a16="http://schemas.microsoft.com/office/drawing/2014/main" id="{D3722C70-9894-04FC-16B1-E7B9D6508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450" y="2263775"/>
              <a:ext cx="3175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51">
              <a:extLst>
                <a:ext uri="{FF2B5EF4-FFF2-40B4-BE49-F238E27FC236}">
                  <a16:creationId xmlns:a16="http://schemas.microsoft.com/office/drawing/2014/main" id="{99140FDC-1853-D578-2A66-A760723D8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4113" y="2254250"/>
              <a:ext cx="374650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Text Box 52">
              <a:extLst>
                <a:ext uri="{FF2B5EF4-FFF2-40B4-BE49-F238E27FC236}">
                  <a16:creationId xmlns:a16="http://schemas.microsoft.com/office/drawing/2014/main" id="{F1B5F884-1B88-21C5-77DF-9B608D1E7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942975"/>
              <a:ext cx="220980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0070C0"/>
                  </a:solidFill>
                </a:rPr>
                <a:t>Fuel injected</a:t>
              </a:r>
            </a:p>
            <a:p>
              <a:pPr algn="ctr" eaLnBrk="1" hangingPunct="1"/>
              <a:r>
                <a:rPr lang="en-CA" altLang="en-US" sz="2000" dirty="0">
                  <a:solidFill>
                    <a:srgbClr val="0070C0"/>
                  </a:solidFill>
                </a:rPr>
                <a:t>at 35</a:t>
              </a:r>
              <a:r>
                <a:rPr lang="en-CA" altLang="en-US" sz="2000" baseline="30000" dirty="0">
                  <a:solidFill>
                    <a:srgbClr val="0070C0"/>
                  </a:solidFill>
                </a:rPr>
                <a:t>o</a:t>
              </a:r>
              <a:r>
                <a:rPr lang="en-CA" altLang="en-US" sz="2000" dirty="0">
                  <a:solidFill>
                    <a:srgbClr val="0070C0"/>
                  </a:solidFill>
                </a:rPr>
                <a:t> </a:t>
              </a:r>
              <a:r>
                <a:rPr lang="en-CA" altLang="en-US" sz="2000" dirty="0" err="1">
                  <a:solidFill>
                    <a:srgbClr val="0070C0"/>
                  </a:solidFill>
                </a:rPr>
                <a:t>bTC</a:t>
              </a:r>
              <a:endParaRPr lang="en-US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2567" name="Text Box 53">
              <a:extLst>
                <a:ext uri="{FF2B5EF4-FFF2-40B4-BE49-F238E27FC236}">
                  <a16:creationId xmlns:a16="http://schemas.microsoft.com/office/drawing/2014/main" id="{FC134079-E72B-2906-F2A3-7110069DE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325" y="3986213"/>
              <a:ext cx="1176338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Intake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22568" name="Oval 55">
              <a:extLst>
                <a:ext uri="{FF2B5EF4-FFF2-40B4-BE49-F238E27FC236}">
                  <a16:creationId xmlns:a16="http://schemas.microsoft.com/office/drawing/2014/main" id="{FC9CFC00-93FC-DDA9-3888-BEE22FFE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5" y="3243263"/>
              <a:ext cx="93663" cy="1079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9" name="Oval 56">
              <a:extLst>
                <a:ext uri="{FF2B5EF4-FFF2-40B4-BE49-F238E27FC236}">
                  <a16:creationId xmlns:a16="http://schemas.microsoft.com/office/drawing/2014/main" id="{4AF4F84A-ED34-A790-75A0-9D0F49F4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50" y="2922588"/>
              <a:ext cx="93663" cy="1063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70" name="Oval 57">
              <a:extLst>
                <a:ext uri="{FF2B5EF4-FFF2-40B4-BE49-F238E27FC236}">
                  <a16:creationId xmlns:a16="http://schemas.microsoft.com/office/drawing/2014/main" id="{699EB29B-D8B6-D644-0434-88C7F85E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3243263"/>
              <a:ext cx="93662" cy="1079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571" name="Group 69">
              <a:extLst>
                <a:ext uri="{FF2B5EF4-FFF2-40B4-BE49-F238E27FC236}">
                  <a16:creationId xmlns:a16="http://schemas.microsoft.com/office/drawing/2014/main" id="{9C9E9687-FFC1-8755-2010-0051DCAE4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2550" y="1152525"/>
              <a:ext cx="1878013" cy="2892425"/>
              <a:chOff x="852" y="1092"/>
              <a:chExt cx="1183" cy="1822"/>
            </a:xfrm>
          </p:grpSpPr>
          <p:sp>
            <p:nvSpPr>
              <p:cNvPr id="22582" name="AutoShape 7">
                <a:extLst>
                  <a:ext uri="{FF2B5EF4-FFF2-40B4-BE49-F238E27FC236}">
                    <a16:creationId xmlns:a16="http://schemas.microsoft.com/office/drawing/2014/main" id="{49B0506E-43E6-2994-5BB7-A64357720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725402">
                <a:off x="1444" y="2207"/>
                <a:ext cx="177" cy="4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5 w 21600"/>
                  <a:gd name="T13" fmla="*/ 4485 h 21600"/>
                  <a:gd name="T14" fmla="*/ 17085 w 21600"/>
                  <a:gd name="T15" fmla="*/ 171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Rectangle 10">
                <a:extLst>
                  <a:ext uri="{FF2B5EF4-FFF2-40B4-BE49-F238E27FC236}">
                    <a16:creationId xmlns:a16="http://schemas.microsoft.com/office/drawing/2014/main" id="{BC4F5507-46C3-07DE-5CAC-7436EFE7F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2104"/>
                <a:ext cx="768" cy="203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84" name="Line 11">
                <a:extLst>
                  <a:ext uri="{FF2B5EF4-FFF2-40B4-BE49-F238E27FC236}">
                    <a16:creationId xmlns:a16="http://schemas.microsoft.com/office/drawing/2014/main" id="{0616CD1A-3606-C152-C54D-6894C407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" y="1767"/>
                <a:ext cx="0" cy="11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Line 12">
                <a:extLst>
                  <a:ext uri="{FF2B5EF4-FFF2-40B4-BE49-F238E27FC236}">
                    <a16:creationId xmlns:a16="http://schemas.microsoft.com/office/drawing/2014/main" id="{9BD1953A-F1F3-1D0E-7F27-62A3AD638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7" y="1767"/>
                <a:ext cx="0" cy="11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Line 13">
                <a:extLst>
                  <a:ext uri="{FF2B5EF4-FFF2-40B4-BE49-F238E27FC236}">
                    <a16:creationId xmlns:a16="http://schemas.microsoft.com/office/drawing/2014/main" id="{F29D4268-1FAF-02B7-9926-978B3AFF6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" y="1767"/>
                <a:ext cx="17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Line 14">
                <a:extLst>
                  <a:ext uri="{FF2B5EF4-FFF2-40B4-BE49-F238E27FC236}">
                    <a16:creationId xmlns:a16="http://schemas.microsoft.com/office/drawing/2014/main" id="{D3101212-94DE-7CE7-488F-EC6F8360E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1767"/>
                <a:ext cx="47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15">
                <a:extLst>
                  <a:ext uri="{FF2B5EF4-FFF2-40B4-BE49-F238E27FC236}">
                    <a16:creationId xmlns:a16="http://schemas.microsoft.com/office/drawing/2014/main" id="{706E5CDF-36FC-660E-352D-E206F98D2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1902"/>
                <a:ext cx="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Line 16">
                <a:extLst>
                  <a:ext uri="{FF2B5EF4-FFF2-40B4-BE49-F238E27FC236}">
                    <a16:creationId xmlns:a16="http://schemas.microsoft.com/office/drawing/2014/main" id="{43DC888B-4404-B50F-B05B-27DFA0B02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5" y="1699"/>
                <a:ext cx="0" cy="2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17">
                <a:extLst>
                  <a:ext uri="{FF2B5EF4-FFF2-40B4-BE49-F238E27FC236}">
                    <a16:creationId xmlns:a16="http://schemas.microsoft.com/office/drawing/2014/main" id="{69DFBFF3-FCF6-1C34-9036-3F5714C6E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1629"/>
                <a:ext cx="174" cy="343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1 h 585"/>
                  <a:gd name="T4" fmla="*/ 0 w 438"/>
                  <a:gd name="T5" fmla="*/ 1 h 585"/>
                  <a:gd name="T6" fmla="*/ 0 w 438"/>
                  <a:gd name="T7" fmla="*/ 1 h 585"/>
                  <a:gd name="T8" fmla="*/ 0 w 438"/>
                  <a:gd name="T9" fmla="*/ 1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18">
                <a:extLst>
                  <a:ext uri="{FF2B5EF4-FFF2-40B4-BE49-F238E27FC236}">
                    <a16:creationId xmlns:a16="http://schemas.microsoft.com/office/drawing/2014/main" id="{31218A50-34E6-9089-2B7C-5134F5D900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48" y="1632"/>
                <a:ext cx="166" cy="343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1 h 585"/>
                  <a:gd name="T4" fmla="*/ 0 w 438"/>
                  <a:gd name="T5" fmla="*/ 1 h 585"/>
                  <a:gd name="T6" fmla="*/ 0 w 438"/>
                  <a:gd name="T7" fmla="*/ 1 h 585"/>
                  <a:gd name="T8" fmla="*/ 0 w 438"/>
                  <a:gd name="T9" fmla="*/ 1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Arc 19">
                <a:extLst>
                  <a:ext uri="{FF2B5EF4-FFF2-40B4-BE49-F238E27FC236}">
                    <a16:creationId xmlns:a16="http://schemas.microsoft.com/office/drawing/2014/main" id="{5ACAF222-013C-4754-F4FA-A3264C902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294"/>
                <a:ext cx="237" cy="473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Arc 20">
                <a:extLst>
                  <a:ext uri="{FF2B5EF4-FFF2-40B4-BE49-F238E27FC236}">
                    <a16:creationId xmlns:a16="http://schemas.microsoft.com/office/drawing/2014/main" id="{F2B0E6EA-4290-C7AA-9144-DB86D190F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" y="1294"/>
                <a:ext cx="355" cy="473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Text Box 21">
                <a:extLst>
                  <a:ext uri="{FF2B5EF4-FFF2-40B4-BE49-F238E27FC236}">
                    <a16:creationId xmlns:a16="http://schemas.microsoft.com/office/drawing/2014/main" id="{EA884979-A71D-E897-5842-E5573E9BB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1092"/>
                <a:ext cx="533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A</a:t>
                </a:r>
              </a:p>
              <a:p>
                <a:pPr eaLnBrk="1" hangingPunct="1"/>
                <a:r>
                  <a:rPr lang="en-US" altLang="en-US" sz="1200"/>
                  <a:t>     I</a:t>
                </a:r>
              </a:p>
              <a:p>
                <a:pPr eaLnBrk="1" hangingPunct="1"/>
                <a:r>
                  <a:rPr lang="en-US" altLang="en-US" sz="1200"/>
                  <a:t>        R</a:t>
                </a:r>
                <a:endParaRPr lang="en-US" altLang="en-US" sz="2000"/>
              </a:p>
            </p:txBody>
          </p:sp>
          <p:sp>
            <p:nvSpPr>
              <p:cNvPr id="22595" name="AutoShape 42">
                <a:extLst>
                  <a:ext uri="{FF2B5EF4-FFF2-40B4-BE49-F238E27FC236}">
                    <a16:creationId xmlns:a16="http://schemas.microsoft.com/office/drawing/2014/main" id="{AB2DA3B4-3F20-FE75-0437-08188F00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1969"/>
                <a:ext cx="178" cy="608"/>
              </a:xfrm>
              <a:prstGeom prst="downArrow">
                <a:avLst>
                  <a:gd name="adj1" fmla="val 50000"/>
                  <a:gd name="adj2" fmla="val 8539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96" name="Oval 54">
                <a:extLst>
                  <a:ext uri="{FF2B5EF4-FFF2-40B4-BE49-F238E27FC236}">
                    <a16:creationId xmlns:a16="http://schemas.microsoft.com/office/drawing/2014/main" id="{144190A5-A303-5ADA-3530-2F05FF94D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" y="2207"/>
                <a:ext cx="59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97" name="Rectangle 58">
                <a:extLst>
                  <a:ext uri="{FF2B5EF4-FFF2-40B4-BE49-F238E27FC236}">
                    <a16:creationId xmlns:a16="http://schemas.microsoft.com/office/drawing/2014/main" id="{6655E773-787D-66CB-5C3F-17C3135B7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32526">
                <a:off x="1444" y="2612"/>
                <a:ext cx="354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2572" name="Rectangle 59">
              <a:extLst>
                <a:ext uri="{FF2B5EF4-FFF2-40B4-BE49-F238E27FC236}">
                  <a16:creationId xmlns:a16="http://schemas.microsoft.com/office/drawing/2014/main" id="{4EBB43C5-B076-806F-8ADA-70EFACC9A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6140450" y="3565525"/>
              <a:ext cx="56356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73" name="Rectangle 60">
              <a:extLst>
                <a:ext uri="{FF2B5EF4-FFF2-40B4-BE49-F238E27FC236}">
                  <a16:creationId xmlns:a16="http://schemas.microsoft.com/office/drawing/2014/main" id="{65F531B9-37D4-E7D7-C18F-D529EC1BE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794125" y="4054475"/>
              <a:ext cx="561975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74" name="Rectangle 61">
              <a:extLst>
                <a:ext uri="{FF2B5EF4-FFF2-40B4-BE49-F238E27FC236}">
                  <a16:creationId xmlns:a16="http://schemas.microsoft.com/office/drawing/2014/main" id="{1E2A621E-1A04-6CB4-C48C-A65B8CB5DC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7642225" y="4054475"/>
              <a:ext cx="56356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75" name="Text Box 62">
              <a:extLst>
                <a:ext uri="{FF2B5EF4-FFF2-40B4-BE49-F238E27FC236}">
                  <a16:creationId xmlns:a16="http://schemas.microsoft.com/office/drawing/2014/main" id="{3FC43570-7DD6-61F3-AD70-90B247ABA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0350" y="2447925"/>
              <a:ext cx="542925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Air</a:t>
              </a:r>
              <a:endParaRPr lang="en-US" altLang="en-US" sz="2000"/>
            </a:p>
          </p:txBody>
        </p:sp>
        <p:sp>
          <p:nvSpPr>
            <p:cNvPr id="22576" name="Text Box 63">
              <a:extLst>
                <a:ext uri="{FF2B5EF4-FFF2-40B4-BE49-F238E27FC236}">
                  <a16:creationId xmlns:a16="http://schemas.microsoft.com/office/drawing/2014/main" id="{2E688C6D-C89D-FA3F-9427-C7E93B797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863" y="3986213"/>
              <a:ext cx="1839912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22577" name="Text Box 64">
              <a:extLst>
                <a:ext uri="{FF2B5EF4-FFF2-40B4-BE49-F238E27FC236}">
                  <a16:creationId xmlns:a16="http://schemas.microsoft.com/office/drawing/2014/main" id="{54CC6410-1FD0-E355-B94D-47DE1EB0E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3986213"/>
              <a:ext cx="1176338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Power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22578" name="Text Box 65">
              <a:extLst>
                <a:ext uri="{FF2B5EF4-FFF2-40B4-BE49-F238E27FC236}">
                  <a16:creationId xmlns:a16="http://schemas.microsoft.com/office/drawing/2014/main" id="{50632038-A087-219C-1D00-06E18EED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088" y="3986213"/>
              <a:ext cx="1176337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Exhaust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22579" name="Rectangle 66">
              <a:extLst>
                <a:ext uri="{FF2B5EF4-FFF2-40B4-BE49-F238E27FC236}">
                  <a16:creationId xmlns:a16="http://schemas.microsoft.com/office/drawing/2014/main" id="{5D4AD0D2-B07B-D844-2A2C-DBCE7CC81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3865563"/>
              <a:ext cx="682625" cy="17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80" name="Rectangle 67">
              <a:extLst>
                <a:ext uri="{FF2B5EF4-FFF2-40B4-BE49-F238E27FC236}">
                  <a16:creationId xmlns:a16="http://schemas.microsoft.com/office/drawing/2014/main" id="{C3A79241-F901-E225-A895-2FD624FDD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05250"/>
              <a:ext cx="681037" cy="134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81" name="Text Box 68">
              <a:extLst>
                <a:ext uri="{FF2B5EF4-FFF2-40B4-BE49-F238E27FC236}">
                  <a16:creationId xmlns:a16="http://schemas.microsoft.com/office/drawing/2014/main" id="{296AD0B4-06EF-BD1F-79E5-B8275849C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37" y="2803525"/>
              <a:ext cx="11572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dirty="0"/>
                <a:t>Actual</a:t>
              </a:r>
            </a:p>
            <a:p>
              <a:pPr eaLnBrk="1" hangingPunct="1"/>
              <a:r>
                <a:rPr lang="en-CA" altLang="en-US" dirty="0"/>
                <a:t>Cycle</a:t>
              </a:r>
              <a:endParaRPr lang="en-US" altLang="en-US" dirty="0"/>
            </a:p>
          </p:txBody>
        </p:sp>
      </p:grpSp>
      <p:grpSp>
        <p:nvGrpSpPr>
          <p:cNvPr id="2" name="Group 38">
            <a:extLst>
              <a:ext uri="{FF2B5EF4-FFF2-40B4-BE49-F238E27FC236}">
                <a16:creationId xmlns:a16="http://schemas.microsoft.com/office/drawing/2014/main" id="{7AB461F3-FD33-DCDD-949D-AB896FBBF1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ED8B3AB-933C-9BB9-9C43-891597DCA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78EE7FA-39B1-BEB6-D428-F9B014D1B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915560C-8870-BED9-8CBA-2EA251E973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6E867874-54A1-1022-2C61-E670207EE6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19C8AC4A-CF20-8D1C-73FD-2EF97ED8B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7CB38B0-5FDD-19A5-90DA-4E12EFA941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698278A-2866-3735-9774-D823EBA21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EDB8EA08-E500-C332-10D5-068DD091F3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E05F351-74FE-54E7-CCE4-9C00B53CE2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A6F30FCE-2EE7-CD6A-5A34-D72FB72B25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F5D0B56-5603-13D3-9D66-8A5870A35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06861E6-234E-725A-614B-5D41567F87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13AE265-6B01-EC47-B3E7-9E7B0636C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6596AD6B-67DB-1B88-C209-01FDFB2E3F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DCFB803D-42CD-BB0A-C094-C1A254C2F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65EBB8E-9736-9B0C-E5B2-7AB4C2813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I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Combustion (Heat Release rate) in a Diesel Engine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719988"/>
            <a:ext cx="8509000" cy="28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9908"/>
            <a:ext cx="8191500" cy="30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267200" y="726108"/>
            <a:ext cx="76200" cy="55984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322C35C9-701B-44EB-A0A7-A1B6C998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94BCFF51-E44A-420B-9A87-7BB99C125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10">
                  <a:extLst>
                    <a:ext uri="{FF2B5EF4-FFF2-40B4-BE49-F238E27FC236}">
                      <a16:creationId xmlns:a16="http://schemas.microsoft.com/office/drawing/2014/main" id="{86921B2C-DB3B-4389-8086-374F8F5C0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A65F5DC6-4D88-4203-ADE5-4ABB796BD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5ACA9B5D-A61C-436E-8E84-853EBCC02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3">
                  <a:extLst>
                    <a:ext uri="{FF2B5EF4-FFF2-40B4-BE49-F238E27FC236}">
                      <a16:creationId xmlns:a16="http://schemas.microsoft.com/office/drawing/2014/main" id="{A475D107-EA68-440F-994C-80C4BF124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" name="Rectangle 14">
                  <a:extLst>
                    <a:ext uri="{FF2B5EF4-FFF2-40B4-BE49-F238E27FC236}">
                      <a16:creationId xmlns:a16="http://schemas.microsoft.com/office/drawing/2014/main" id="{FEED066A-8432-4F5D-A8C9-F10357C1A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7" name="Group 15">
                <a:extLst>
                  <a:ext uri="{FF2B5EF4-FFF2-40B4-BE49-F238E27FC236}">
                    <a16:creationId xmlns:a16="http://schemas.microsoft.com/office/drawing/2014/main" id="{D84FCDA0-24A9-4655-9ADA-A2DC0A47E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B891E55B-F2E2-4BEF-8F98-FD6DD66DB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2F28C31-12C9-48C9-80ED-486140CB6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113BDEB8-F444-40BF-8E14-81A312D14D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8890662E-0CF7-4995-9853-759B0BA4C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6158C617-5027-44C5-97DF-66E568322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9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6">
            <a:extLst>
              <a:ext uri="{FF2B5EF4-FFF2-40B4-BE49-F238E27FC236}">
                <a16:creationId xmlns:a16="http://schemas.microsoft.com/office/drawing/2014/main" id="{A0664C99-6172-9D48-25E1-AE86234B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3609975"/>
            <a:ext cx="431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/>
              <a:t>BC</a:t>
            </a:r>
            <a:endParaRPr lang="en-US" altLang="en-US" sz="1400"/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5297B417-CFEF-5657-EA01-7F85F2E5F5C2}"/>
              </a:ext>
            </a:extLst>
          </p:cNvPr>
          <p:cNvGrpSpPr>
            <a:grpSpLocks/>
          </p:cNvGrpSpPr>
          <p:nvPr/>
        </p:nvGrpSpPr>
        <p:grpSpPr bwMode="auto">
          <a:xfrm>
            <a:off x="1516063" y="2376488"/>
            <a:ext cx="1531937" cy="3033712"/>
            <a:chOff x="1162600" y="2376195"/>
            <a:chExt cx="1532596" cy="3034005"/>
          </a:xfrm>
        </p:grpSpPr>
        <p:sp>
          <p:nvSpPr>
            <p:cNvPr id="13380" name="AutoShape 6">
              <a:extLst>
                <a:ext uri="{FF2B5EF4-FFF2-40B4-BE49-F238E27FC236}">
                  <a16:creationId xmlns:a16="http://schemas.microsoft.com/office/drawing/2014/main" id="{8CC7AA58-3451-B1EE-D4B1-1FC6792E85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861858" y="3359680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Rectangle 8">
              <a:extLst>
                <a:ext uri="{FF2B5EF4-FFF2-40B4-BE49-F238E27FC236}">
                  <a16:creationId xmlns:a16="http://schemas.microsoft.com/office/drawing/2014/main" id="{B3405222-69E3-0FD8-BFDE-02C3FF3A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423" y="3192583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2" name="Line 9">
              <a:extLst>
                <a:ext uri="{FF2B5EF4-FFF2-40B4-BE49-F238E27FC236}">
                  <a16:creationId xmlns:a16="http://schemas.microsoft.com/office/drawing/2014/main" id="{A9169A69-04B5-531E-D4E5-5277E576F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3423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Line 10">
              <a:extLst>
                <a:ext uri="{FF2B5EF4-FFF2-40B4-BE49-F238E27FC236}">
                  <a16:creationId xmlns:a16="http://schemas.microsoft.com/office/drawing/2014/main" id="{4DB0A459-3D1F-E7DC-E1AA-4D88BC747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365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AutoShape 22">
              <a:extLst>
                <a:ext uri="{FF2B5EF4-FFF2-40B4-BE49-F238E27FC236}">
                  <a16:creationId xmlns:a16="http://schemas.microsoft.com/office/drawing/2014/main" id="{31FC1C26-FBD1-5C00-627A-EAA24F9EAE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979" y="2832131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5" name="Oval 23">
              <a:extLst>
                <a:ext uri="{FF2B5EF4-FFF2-40B4-BE49-F238E27FC236}">
                  <a16:creationId xmlns:a16="http://schemas.microsoft.com/office/drawing/2014/main" id="{ABA97FB1-71C1-DF8B-8066-B76B6C9A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58" y="3359680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6" name="Rectangle 27">
              <a:extLst>
                <a:ext uri="{FF2B5EF4-FFF2-40B4-BE49-F238E27FC236}">
                  <a16:creationId xmlns:a16="http://schemas.microsoft.com/office/drawing/2014/main" id="{A142D1C0-14BA-418F-AC15-A893141BB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861858" y="4018520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7" name="Text Box 31">
              <a:extLst>
                <a:ext uri="{FF2B5EF4-FFF2-40B4-BE49-F238E27FC236}">
                  <a16:creationId xmlns:a16="http://schemas.microsoft.com/office/drawing/2014/main" id="{C63AD63C-F8A4-49D5-7A98-D87350AA7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980" y="2552840"/>
              <a:ext cx="419215" cy="40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Air</a:t>
              </a:r>
              <a:endParaRPr lang="en-US" altLang="en-US" sz="2000"/>
            </a:p>
          </p:txBody>
        </p:sp>
        <p:sp>
          <p:nvSpPr>
            <p:cNvPr id="13388" name="Line 32">
              <a:extLst>
                <a:ext uri="{FF2B5EF4-FFF2-40B4-BE49-F238E27FC236}">
                  <a16:creationId xmlns:a16="http://schemas.microsoft.com/office/drawing/2014/main" id="{84465E3E-3472-9B6D-41E0-F654FFF9E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332" y="2395292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Text Box 41">
              <a:extLst>
                <a:ext uri="{FF2B5EF4-FFF2-40B4-BE49-F238E27FC236}">
                  <a16:creationId xmlns:a16="http://schemas.microsoft.com/office/drawing/2014/main" id="{21625F1D-29E8-BB8F-CF49-FD22F7E45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00" y="4584263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13317" name="Group 79">
            <a:extLst>
              <a:ext uri="{FF2B5EF4-FFF2-40B4-BE49-F238E27FC236}">
                <a16:creationId xmlns:a16="http://schemas.microsoft.com/office/drawing/2014/main" id="{62D4C8F1-1ED9-67D3-63E7-5F1FBF6A57E0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2363788"/>
            <a:ext cx="1530350" cy="3046412"/>
            <a:chOff x="5926058" y="2364259"/>
            <a:chExt cx="1530899" cy="3045941"/>
          </a:xfrm>
        </p:grpSpPr>
        <p:sp>
          <p:nvSpPr>
            <p:cNvPr id="13371" name="AutoShape 5">
              <a:extLst>
                <a:ext uri="{FF2B5EF4-FFF2-40B4-BE49-F238E27FC236}">
                  <a16:creationId xmlns:a16="http://schemas.microsoft.com/office/drawing/2014/main" id="{804F6917-940D-5712-5DD7-8CE2C39FF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6633801" y="3378777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Rectangle 11">
              <a:extLst>
                <a:ext uri="{FF2B5EF4-FFF2-40B4-BE49-F238E27FC236}">
                  <a16:creationId xmlns:a16="http://schemas.microsoft.com/office/drawing/2014/main" id="{B162BF16-76F9-63BF-C2F3-5925204CA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367" y="3211680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3" name="Line 12">
              <a:extLst>
                <a:ext uri="{FF2B5EF4-FFF2-40B4-BE49-F238E27FC236}">
                  <a16:creationId xmlns:a16="http://schemas.microsoft.com/office/drawing/2014/main" id="{F53C3D80-0CBE-00E8-F570-498F5921A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5367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13">
              <a:extLst>
                <a:ext uri="{FF2B5EF4-FFF2-40B4-BE49-F238E27FC236}">
                  <a16:creationId xmlns:a16="http://schemas.microsoft.com/office/drawing/2014/main" id="{941D7803-DA78-1650-3D0B-FBB98DB07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0309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AutoShape 21">
              <a:extLst>
                <a:ext uri="{FF2B5EF4-FFF2-40B4-BE49-F238E27FC236}">
                  <a16:creationId xmlns:a16="http://schemas.microsoft.com/office/drawing/2014/main" id="{C38B0565-20A3-E864-F680-BD7FECD30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042" y="2958648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6" name="Oval 25">
              <a:extLst>
                <a:ext uri="{FF2B5EF4-FFF2-40B4-BE49-F238E27FC236}">
                  <a16:creationId xmlns:a16="http://schemas.microsoft.com/office/drawing/2014/main" id="{C534840F-8DD2-0B6E-3C7C-7D97255A3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801" y="3378777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7" name="Rectangle 28">
              <a:extLst>
                <a:ext uri="{FF2B5EF4-FFF2-40B4-BE49-F238E27FC236}">
                  <a16:creationId xmlns:a16="http://schemas.microsoft.com/office/drawing/2014/main" id="{13941663-D6E1-8FA4-579B-8BE68EA8DA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6633801" y="3992262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8" name="Line 33">
              <a:extLst>
                <a:ext uri="{FF2B5EF4-FFF2-40B4-BE49-F238E27FC236}">
                  <a16:creationId xmlns:a16="http://schemas.microsoft.com/office/drawing/2014/main" id="{DC658936-02AC-6E83-7452-9BD52E419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945" y="2364259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Text Box 43">
              <a:extLst>
                <a:ext uri="{FF2B5EF4-FFF2-40B4-BE49-F238E27FC236}">
                  <a16:creationId xmlns:a16="http://schemas.microsoft.com/office/drawing/2014/main" id="{27970B7A-C552-240E-38E9-186D07572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058" y="4584263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Expansion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13318" name="Group 80">
            <a:extLst>
              <a:ext uri="{FF2B5EF4-FFF2-40B4-BE49-F238E27FC236}">
                <a16:creationId xmlns:a16="http://schemas.microsoft.com/office/drawing/2014/main" id="{F2E765E3-265A-5C82-572E-0DFE893098F8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1550988"/>
            <a:ext cx="1530350" cy="3859212"/>
            <a:chOff x="7516359" y="1550258"/>
            <a:chExt cx="1530899" cy="3859942"/>
          </a:xfrm>
        </p:grpSpPr>
        <p:sp>
          <p:nvSpPr>
            <p:cNvPr id="13359" name="AutoShape 3">
              <a:extLst>
                <a:ext uri="{FF2B5EF4-FFF2-40B4-BE49-F238E27FC236}">
                  <a16:creationId xmlns:a16="http://schemas.microsoft.com/office/drawing/2014/main" id="{BE70B51E-2AAA-BF2D-ECF8-85495BECF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8035711" y="3765488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Rectangle 7">
              <a:extLst>
                <a:ext uri="{FF2B5EF4-FFF2-40B4-BE49-F238E27FC236}">
                  <a16:creationId xmlns:a16="http://schemas.microsoft.com/office/drawing/2014/main" id="{C6062E20-2A4A-6C74-752B-918DD7660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3421" y="2376195"/>
              <a:ext cx="1014942" cy="12078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1" name="Rectangle 18">
              <a:extLst>
                <a:ext uri="{FF2B5EF4-FFF2-40B4-BE49-F238E27FC236}">
                  <a16:creationId xmlns:a16="http://schemas.microsoft.com/office/drawing/2014/main" id="{CF4D8FA3-FF85-8D26-4346-E13B6625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3421" y="3655681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2" name="Line 19">
              <a:extLst>
                <a:ext uri="{FF2B5EF4-FFF2-40B4-BE49-F238E27FC236}">
                  <a16:creationId xmlns:a16="http://schemas.microsoft.com/office/drawing/2014/main" id="{6D32F8B7-0BE6-84B5-6F11-6652F9EC9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3421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20">
              <a:extLst>
                <a:ext uri="{FF2B5EF4-FFF2-40B4-BE49-F238E27FC236}">
                  <a16:creationId xmlns:a16="http://schemas.microsoft.com/office/drawing/2014/main" id="{A4612AA7-B73F-2DEF-EF95-BFF764EA7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8363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Oval 24">
              <a:extLst>
                <a:ext uri="{FF2B5EF4-FFF2-40B4-BE49-F238E27FC236}">
                  <a16:creationId xmlns:a16="http://schemas.microsoft.com/office/drawing/2014/main" id="{81D84F11-28EF-624C-AAA8-F4873B0A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856" y="3765488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5" name="Rectangle 30">
              <a:extLst>
                <a:ext uri="{FF2B5EF4-FFF2-40B4-BE49-F238E27FC236}">
                  <a16:creationId xmlns:a16="http://schemas.microsoft.com/office/drawing/2014/main" id="{CA6DB7C3-6B1C-10A9-3513-ACFE6CA52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7882960" y="4653489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6" name="Line 34">
              <a:extLst>
                <a:ext uri="{FF2B5EF4-FFF2-40B4-BE49-F238E27FC236}">
                  <a16:creationId xmlns:a16="http://schemas.microsoft.com/office/drawing/2014/main" id="{582562CB-1696-F86B-FDE7-8F9DCAD5A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8329" y="2385743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AutoShape 38">
              <a:extLst>
                <a:ext uri="{FF2B5EF4-FFF2-40B4-BE49-F238E27FC236}">
                  <a16:creationId xmlns:a16="http://schemas.microsoft.com/office/drawing/2014/main" id="{4A993E65-E8BA-6E63-F18F-E5DEACA0B1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018739" y="2042001"/>
              <a:ext cx="420912" cy="670775"/>
            </a:xfrm>
            <a:prstGeom prst="downArrow">
              <a:avLst>
                <a:gd name="adj1" fmla="val 50000"/>
                <a:gd name="adj2" fmla="val 2832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8" name="Text Box 40">
              <a:extLst>
                <a:ext uri="{FF2B5EF4-FFF2-40B4-BE49-F238E27FC236}">
                  <a16:creationId xmlns:a16="http://schemas.microsoft.com/office/drawing/2014/main" id="{155323FA-7BBC-9822-9BF4-0239F1F78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956" y="1550258"/>
              <a:ext cx="600818" cy="36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b="1"/>
                <a:t>Q</a:t>
              </a:r>
              <a:r>
                <a:rPr lang="en-CA" altLang="en-US" b="1" baseline="-25000"/>
                <a:t>out</a:t>
              </a:r>
              <a:endParaRPr lang="en-US" altLang="en-US" b="1" baseline="-25000"/>
            </a:p>
          </p:txBody>
        </p:sp>
        <p:sp>
          <p:nvSpPr>
            <p:cNvPr id="13369" name="Text Box 44">
              <a:extLst>
                <a:ext uri="{FF2B5EF4-FFF2-40B4-BE49-F238E27FC236}">
                  <a16:creationId xmlns:a16="http://schemas.microsoft.com/office/drawing/2014/main" id="{6642E7F6-9F54-2D58-CB41-25A000E4D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6359" y="4584263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Const volume </a:t>
              </a:r>
            </a:p>
            <a:p>
              <a:pPr algn="ctr" eaLnBrk="1" hangingPunct="1"/>
              <a:r>
                <a:rPr lang="en-US" altLang="en-US" sz="1400" b="1"/>
                <a:t>heat rejection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  <p:sp>
          <p:nvSpPr>
            <p:cNvPr id="13370" name="Rectangle 46">
              <a:extLst>
                <a:ext uri="{FF2B5EF4-FFF2-40B4-BE49-F238E27FC236}">
                  <a16:creationId xmlns:a16="http://schemas.microsoft.com/office/drawing/2014/main" id="{0C4598E9-0DB6-F07E-D905-6422A8B9DC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7793007" y="4431489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319" name="Group 78">
            <a:extLst>
              <a:ext uri="{FF2B5EF4-FFF2-40B4-BE49-F238E27FC236}">
                <a16:creationId xmlns:a16="http://schemas.microsoft.com/office/drawing/2014/main" id="{F056CA3F-CF50-1001-F045-16EA7860341A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2376488"/>
            <a:ext cx="1676400" cy="3033712"/>
            <a:chOff x="4230528" y="2376195"/>
            <a:chExt cx="1676860" cy="3034005"/>
          </a:xfrm>
        </p:grpSpPr>
        <p:sp>
          <p:nvSpPr>
            <p:cNvPr id="13350" name="AutoShape 4">
              <a:extLst>
                <a:ext uri="{FF2B5EF4-FFF2-40B4-BE49-F238E27FC236}">
                  <a16:creationId xmlns:a16="http://schemas.microsoft.com/office/drawing/2014/main" id="{FE075E43-CD0E-4BA3-83B4-F9E83D855D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916208" y="3230777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Rectangle 14">
              <a:extLst>
                <a:ext uri="{FF2B5EF4-FFF2-40B4-BE49-F238E27FC236}">
                  <a16:creationId xmlns:a16="http://schemas.microsoft.com/office/drawing/2014/main" id="{5167FD73-B2BE-F5C9-7245-1A2A7A9A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918" y="3063680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2" name="Line 15">
              <a:extLst>
                <a:ext uri="{FF2B5EF4-FFF2-40B4-BE49-F238E27FC236}">
                  <a16:creationId xmlns:a16="http://schemas.microsoft.com/office/drawing/2014/main" id="{402E0DFD-2B17-AE5F-88B6-184FA9A70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918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16">
              <a:extLst>
                <a:ext uri="{FF2B5EF4-FFF2-40B4-BE49-F238E27FC236}">
                  <a16:creationId xmlns:a16="http://schemas.microsoft.com/office/drawing/2014/main" id="{56381C0F-A341-DE44-FC57-06865F69B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8860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17">
              <a:extLst>
                <a:ext uri="{FF2B5EF4-FFF2-40B4-BE49-F238E27FC236}">
                  <a16:creationId xmlns:a16="http://schemas.microsoft.com/office/drawing/2014/main" id="{D2D61CC0-C629-DF4A-EFF5-FD1DC208D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918" y="2376195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Oval 26">
              <a:extLst>
                <a:ext uri="{FF2B5EF4-FFF2-40B4-BE49-F238E27FC236}">
                  <a16:creationId xmlns:a16="http://schemas.microsoft.com/office/drawing/2014/main" id="{5305982B-4E00-C0AB-00E3-C67C0D164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353" y="3230777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6" name="Rectangle 29">
              <a:extLst>
                <a:ext uri="{FF2B5EF4-FFF2-40B4-BE49-F238E27FC236}">
                  <a16:creationId xmlns:a16="http://schemas.microsoft.com/office/drawing/2014/main" id="{E14B327E-9E83-4A11-F67A-B76D7713F9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4681991" y="3832326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7" name="Text Box 42">
              <a:extLst>
                <a:ext uri="{FF2B5EF4-FFF2-40B4-BE49-F238E27FC236}">
                  <a16:creationId xmlns:a16="http://schemas.microsoft.com/office/drawing/2014/main" id="{84454990-D556-ECFE-5A1C-180989715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528" y="4584263"/>
              <a:ext cx="1658191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Slow Combustion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  <p:sp>
          <p:nvSpPr>
            <p:cNvPr id="13358" name="AutoShape 56">
              <a:extLst>
                <a:ext uri="{FF2B5EF4-FFF2-40B4-BE49-F238E27FC236}">
                  <a16:creationId xmlns:a16="http://schemas.microsoft.com/office/drawing/2014/main" id="{3166EF79-DD15-D579-227C-0439ECB3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171" y="2710389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77">
            <a:extLst>
              <a:ext uri="{FF2B5EF4-FFF2-40B4-BE49-F238E27FC236}">
                <a16:creationId xmlns:a16="http://schemas.microsoft.com/office/drawing/2014/main" id="{84803AB2-88D7-BDEC-A380-8F171C4FFD0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376488"/>
            <a:ext cx="1703388" cy="2995612"/>
            <a:chOff x="2743200" y="2376195"/>
            <a:chExt cx="1702876" cy="2995812"/>
          </a:xfrm>
        </p:grpSpPr>
        <p:sp>
          <p:nvSpPr>
            <p:cNvPr id="13340" name="Text Box 35">
              <a:extLst>
                <a:ext uri="{FF2B5EF4-FFF2-40B4-BE49-F238E27FC236}">
                  <a16:creationId xmlns:a16="http://schemas.microsoft.com/office/drawing/2014/main" id="{0AABACB4-020F-7284-EFAB-96C8CB483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5164" y="2724712"/>
              <a:ext cx="420912" cy="30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TC</a:t>
              </a:r>
              <a:endParaRPr lang="en-US" altLang="en-US" sz="1400"/>
            </a:p>
          </p:txBody>
        </p:sp>
        <p:grpSp>
          <p:nvGrpSpPr>
            <p:cNvPr id="13341" name="Group 59">
              <a:extLst>
                <a:ext uri="{FF2B5EF4-FFF2-40B4-BE49-F238E27FC236}">
                  <a16:creationId xmlns:a16="http://schemas.microsoft.com/office/drawing/2014/main" id="{69F18B34-79B8-8099-EA9A-8EAB85D49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200" y="2376195"/>
              <a:ext cx="1530899" cy="2995812"/>
              <a:chOff x="2768177" y="2376195"/>
              <a:chExt cx="1530899" cy="2995812"/>
            </a:xfrm>
          </p:grpSpPr>
          <p:sp>
            <p:nvSpPr>
              <p:cNvPr id="13342" name="AutoShape 47">
                <a:extLst>
                  <a:ext uri="{FF2B5EF4-FFF2-40B4-BE49-F238E27FC236}">
                    <a16:creationId xmlns:a16="http://schemas.microsoft.com/office/drawing/2014/main" id="{B61A49C6-55B1-7A5F-2275-B4D1E743C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3372390" y="2963422"/>
                <a:ext cx="234217" cy="7686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Rectangle 48">
                <a:extLst>
                  <a:ext uri="{FF2B5EF4-FFF2-40B4-BE49-F238E27FC236}">
                    <a16:creationId xmlns:a16="http://schemas.microsoft.com/office/drawing/2014/main" id="{EC009B98-C29A-3E46-4854-5122BE719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100" y="2796325"/>
                <a:ext cx="1014942" cy="32942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44" name="Line 49">
                <a:extLst>
                  <a:ext uri="{FF2B5EF4-FFF2-40B4-BE49-F238E27FC236}">
                    <a16:creationId xmlns:a16="http://schemas.microsoft.com/office/drawing/2014/main" id="{8C6AB6DA-0824-7BDE-0012-D9A95C1A0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0100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Line 50">
                <a:extLst>
                  <a:ext uri="{FF2B5EF4-FFF2-40B4-BE49-F238E27FC236}">
                    <a16:creationId xmlns:a16="http://schemas.microsoft.com/office/drawing/2014/main" id="{B33DDBF7-7043-1446-61BB-D28C7C421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5042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51">
                <a:extLst>
                  <a:ext uri="{FF2B5EF4-FFF2-40B4-BE49-F238E27FC236}">
                    <a16:creationId xmlns:a16="http://schemas.microsoft.com/office/drawing/2014/main" id="{E9D67803-CF30-6339-C851-640EFB39E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100" y="2376195"/>
                <a:ext cx="10149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Oval 52">
                <a:extLst>
                  <a:ext uri="{FF2B5EF4-FFF2-40B4-BE49-F238E27FC236}">
                    <a16:creationId xmlns:a16="http://schemas.microsoft.com/office/drawing/2014/main" id="{4CB63DF2-FE9E-574B-72C0-320B19487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535" y="2963422"/>
                <a:ext cx="78072" cy="10980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48" name="Rectangle 53">
                <a:extLst>
                  <a:ext uri="{FF2B5EF4-FFF2-40B4-BE49-F238E27FC236}">
                    <a16:creationId xmlns:a16="http://schemas.microsoft.com/office/drawing/2014/main" id="{57691054-B27F-8CBC-2C3A-A83C5B670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3138172" y="3622262"/>
                <a:ext cx="468435" cy="2196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49" name="Text Box 57">
                <a:extLst>
                  <a:ext uri="{FF2B5EF4-FFF2-40B4-BE49-F238E27FC236}">
                    <a16:creationId xmlns:a16="http://schemas.microsoft.com/office/drawing/2014/main" id="{858171DB-FDC0-BFF7-E8AD-370E2F887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8177" y="4546070"/>
                <a:ext cx="1530899" cy="82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/>
                  <a:t>Sudden Combustion</a:t>
                </a:r>
              </a:p>
              <a:p>
                <a:pPr algn="ctr" eaLnBrk="1" hangingPunct="1"/>
                <a:r>
                  <a:rPr lang="en-US" altLang="en-US" sz="1400" b="1"/>
                  <a:t>Process</a:t>
                </a:r>
                <a:endParaRPr lang="en-US" altLang="en-US" sz="2000"/>
              </a:p>
            </p:txBody>
          </p:sp>
        </p:grpSp>
      </p:grpSp>
      <p:sp>
        <p:nvSpPr>
          <p:cNvPr id="13321" name="Rectangle 58">
            <a:extLst>
              <a:ext uri="{FF2B5EF4-FFF2-40B4-BE49-F238E27FC236}">
                <a16:creationId xmlns:a16="http://schemas.microsoft.com/office/drawing/2014/main" id="{0F202544-1B0F-C71E-BF39-BACA67022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4852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Thermodynamic Dual Cycle</a:t>
            </a:r>
            <a:endParaRPr lang="en-US" altLang="en-US" sz="2800" b="1"/>
          </a:p>
        </p:txBody>
      </p:sp>
      <p:grpSp>
        <p:nvGrpSpPr>
          <p:cNvPr id="8" name="Group 67">
            <a:extLst>
              <a:ext uri="{FF2B5EF4-FFF2-40B4-BE49-F238E27FC236}">
                <a16:creationId xmlns:a16="http://schemas.microsoft.com/office/drawing/2014/main" id="{2F4CAC9A-060C-86A1-6805-040352E559B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295400"/>
            <a:ext cx="1600200" cy="3821113"/>
            <a:chOff x="819528" y="1589088"/>
            <a:chExt cx="1877367" cy="3821112"/>
          </a:xfrm>
        </p:grpSpPr>
        <p:sp>
          <p:nvSpPr>
            <p:cNvPr id="13323" name="AutoShape 7">
              <a:extLst>
                <a:ext uri="{FF2B5EF4-FFF2-40B4-BE49-F238E27FC236}">
                  <a16:creationId xmlns:a16="http://schemas.microsoft.com/office/drawing/2014/main" id="{F3EBFF3C-6F1D-6A99-9673-64490F8C2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758212" y="3755851"/>
              <a:ext cx="281605" cy="787203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10">
              <a:extLst>
                <a:ext uri="{FF2B5EF4-FFF2-40B4-BE49-F238E27FC236}">
                  <a16:creationId xmlns:a16="http://schemas.microsoft.com/office/drawing/2014/main" id="{25656829-0F0E-7970-1B9D-BDC24C45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03" y="3584720"/>
              <a:ext cx="1220289" cy="33737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5" name="Line 11">
              <a:extLst>
                <a:ext uri="{FF2B5EF4-FFF2-40B4-BE49-F238E27FC236}">
                  <a16:creationId xmlns:a16="http://schemas.microsoft.com/office/drawing/2014/main" id="{1F3C9EC0-CC14-B1CA-3A13-C7D3C2720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5002" y="2713664"/>
              <a:ext cx="0" cy="191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2">
              <a:extLst>
                <a:ext uri="{FF2B5EF4-FFF2-40B4-BE49-F238E27FC236}">
                  <a16:creationId xmlns:a16="http://schemas.microsoft.com/office/drawing/2014/main" id="{3F1F0644-9B81-7895-8559-81B99A62F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290" y="2713664"/>
              <a:ext cx="0" cy="191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3">
              <a:extLst>
                <a:ext uri="{FF2B5EF4-FFF2-40B4-BE49-F238E27FC236}">
                  <a16:creationId xmlns:a16="http://schemas.microsoft.com/office/drawing/2014/main" id="{8BBF308E-435A-0FBB-0871-CDFAE3942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002" y="2713664"/>
              <a:ext cx="281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4">
              <a:extLst>
                <a:ext uri="{FF2B5EF4-FFF2-40B4-BE49-F238E27FC236}">
                  <a16:creationId xmlns:a16="http://schemas.microsoft.com/office/drawing/2014/main" id="{C6C5C420-E529-B342-9FE1-AE67FD5B4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343" y="2713664"/>
              <a:ext cx="7509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5">
              <a:extLst>
                <a:ext uri="{FF2B5EF4-FFF2-40B4-BE49-F238E27FC236}">
                  <a16:creationId xmlns:a16="http://schemas.microsoft.com/office/drawing/2014/main" id="{8EA7950E-CFC0-EC86-311D-DC91794C9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738" y="2938579"/>
              <a:ext cx="375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6">
              <a:extLst>
                <a:ext uri="{FF2B5EF4-FFF2-40B4-BE49-F238E27FC236}">
                  <a16:creationId xmlns:a16="http://schemas.microsoft.com/office/drawing/2014/main" id="{7DED4459-9DCC-2794-AB76-F1DED1860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0475" y="2601206"/>
              <a:ext cx="0" cy="337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7">
              <a:extLst>
                <a:ext uri="{FF2B5EF4-FFF2-40B4-BE49-F238E27FC236}">
                  <a16:creationId xmlns:a16="http://schemas.microsoft.com/office/drawing/2014/main" id="{3FD918AF-7118-6AFF-DC3E-BBF6E489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597" y="2483859"/>
              <a:ext cx="275483" cy="572067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8">
              <a:extLst>
                <a:ext uri="{FF2B5EF4-FFF2-40B4-BE49-F238E27FC236}">
                  <a16:creationId xmlns:a16="http://schemas.microsoft.com/office/drawing/2014/main" id="{66F9A4D1-FF69-D8AD-9C91-6355EF97E9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8870" y="2488748"/>
              <a:ext cx="263239" cy="572067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Arc 19">
              <a:extLst>
                <a:ext uri="{FF2B5EF4-FFF2-40B4-BE49-F238E27FC236}">
                  <a16:creationId xmlns:a16="http://schemas.microsoft.com/office/drawing/2014/main" id="{7F350CFE-D8A1-608B-5B3F-20F4365E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38" y="1926461"/>
              <a:ext cx="375473" cy="787203"/>
            </a:xfrm>
            <a:custGeom>
              <a:avLst/>
              <a:gdLst>
                <a:gd name="T0" fmla="*/ 0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Arc 20">
              <a:extLst>
                <a:ext uri="{FF2B5EF4-FFF2-40B4-BE49-F238E27FC236}">
                  <a16:creationId xmlns:a16="http://schemas.microsoft.com/office/drawing/2014/main" id="{B0DEE319-7C26-BC26-0684-6398A03F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28" y="1926461"/>
              <a:ext cx="563210" cy="787203"/>
            </a:xfrm>
            <a:custGeom>
              <a:avLst/>
              <a:gdLst>
                <a:gd name="T0" fmla="*/ 0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Text Box 21">
              <a:extLst>
                <a:ext uri="{FF2B5EF4-FFF2-40B4-BE49-F238E27FC236}">
                  <a16:creationId xmlns:a16="http://schemas.microsoft.com/office/drawing/2014/main" id="{ED0AC55E-CDFB-BF8E-DA42-8232997D6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397" y="1589088"/>
              <a:ext cx="844815" cy="11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</a:p>
            <a:p>
              <a:pPr eaLnBrk="1" hangingPunct="1"/>
              <a:r>
                <a:rPr lang="en-US" altLang="en-US" sz="1200"/>
                <a:t>     I</a:t>
              </a:r>
            </a:p>
            <a:p>
              <a:pPr eaLnBrk="1" hangingPunct="1"/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3336" name="AutoShape 42">
              <a:extLst>
                <a:ext uri="{FF2B5EF4-FFF2-40B4-BE49-F238E27FC236}">
                  <a16:creationId xmlns:a16="http://schemas.microsoft.com/office/drawing/2014/main" id="{B58E647F-2487-5152-8E2D-BF0C8018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290" y="3051036"/>
              <a:ext cx="281605" cy="1012118"/>
            </a:xfrm>
            <a:prstGeom prst="downArrow">
              <a:avLst>
                <a:gd name="adj1" fmla="val 50000"/>
                <a:gd name="adj2" fmla="val 749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7" name="Text Box 53">
              <a:extLst>
                <a:ext uri="{FF2B5EF4-FFF2-40B4-BE49-F238E27FC236}">
                  <a16:creationId xmlns:a16="http://schemas.microsoft.com/office/drawing/2014/main" id="{8EEF4038-F254-B1B0-7D08-10F7006F1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677" y="4564324"/>
              <a:ext cx="1175395" cy="84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Intake</a:t>
              </a:r>
            </a:p>
            <a:p>
              <a:pPr algn="ctr" eaLnBrk="1" hangingPunct="1"/>
              <a:r>
                <a:rPr lang="en-US" altLang="en-US" sz="1400"/>
                <a:t>Stroke</a:t>
              </a:r>
              <a:endParaRPr lang="en-US" altLang="en-US" sz="2000"/>
            </a:p>
          </p:txBody>
        </p:sp>
        <p:sp>
          <p:nvSpPr>
            <p:cNvPr id="13338" name="Oval 54">
              <a:extLst>
                <a:ext uri="{FF2B5EF4-FFF2-40B4-BE49-F238E27FC236}">
                  <a16:creationId xmlns:a16="http://schemas.microsoft.com/office/drawing/2014/main" id="{3FB24FAE-F9A9-37FB-6A53-EC9C8C247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211" y="3755851"/>
              <a:ext cx="93868" cy="112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9" name="Rectangle 58">
              <a:extLst>
                <a:ext uri="{FF2B5EF4-FFF2-40B4-BE49-F238E27FC236}">
                  <a16:creationId xmlns:a16="http://schemas.microsoft.com/office/drawing/2014/main" id="{2D02D731-9877-0D80-B9ED-1F1605E63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758212" y="4121828"/>
              <a:ext cx="563210" cy="224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14" name="Ink 80">
                <a:extLst>
                  <a:ext uri="{FF2B5EF4-FFF2-40B4-BE49-F238E27FC236}">
                    <a16:creationId xmlns:a16="http://schemas.microsoft.com/office/drawing/2014/main" id="{BBD735ED-AED7-3A81-9833-E3C9888F33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1685925"/>
              <a:ext cx="11112" cy="7938"/>
            </p14:xfrm>
          </p:contentPart>
        </mc:Choice>
        <mc:Fallback xmlns="">
          <p:pic>
            <p:nvPicPr>
              <p:cNvPr id="13314" name="Ink 80">
                <a:extLst>
                  <a:ext uri="{FF2B5EF4-FFF2-40B4-BE49-F238E27FC236}">
                    <a16:creationId xmlns:a16="http://schemas.microsoft.com/office/drawing/2014/main" id="{BBD735ED-AED7-3A81-9833-E3C9888F33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4041" y="1676952"/>
                <a:ext cx="28107" cy="25885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7C0A5F32-4B5D-A162-35DA-B1B738DD0A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482FC435-13AC-C9E6-BD85-07D0280DF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132E0C04-81CE-A700-594E-F5CA75483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2175205-E7B9-840B-3EA3-AF3D87173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693B10B6-C488-C0A3-7EA7-E113F0823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F5B8587A-4A45-AD37-D2F9-6B0708478C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7D2E89E4-A32C-F33B-EB51-AB4796BB42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9BA107E8-DC76-792E-5BC5-C98FBCA025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36B7E6E3-7D9B-96C6-CA28-CD31CBCD86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8C25C240-7F3F-BBAA-5C0B-8DBE40124B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016B748E-503C-FED1-DEF0-EA42812199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5B0A3993-DEC8-287C-367E-C2E6FA3D20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D0C90B8C-B06C-D49A-F918-EE2E431A73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7F595439-C7C5-5564-E0A1-C3CA968B63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24007957-8D82-AD45-F11D-DE0646CB5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D2A1A371-B88C-C498-74C2-232135F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D13A406-9D7F-0875-8E5E-BB4728B80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8">
            <a:extLst>
              <a:ext uri="{FF2B5EF4-FFF2-40B4-BE49-F238E27FC236}">
                <a16:creationId xmlns:a16="http://schemas.microsoft.com/office/drawing/2014/main" id="{C1EB536C-D651-1D84-1CE2-DF5414679CE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76488"/>
            <a:ext cx="1531938" cy="3033712"/>
            <a:chOff x="1162600" y="2376195"/>
            <a:chExt cx="1532596" cy="3034005"/>
          </a:xfrm>
        </p:grpSpPr>
        <p:sp>
          <p:nvSpPr>
            <p:cNvPr id="23606" name="AutoShape 6">
              <a:extLst>
                <a:ext uri="{FF2B5EF4-FFF2-40B4-BE49-F238E27FC236}">
                  <a16:creationId xmlns:a16="http://schemas.microsoft.com/office/drawing/2014/main" id="{EB61996D-77A7-7D11-4059-8CE03D10A8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861858" y="3359680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Rectangle 8">
              <a:extLst>
                <a:ext uri="{FF2B5EF4-FFF2-40B4-BE49-F238E27FC236}">
                  <a16:creationId xmlns:a16="http://schemas.microsoft.com/office/drawing/2014/main" id="{350A6FC0-ABE3-6038-CABB-4DBB6C9D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423" y="3192583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8" name="Line 9">
              <a:extLst>
                <a:ext uri="{FF2B5EF4-FFF2-40B4-BE49-F238E27FC236}">
                  <a16:creationId xmlns:a16="http://schemas.microsoft.com/office/drawing/2014/main" id="{C0C7D352-43E8-B9F0-4BE9-EEE5A48E8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3423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10">
              <a:extLst>
                <a:ext uri="{FF2B5EF4-FFF2-40B4-BE49-F238E27FC236}">
                  <a16:creationId xmlns:a16="http://schemas.microsoft.com/office/drawing/2014/main" id="{0CC61B05-529C-1B87-DCB2-D2D81DBA1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365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AutoShape 22">
              <a:extLst>
                <a:ext uri="{FF2B5EF4-FFF2-40B4-BE49-F238E27FC236}">
                  <a16:creationId xmlns:a16="http://schemas.microsoft.com/office/drawing/2014/main" id="{0367742D-DFBA-5688-6E8D-86C76F956C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979" y="2832131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1" name="Oval 23">
              <a:extLst>
                <a:ext uri="{FF2B5EF4-FFF2-40B4-BE49-F238E27FC236}">
                  <a16:creationId xmlns:a16="http://schemas.microsoft.com/office/drawing/2014/main" id="{A2868AE7-ABA6-233C-26BC-54F873DD5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58" y="3359680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2" name="Rectangle 27">
              <a:extLst>
                <a:ext uri="{FF2B5EF4-FFF2-40B4-BE49-F238E27FC236}">
                  <a16:creationId xmlns:a16="http://schemas.microsoft.com/office/drawing/2014/main" id="{A286E52A-A372-0CAF-A881-9C9AE9652E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861858" y="4018520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3" name="Text Box 31">
              <a:extLst>
                <a:ext uri="{FF2B5EF4-FFF2-40B4-BE49-F238E27FC236}">
                  <a16:creationId xmlns:a16="http://schemas.microsoft.com/office/drawing/2014/main" id="{D5F89BC5-F28E-5E74-D4D0-D396814AD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980" y="2552840"/>
              <a:ext cx="419215" cy="40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Air</a:t>
              </a:r>
              <a:endParaRPr lang="en-US" altLang="en-US" sz="2000"/>
            </a:p>
          </p:txBody>
        </p:sp>
        <p:sp>
          <p:nvSpPr>
            <p:cNvPr id="23614" name="Line 32">
              <a:extLst>
                <a:ext uri="{FF2B5EF4-FFF2-40B4-BE49-F238E27FC236}">
                  <a16:creationId xmlns:a16="http://schemas.microsoft.com/office/drawing/2014/main" id="{17222D8F-28A2-BACC-9BB2-A308D672F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332" y="2395292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Text Box 41">
              <a:extLst>
                <a:ext uri="{FF2B5EF4-FFF2-40B4-BE49-F238E27FC236}">
                  <a16:creationId xmlns:a16="http://schemas.microsoft.com/office/drawing/2014/main" id="{2298DF69-CC10-753C-6272-DAFE038C2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00" y="4584263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23555" name="Group 62">
            <a:extLst>
              <a:ext uri="{FF2B5EF4-FFF2-40B4-BE49-F238E27FC236}">
                <a16:creationId xmlns:a16="http://schemas.microsoft.com/office/drawing/2014/main" id="{2801DCF8-AAD4-DA68-1DC0-0B0589861507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2363788"/>
            <a:ext cx="1530350" cy="3046412"/>
            <a:chOff x="5211133" y="2364259"/>
            <a:chExt cx="1530899" cy="3045941"/>
          </a:xfrm>
        </p:grpSpPr>
        <p:sp>
          <p:nvSpPr>
            <p:cNvPr id="23597" name="AutoShape 5">
              <a:extLst>
                <a:ext uri="{FF2B5EF4-FFF2-40B4-BE49-F238E27FC236}">
                  <a16:creationId xmlns:a16="http://schemas.microsoft.com/office/drawing/2014/main" id="{4593FE59-7144-D362-3DA7-98AEEDDACD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5918876" y="3378777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Rectangle 11">
              <a:extLst>
                <a:ext uri="{FF2B5EF4-FFF2-40B4-BE49-F238E27FC236}">
                  <a16:creationId xmlns:a16="http://schemas.microsoft.com/office/drawing/2014/main" id="{55E95439-70D4-3BFE-A158-4447D76EE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442" y="3211680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9" name="Line 12">
              <a:extLst>
                <a:ext uri="{FF2B5EF4-FFF2-40B4-BE49-F238E27FC236}">
                  <a16:creationId xmlns:a16="http://schemas.microsoft.com/office/drawing/2014/main" id="{C5C77A18-5C1A-811B-A9D6-F401D23FF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0442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13">
              <a:extLst>
                <a:ext uri="{FF2B5EF4-FFF2-40B4-BE49-F238E27FC236}">
                  <a16:creationId xmlns:a16="http://schemas.microsoft.com/office/drawing/2014/main" id="{7EC14A18-E059-E533-1401-15C285F52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5384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AutoShape 21">
              <a:extLst>
                <a:ext uri="{FF2B5EF4-FFF2-40B4-BE49-F238E27FC236}">
                  <a16:creationId xmlns:a16="http://schemas.microsoft.com/office/drawing/2014/main" id="{BD7A53D7-6C5E-EA8F-B1C1-9966F3B3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117" y="2958648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2" name="Oval 25">
              <a:extLst>
                <a:ext uri="{FF2B5EF4-FFF2-40B4-BE49-F238E27FC236}">
                  <a16:creationId xmlns:a16="http://schemas.microsoft.com/office/drawing/2014/main" id="{0DB98FBB-1523-5DCF-380A-33B2BE609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876" y="3378777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3" name="Rectangle 28">
              <a:extLst>
                <a:ext uri="{FF2B5EF4-FFF2-40B4-BE49-F238E27FC236}">
                  <a16:creationId xmlns:a16="http://schemas.microsoft.com/office/drawing/2014/main" id="{A35F62BC-AA7D-6B81-7B22-428409729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5918876" y="3992262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4" name="Line 33">
              <a:extLst>
                <a:ext uri="{FF2B5EF4-FFF2-40B4-BE49-F238E27FC236}">
                  <a16:creationId xmlns:a16="http://schemas.microsoft.com/office/drawing/2014/main" id="{04D3D751-B8ED-AFA3-988D-1E3CF20C4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4020" y="2364259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Text Box 43">
              <a:extLst>
                <a:ext uri="{FF2B5EF4-FFF2-40B4-BE49-F238E27FC236}">
                  <a16:creationId xmlns:a16="http://schemas.microsoft.com/office/drawing/2014/main" id="{20987BB3-3EC8-21E2-363E-5B77BA640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1133" y="4584263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Expansion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23556" name="Group 64">
            <a:extLst>
              <a:ext uri="{FF2B5EF4-FFF2-40B4-BE49-F238E27FC236}">
                <a16:creationId xmlns:a16="http://schemas.microsoft.com/office/drawing/2014/main" id="{B71B8F06-56B8-0F62-BF4F-2B0CF5878EB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550988"/>
            <a:ext cx="1571625" cy="4151312"/>
            <a:chOff x="6858000" y="1550258"/>
            <a:chExt cx="1571075" cy="4152479"/>
          </a:xfrm>
        </p:grpSpPr>
        <p:sp>
          <p:nvSpPr>
            <p:cNvPr id="23583" name="Text Box 44">
              <a:extLst>
                <a:ext uri="{FF2B5EF4-FFF2-40B4-BE49-F238E27FC236}">
                  <a16:creationId xmlns:a16="http://schemas.microsoft.com/office/drawing/2014/main" id="{07A599B2-12D7-257B-BDAE-AA95A751D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876800"/>
              <a:ext cx="1530899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Const volume </a:t>
              </a:r>
            </a:p>
            <a:p>
              <a:pPr algn="ctr" eaLnBrk="1" hangingPunct="1"/>
              <a:r>
                <a:rPr lang="en-US" altLang="en-US" sz="1400" b="1"/>
                <a:t>heat rejection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  <p:grpSp>
          <p:nvGrpSpPr>
            <p:cNvPr id="23584" name="Group 63">
              <a:extLst>
                <a:ext uri="{FF2B5EF4-FFF2-40B4-BE49-F238E27FC236}">
                  <a16:creationId xmlns:a16="http://schemas.microsoft.com/office/drawing/2014/main" id="{48D8F2B8-EC18-91AC-F54A-3970C9F54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3404" y="1550258"/>
              <a:ext cx="1425671" cy="3322844"/>
              <a:chOff x="7003404" y="1550258"/>
              <a:chExt cx="1425671" cy="3322844"/>
            </a:xfrm>
          </p:grpSpPr>
          <p:sp>
            <p:nvSpPr>
              <p:cNvPr id="23585" name="AutoShape 3">
                <a:extLst>
                  <a:ext uri="{FF2B5EF4-FFF2-40B4-BE49-F238E27FC236}">
                    <a16:creationId xmlns:a16="http://schemas.microsoft.com/office/drawing/2014/main" id="{61C2CA97-E01E-9AFE-449A-BE5508EB0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7320786" y="3765488"/>
                <a:ext cx="234217" cy="7686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Rectangle 7">
                <a:extLst>
                  <a:ext uri="{FF2B5EF4-FFF2-40B4-BE49-F238E27FC236}">
                    <a16:creationId xmlns:a16="http://schemas.microsoft.com/office/drawing/2014/main" id="{01371DEF-F212-B962-B801-F7499B3F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8496" y="2376195"/>
                <a:ext cx="1014942" cy="12078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7" name="Rectangle 18">
                <a:extLst>
                  <a:ext uri="{FF2B5EF4-FFF2-40B4-BE49-F238E27FC236}">
                    <a16:creationId xmlns:a16="http://schemas.microsoft.com/office/drawing/2014/main" id="{FF4CF758-F602-5F98-DDB1-3C8EA5EDD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8496" y="3655681"/>
                <a:ext cx="1014942" cy="32942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8" name="Line 19">
                <a:extLst>
                  <a:ext uri="{FF2B5EF4-FFF2-40B4-BE49-F238E27FC236}">
                    <a16:creationId xmlns:a16="http://schemas.microsoft.com/office/drawing/2014/main" id="{4D24D3F9-CBDD-F6FF-22B6-300885177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8496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20">
                <a:extLst>
                  <a:ext uri="{FF2B5EF4-FFF2-40B4-BE49-F238E27FC236}">
                    <a16:creationId xmlns:a16="http://schemas.microsoft.com/office/drawing/2014/main" id="{6D292D55-BD01-A322-6BD8-F6E59347A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3438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Oval 24">
                <a:extLst>
                  <a:ext uri="{FF2B5EF4-FFF2-40B4-BE49-F238E27FC236}">
                    <a16:creationId xmlns:a16="http://schemas.microsoft.com/office/drawing/2014/main" id="{E3DD2723-8562-85DC-C41F-F2D602EDD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6931" y="3765488"/>
                <a:ext cx="78072" cy="10980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1" name="Rectangle 30">
                <a:extLst>
                  <a:ext uri="{FF2B5EF4-FFF2-40B4-BE49-F238E27FC236}">
                    <a16:creationId xmlns:a16="http://schemas.microsoft.com/office/drawing/2014/main" id="{F33C64CB-2AB5-020E-720A-030A8C0F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7168035" y="4653489"/>
                <a:ext cx="468435" cy="2196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2" name="Line 34">
                <a:extLst>
                  <a:ext uri="{FF2B5EF4-FFF2-40B4-BE49-F238E27FC236}">
                    <a16:creationId xmlns:a16="http://schemas.microsoft.com/office/drawing/2014/main" id="{E9B1F27E-D599-398F-8E93-AD51EFA3B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3404" y="2385743"/>
                <a:ext cx="10149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Text Box 36">
                <a:extLst>
                  <a:ext uri="{FF2B5EF4-FFF2-40B4-BE49-F238E27FC236}">
                    <a16:creationId xmlns:a16="http://schemas.microsoft.com/office/drawing/2014/main" id="{9F361E13-0753-059D-CF3F-26BA9AB9F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7979" y="3610326"/>
                <a:ext cx="431096" cy="305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CA" altLang="en-US" sz="1400"/>
                  <a:t>BC</a:t>
                </a:r>
                <a:endParaRPr lang="en-US" altLang="en-US" sz="1400"/>
              </a:p>
            </p:txBody>
          </p:sp>
          <p:sp>
            <p:nvSpPr>
              <p:cNvPr id="23594" name="AutoShape 38">
                <a:extLst>
                  <a:ext uri="{FF2B5EF4-FFF2-40B4-BE49-F238E27FC236}">
                    <a16:creationId xmlns:a16="http://schemas.microsoft.com/office/drawing/2014/main" id="{41657892-2F20-6D89-6A36-1F9A20037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303814" y="2042001"/>
                <a:ext cx="420912" cy="670775"/>
              </a:xfrm>
              <a:prstGeom prst="downArrow">
                <a:avLst>
                  <a:gd name="adj1" fmla="val 50000"/>
                  <a:gd name="adj2" fmla="val 28324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5" name="Text Box 40">
                <a:extLst>
                  <a:ext uri="{FF2B5EF4-FFF2-40B4-BE49-F238E27FC236}">
                    <a16:creationId xmlns:a16="http://schemas.microsoft.com/office/drawing/2014/main" id="{ECD12952-C54A-3C26-26E0-1A51B6A88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31" y="1550258"/>
                <a:ext cx="600818" cy="367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CA" altLang="en-US" b="1"/>
                  <a:t>Q</a:t>
                </a:r>
                <a:r>
                  <a:rPr lang="en-CA" altLang="en-US" b="1" baseline="-25000"/>
                  <a:t>out</a:t>
                </a:r>
                <a:endParaRPr lang="en-US" altLang="en-US" b="1" baseline="-25000"/>
              </a:p>
            </p:txBody>
          </p:sp>
          <p:sp>
            <p:nvSpPr>
              <p:cNvPr id="23596" name="Rectangle 46">
                <a:extLst>
                  <a:ext uri="{FF2B5EF4-FFF2-40B4-BE49-F238E27FC236}">
                    <a16:creationId xmlns:a16="http://schemas.microsoft.com/office/drawing/2014/main" id="{2EE256F2-2DFC-C747-22E0-4803B7610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7078082" y="4431489"/>
                <a:ext cx="468435" cy="2196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557" name="Group 61">
            <a:extLst>
              <a:ext uri="{FF2B5EF4-FFF2-40B4-BE49-F238E27FC236}">
                <a16:creationId xmlns:a16="http://schemas.microsoft.com/office/drawing/2014/main" id="{9F976A7F-0A11-764B-6E16-8F2EB0393883}"/>
              </a:ext>
            </a:extLst>
          </p:cNvPr>
          <p:cNvGrpSpPr>
            <a:grpSpLocks/>
          </p:cNvGrpSpPr>
          <p:nvPr/>
        </p:nvGrpSpPr>
        <p:grpSpPr bwMode="auto">
          <a:xfrm>
            <a:off x="3516313" y="1524000"/>
            <a:ext cx="1676400" cy="3886200"/>
            <a:chOff x="3515603" y="1524000"/>
            <a:chExt cx="1676860" cy="3886200"/>
          </a:xfrm>
        </p:grpSpPr>
        <p:sp>
          <p:nvSpPr>
            <p:cNvPr id="23573" name="AutoShape 4">
              <a:extLst>
                <a:ext uri="{FF2B5EF4-FFF2-40B4-BE49-F238E27FC236}">
                  <a16:creationId xmlns:a16="http://schemas.microsoft.com/office/drawing/2014/main" id="{E68F43B3-DEF3-71E1-4216-C87DEFAFA8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201283" y="3230777"/>
              <a:ext cx="234217" cy="7686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Rectangle 14">
              <a:extLst>
                <a:ext uri="{FF2B5EF4-FFF2-40B4-BE49-F238E27FC236}">
                  <a16:creationId xmlns:a16="http://schemas.microsoft.com/office/drawing/2014/main" id="{9EBCC0AD-DB9F-4739-BFF0-3BC125955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993" y="3063680"/>
              <a:ext cx="1014942" cy="32942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Line 16">
              <a:extLst>
                <a:ext uri="{FF2B5EF4-FFF2-40B4-BE49-F238E27FC236}">
                  <a16:creationId xmlns:a16="http://schemas.microsoft.com/office/drawing/2014/main" id="{057A6281-E4C4-7429-F28A-3E18E0F87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935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7">
              <a:extLst>
                <a:ext uri="{FF2B5EF4-FFF2-40B4-BE49-F238E27FC236}">
                  <a16:creationId xmlns:a16="http://schemas.microsoft.com/office/drawing/2014/main" id="{02FD8988-F093-A013-6076-E966D379B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993" y="2376195"/>
              <a:ext cx="1014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Oval 26">
              <a:extLst>
                <a:ext uri="{FF2B5EF4-FFF2-40B4-BE49-F238E27FC236}">
                  <a16:creationId xmlns:a16="http://schemas.microsoft.com/office/drawing/2014/main" id="{D519A3E1-2153-1B13-2747-8FA9E7D6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428" y="3230777"/>
              <a:ext cx="78072" cy="1098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8" name="Rectangle 29">
              <a:extLst>
                <a:ext uri="{FF2B5EF4-FFF2-40B4-BE49-F238E27FC236}">
                  <a16:creationId xmlns:a16="http://schemas.microsoft.com/office/drawing/2014/main" id="{B17FE5CE-C583-4349-8F08-2E2F9E56B8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967066" y="3832326"/>
              <a:ext cx="468435" cy="219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9" name="AutoShape 37">
              <a:extLst>
                <a:ext uri="{FF2B5EF4-FFF2-40B4-BE49-F238E27FC236}">
                  <a16:creationId xmlns:a16="http://schemas.microsoft.com/office/drawing/2014/main" id="{8B4BFA31-0FE1-9A35-5B9C-3F4B0855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219" y="1956065"/>
              <a:ext cx="420912" cy="670775"/>
            </a:xfrm>
            <a:prstGeom prst="downArrow">
              <a:avLst>
                <a:gd name="adj1" fmla="val 50000"/>
                <a:gd name="adj2" fmla="val 2832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0" name="Text Box 39">
              <a:extLst>
                <a:ext uri="{FF2B5EF4-FFF2-40B4-BE49-F238E27FC236}">
                  <a16:creationId xmlns:a16="http://schemas.microsoft.com/office/drawing/2014/main" id="{E41435B4-9B86-9D3E-6327-5062110BA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014" y="1524000"/>
              <a:ext cx="498985" cy="36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b="1"/>
                <a:t>Q</a:t>
              </a:r>
              <a:r>
                <a:rPr lang="en-CA" altLang="en-US" b="1" baseline="-25000"/>
                <a:t>in</a:t>
              </a:r>
              <a:endParaRPr lang="en-US" altLang="en-US" b="1" baseline="-25000"/>
            </a:p>
          </p:txBody>
        </p:sp>
        <p:sp>
          <p:nvSpPr>
            <p:cNvPr id="23581" name="Text Box 42">
              <a:extLst>
                <a:ext uri="{FF2B5EF4-FFF2-40B4-BE49-F238E27FC236}">
                  <a16:creationId xmlns:a16="http://schemas.microsoft.com/office/drawing/2014/main" id="{35B59E20-94AC-050C-2B69-D6D9B49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603" y="4584263"/>
              <a:ext cx="1658191" cy="8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Const pressure </a:t>
              </a:r>
            </a:p>
            <a:p>
              <a:pPr algn="ctr" eaLnBrk="1" hangingPunct="1"/>
              <a:r>
                <a:rPr lang="en-US" altLang="en-US" sz="1400" b="1"/>
                <a:t>heat addition</a:t>
              </a:r>
            </a:p>
            <a:p>
              <a:pPr algn="ctr" eaLnBrk="1" hangingPunct="1"/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  <p:sp>
          <p:nvSpPr>
            <p:cNvPr id="23582" name="AutoShape 56">
              <a:extLst>
                <a:ext uri="{FF2B5EF4-FFF2-40B4-BE49-F238E27FC236}">
                  <a16:creationId xmlns:a16="http://schemas.microsoft.com/office/drawing/2014/main" id="{FD11982A-4FA3-BD47-9754-DF0BE469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246" y="2710389"/>
              <a:ext cx="234217" cy="988260"/>
            </a:xfrm>
            <a:prstGeom prst="downArrow">
              <a:avLst>
                <a:gd name="adj1" fmla="val 50000"/>
                <a:gd name="adj2" fmla="val 749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558" name="Group 60">
            <a:extLst>
              <a:ext uri="{FF2B5EF4-FFF2-40B4-BE49-F238E27FC236}">
                <a16:creationId xmlns:a16="http://schemas.microsoft.com/office/drawing/2014/main" id="{6AFD66FA-F121-456F-C6D2-C464F86E14FC}"/>
              </a:ext>
            </a:extLst>
          </p:cNvPr>
          <p:cNvGrpSpPr>
            <a:grpSpLocks/>
          </p:cNvGrpSpPr>
          <p:nvPr/>
        </p:nvGrpSpPr>
        <p:grpSpPr bwMode="auto">
          <a:xfrm>
            <a:off x="2062163" y="1524000"/>
            <a:ext cx="1827212" cy="3848100"/>
            <a:chOff x="2062777" y="1524000"/>
            <a:chExt cx="1826216" cy="3848007"/>
          </a:xfrm>
        </p:grpSpPr>
        <p:sp>
          <p:nvSpPr>
            <p:cNvPr id="23560" name="Line 15">
              <a:extLst>
                <a:ext uri="{FF2B5EF4-FFF2-40B4-BE49-F238E27FC236}">
                  <a16:creationId xmlns:a16="http://schemas.microsoft.com/office/drawing/2014/main" id="{8DD921B0-A3DF-C6F6-A240-AFE563A45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993" y="2376195"/>
              <a:ext cx="0" cy="18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Text Box 35">
              <a:extLst>
                <a:ext uri="{FF2B5EF4-FFF2-40B4-BE49-F238E27FC236}">
                  <a16:creationId xmlns:a16="http://schemas.microsoft.com/office/drawing/2014/main" id="{58AB3B90-D8A0-11EB-A296-C367035D3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239" y="2724712"/>
              <a:ext cx="420912" cy="30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TC</a:t>
              </a:r>
              <a:endParaRPr lang="en-US" altLang="en-US" sz="1400"/>
            </a:p>
          </p:txBody>
        </p:sp>
        <p:grpSp>
          <p:nvGrpSpPr>
            <p:cNvPr id="23562" name="Group 59">
              <a:extLst>
                <a:ext uri="{FF2B5EF4-FFF2-40B4-BE49-F238E27FC236}">
                  <a16:creationId xmlns:a16="http://schemas.microsoft.com/office/drawing/2014/main" id="{D4DD4B65-B8E2-B827-3A0A-C9FCCB1E4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777" y="1524000"/>
              <a:ext cx="1530899" cy="3848007"/>
              <a:chOff x="2768177" y="1524000"/>
              <a:chExt cx="1530899" cy="3848007"/>
            </a:xfrm>
          </p:grpSpPr>
          <p:sp>
            <p:nvSpPr>
              <p:cNvPr id="23563" name="AutoShape 47">
                <a:extLst>
                  <a:ext uri="{FF2B5EF4-FFF2-40B4-BE49-F238E27FC236}">
                    <a16:creationId xmlns:a16="http://schemas.microsoft.com/office/drawing/2014/main" id="{30A3E795-A12C-7547-EE10-7C5EC3CF9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3372390" y="2963422"/>
                <a:ext cx="234217" cy="7686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Rectangle 48">
                <a:extLst>
                  <a:ext uri="{FF2B5EF4-FFF2-40B4-BE49-F238E27FC236}">
                    <a16:creationId xmlns:a16="http://schemas.microsoft.com/office/drawing/2014/main" id="{F0A52C40-F5BB-7516-C827-082E6CBDA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100" y="2796325"/>
                <a:ext cx="1014942" cy="32942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5" name="Line 49">
                <a:extLst>
                  <a:ext uri="{FF2B5EF4-FFF2-40B4-BE49-F238E27FC236}">
                    <a16:creationId xmlns:a16="http://schemas.microsoft.com/office/drawing/2014/main" id="{62D10ABB-A0BD-2581-61D9-7D0BDC0C8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0100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50">
                <a:extLst>
                  <a:ext uri="{FF2B5EF4-FFF2-40B4-BE49-F238E27FC236}">
                    <a16:creationId xmlns:a16="http://schemas.microsoft.com/office/drawing/2014/main" id="{0E022053-4BBF-8249-8E88-E1B993318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5042" y="2376195"/>
                <a:ext cx="0" cy="1866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51">
                <a:extLst>
                  <a:ext uri="{FF2B5EF4-FFF2-40B4-BE49-F238E27FC236}">
                    <a16:creationId xmlns:a16="http://schemas.microsoft.com/office/drawing/2014/main" id="{FD3523F8-FF03-4889-B331-099211C3C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100" y="2376195"/>
                <a:ext cx="10149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Oval 52">
                <a:extLst>
                  <a:ext uri="{FF2B5EF4-FFF2-40B4-BE49-F238E27FC236}">
                    <a16:creationId xmlns:a16="http://schemas.microsoft.com/office/drawing/2014/main" id="{98AC14F5-455E-CDE6-C76C-BF1D8746F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535" y="2963422"/>
                <a:ext cx="78072" cy="10980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9" name="Rectangle 53">
                <a:extLst>
                  <a:ext uri="{FF2B5EF4-FFF2-40B4-BE49-F238E27FC236}">
                    <a16:creationId xmlns:a16="http://schemas.microsoft.com/office/drawing/2014/main" id="{2966FD86-7CEC-02FE-C4C6-9A6DAAACB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3138172" y="3622262"/>
                <a:ext cx="468435" cy="2196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0" name="AutoShape 54">
                <a:extLst>
                  <a:ext uri="{FF2B5EF4-FFF2-40B4-BE49-F238E27FC236}">
                    <a16:creationId xmlns:a16="http://schemas.microsoft.com/office/drawing/2014/main" id="{1731C4B8-2F1E-DC51-7AF6-5E0BE8263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326" y="1956065"/>
                <a:ext cx="420912" cy="670775"/>
              </a:xfrm>
              <a:prstGeom prst="downArrow">
                <a:avLst>
                  <a:gd name="adj1" fmla="val 50000"/>
                  <a:gd name="adj2" fmla="val 28324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1" name="Text Box 55">
                <a:extLst>
                  <a:ext uri="{FF2B5EF4-FFF2-40B4-BE49-F238E27FC236}">
                    <a16:creationId xmlns:a16="http://schemas.microsoft.com/office/drawing/2014/main" id="{180A0348-07C2-72EA-F25E-C992D40AD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121" y="1524000"/>
                <a:ext cx="498985" cy="367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CA" altLang="en-US" b="1"/>
                  <a:t>Q</a:t>
                </a:r>
                <a:r>
                  <a:rPr lang="en-CA" altLang="en-US" b="1" baseline="-25000"/>
                  <a:t>in</a:t>
                </a:r>
                <a:endParaRPr lang="en-US" altLang="en-US" b="1" baseline="-25000"/>
              </a:p>
            </p:txBody>
          </p:sp>
          <p:sp>
            <p:nvSpPr>
              <p:cNvPr id="23572" name="Text Box 57">
                <a:extLst>
                  <a:ext uri="{FF2B5EF4-FFF2-40B4-BE49-F238E27FC236}">
                    <a16:creationId xmlns:a16="http://schemas.microsoft.com/office/drawing/2014/main" id="{CA0E7DDA-E55A-40F7-846D-1D234C28B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8177" y="4546070"/>
                <a:ext cx="1530899" cy="82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/>
                  <a:t>Const volume </a:t>
                </a:r>
              </a:p>
              <a:p>
                <a:pPr algn="ctr" eaLnBrk="1" hangingPunct="1"/>
                <a:r>
                  <a:rPr lang="en-US" altLang="en-US" sz="1400" b="1"/>
                  <a:t>heat addition</a:t>
                </a:r>
              </a:p>
              <a:p>
                <a:pPr algn="ctr" eaLnBrk="1" hangingPunct="1"/>
                <a:r>
                  <a:rPr lang="en-US" altLang="en-US" sz="1400" b="1"/>
                  <a:t>Process</a:t>
                </a:r>
                <a:endParaRPr lang="en-US" altLang="en-US" sz="2000"/>
              </a:p>
            </p:txBody>
          </p:sp>
        </p:grpSp>
      </p:grpSp>
      <p:sp>
        <p:nvSpPr>
          <p:cNvPr id="23559" name="Rectangle 58">
            <a:extLst>
              <a:ext uri="{FF2B5EF4-FFF2-40B4-BE49-F238E27FC236}">
                <a16:creationId xmlns:a16="http://schemas.microsoft.com/office/drawing/2014/main" id="{AC0DBBFB-6EB1-B6FC-D73C-EB0028C4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4852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Thermodynamic Dual Cycle</a:t>
            </a:r>
            <a:endParaRPr lang="en-US" altLang="en-US" sz="2800" b="1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3BED2AB-959E-53F9-8CC6-E2AF12D82C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5C6E8A9-3978-CEF1-BB64-358C72A95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72C0F96-677B-D627-774A-0FD8ED0A8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8865FBFF-A587-B00C-917E-F79750FF45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CBCF0D6-4D87-A661-FEA7-600DE5BDD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BE2C5966-9DD4-494B-19E7-B91E856D0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3D4CEA5-A8FE-8DF5-63CD-026ED2AE7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37272854-E97C-6080-C2FD-3B64430E47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7C55972B-380C-E47F-6960-B14629499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973FCAC-B2A2-3905-1899-6A01E1D9B1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F915223-9463-D3C6-9E75-EE0676B64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3F2E65E-0A80-A7A9-507B-5CF261DC2B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D087DA3-A3A1-8A39-968F-40685343BF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57D1C571-7197-C1E5-6452-15476449A2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16FF0A10-14B9-26BD-D1E7-846DC5728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FEC159A6-84F2-AEE8-A04D-EC7ACC935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7F94F9A-1A60-6D39-7ECE-D4086774E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>
            <a:extLst>
              <a:ext uri="{FF2B5EF4-FFF2-40B4-BE49-F238E27FC236}">
                <a16:creationId xmlns:a16="http://schemas.microsoft.com/office/drawing/2014/main" id="{822E9B49-4BF2-6540-5C9F-F8E334EA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33463"/>
            <a:ext cx="7077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Process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Isentropic compression</a:t>
            </a:r>
          </a:p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Process 2 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2.5  Constant volume heat addition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Process 2.5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Constant pressure heat addition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Process 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Isentropic expansion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Process 4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Constant volume heat rejection</a:t>
            </a:r>
          </a:p>
        </p:txBody>
      </p:sp>
      <p:sp>
        <p:nvSpPr>
          <p:cNvPr id="14341" name="Text Box 1027">
            <a:extLst>
              <a:ext uri="{FF2B5EF4-FFF2-40B4-BE49-F238E27FC236}">
                <a16:creationId xmlns:a16="http://schemas.microsoft.com/office/drawing/2014/main" id="{4F31FCA3-678A-8368-E884-D7F8E982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"/>
            <a:ext cx="202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Dual Cycle</a:t>
            </a:r>
            <a:endParaRPr lang="en-US" altLang="en-US" sz="2800" b="1"/>
          </a:p>
        </p:txBody>
      </p:sp>
      <p:pic>
        <p:nvPicPr>
          <p:cNvPr id="14342" name="Picture 1028">
            <a:extLst>
              <a:ext uri="{FF2B5EF4-FFF2-40B4-BE49-F238E27FC236}">
                <a16:creationId xmlns:a16="http://schemas.microsoft.com/office/drawing/2014/main" id="{B5E9CC51-D870-C2C4-E354-15955E7B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884488"/>
            <a:ext cx="71993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1029">
            <a:extLst>
              <a:ext uri="{FF2B5EF4-FFF2-40B4-BE49-F238E27FC236}">
                <a16:creationId xmlns:a16="http://schemas.microsoft.com/office/drawing/2014/main" id="{B9E65F77-3178-3E51-9687-276B488E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3810000"/>
            <a:ext cx="0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030">
            <a:extLst>
              <a:ext uri="{FF2B5EF4-FFF2-40B4-BE49-F238E27FC236}">
                <a16:creationId xmlns:a16="http://schemas.microsoft.com/office/drawing/2014/main" id="{E91FB041-6C11-4F51-4301-8F25945FC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7400" y="3187700"/>
            <a:ext cx="0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31">
            <a:extLst>
              <a:ext uri="{FF2B5EF4-FFF2-40B4-BE49-F238E27FC236}">
                <a16:creationId xmlns:a16="http://schemas.microsoft.com/office/drawing/2014/main" id="{3419B19A-B1DE-F9AA-08AB-427C8BC0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343852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 i="1"/>
              <a:t>Q</a:t>
            </a:r>
            <a:r>
              <a:rPr lang="en-CA" altLang="en-US" sz="1600" b="1" i="1" baseline="-25000"/>
              <a:t>in</a:t>
            </a:r>
            <a:endParaRPr lang="en-US" altLang="en-US" sz="1600" b="1" i="1" baseline="-25000"/>
          </a:p>
        </p:txBody>
      </p:sp>
      <p:sp>
        <p:nvSpPr>
          <p:cNvPr id="14346" name="Text Box 1032">
            <a:extLst>
              <a:ext uri="{FF2B5EF4-FFF2-40B4-BE49-F238E27FC236}">
                <a16:creationId xmlns:a16="http://schemas.microsoft.com/office/drawing/2014/main" id="{BEA33E4F-CBEE-0169-3121-D798D110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279082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 i="1"/>
              <a:t>Q</a:t>
            </a:r>
            <a:r>
              <a:rPr lang="en-CA" altLang="en-US" sz="1600" b="1" i="1" baseline="-25000"/>
              <a:t>in</a:t>
            </a:r>
            <a:endParaRPr lang="en-US" altLang="en-US" sz="1600" b="1" i="1" baseline="-25000"/>
          </a:p>
        </p:txBody>
      </p:sp>
      <p:sp>
        <p:nvSpPr>
          <p:cNvPr id="14347" name="Text Box 1033">
            <a:extLst>
              <a:ext uri="{FF2B5EF4-FFF2-40B4-BE49-F238E27FC236}">
                <a16:creationId xmlns:a16="http://schemas.microsoft.com/office/drawing/2014/main" id="{B8F61D0C-7ED7-C00C-4349-BB1F1AA2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5153025"/>
            <a:ext cx="560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 i="1"/>
              <a:t>Q</a:t>
            </a:r>
            <a:r>
              <a:rPr lang="en-CA" altLang="en-US" sz="1600" b="1" i="1" baseline="-25000"/>
              <a:t>out</a:t>
            </a:r>
            <a:endParaRPr lang="en-US" altLang="en-US" sz="1600" b="1" i="1" baseline="-25000"/>
          </a:p>
        </p:txBody>
      </p:sp>
      <p:sp>
        <p:nvSpPr>
          <p:cNvPr id="14348" name="Line 1034">
            <a:extLst>
              <a:ext uri="{FF2B5EF4-FFF2-40B4-BE49-F238E27FC236}">
                <a16:creationId xmlns:a16="http://schemas.microsoft.com/office/drawing/2014/main" id="{ACE81764-356A-B7D5-6576-A15AC7D58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4660900"/>
            <a:ext cx="0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035">
            <a:extLst>
              <a:ext uri="{FF2B5EF4-FFF2-40B4-BE49-F238E27FC236}">
                <a16:creationId xmlns:a16="http://schemas.microsoft.com/office/drawing/2014/main" id="{DAF184A8-03CB-55C6-7A82-B7D5FD618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0673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1036">
            <a:extLst>
              <a:ext uri="{FF2B5EF4-FFF2-40B4-BE49-F238E27FC236}">
                <a16:creationId xmlns:a16="http://schemas.microsoft.com/office/drawing/2014/main" id="{3BD515E5-728B-7141-589B-6E480BDC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4323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1037">
            <a:extLst>
              <a:ext uri="{FF2B5EF4-FFF2-40B4-BE49-F238E27FC236}">
                <a16:creationId xmlns:a16="http://schemas.microsoft.com/office/drawing/2014/main" id="{0EFA2450-529F-9B27-E71C-34FA7441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29337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1038">
            <a:extLst>
              <a:ext uri="{FF2B5EF4-FFF2-40B4-BE49-F238E27FC236}">
                <a16:creationId xmlns:a16="http://schemas.microsoft.com/office/drawing/2014/main" id="{3567DA18-B757-D6C9-FC1A-B52659DA2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9464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1039">
            <a:extLst>
              <a:ext uri="{FF2B5EF4-FFF2-40B4-BE49-F238E27FC236}">
                <a16:creationId xmlns:a16="http://schemas.microsoft.com/office/drawing/2014/main" id="{8BEE2E88-511C-3CDC-AE53-368C8219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34417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1040">
            <a:extLst>
              <a:ext uri="{FF2B5EF4-FFF2-40B4-BE49-F238E27FC236}">
                <a16:creationId xmlns:a16="http://schemas.microsoft.com/office/drawing/2014/main" id="{6DCE2400-27B4-1995-F27C-76985CDC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450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041">
            <a:extLst>
              <a:ext uri="{FF2B5EF4-FFF2-40B4-BE49-F238E27FC236}">
                <a16:creationId xmlns:a16="http://schemas.microsoft.com/office/drawing/2014/main" id="{74506DF6-0C83-9B0B-8162-88FA65F7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37719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42">
            <a:extLst>
              <a:ext uri="{FF2B5EF4-FFF2-40B4-BE49-F238E27FC236}">
                <a16:creationId xmlns:a16="http://schemas.microsoft.com/office/drawing/2014/main" id="{39ECA41C-33A5-FE74-E495-B51F5781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385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Rectangle 1043">
            <a:extLst>
              <a:ext uri="{FF2B5EF4-FFF2-40B4-BE49-F238E27FC236}">
                <a16:creationId xmlns:a16="http://schemas.microsoft.com/office/drawing/2014/main" id="{FE182D45-5BF5-3C86-3089-103072E7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3434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044">
            <a:extLst>
              <a:ext uri="{FF2B5EF4-FFF2-40B4-BE49-F238E27FC236}">
                <a16:creationId xmlns:a16="http://schemas.microsoft.com/office/drawing/2014/main" id="{1A1C9F4C-6129-2EC2-4F11-525C4327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5181600"/>
            <a:ext cx="2032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Text Box 1045">
            <a:extLst>
              <a:ext uri="{FF2B5EF4-FFF2-40B4-BE49-F238E27FC236}">
                <a16:creationId xmlns:a16="http://schemas.microsoft.com/office/drawing/2014/main" id="{05075A8F-B459-59CD-3B05-1E861F42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497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1</a:t>
            </a:r>
            <a:endParaRPr lang="en-US" altLang="en-US" sz="1400" b="1"/>
          </a:p>
        </p:txBody>
      </p:sp>
      <p:sp>
        <p:nvSpPr>
          <p:cNvPr id="14360" name="Text Box 1046">
            <a:extLst>
              <a:ext uri="{FF2B5EF4-FFF2-40B4-BE49-F238E27FC236}">
                <a16:creationId xmlns:a16="http://schemas.microsoft.com/office/drawing/2014/main" id="{FA9DF4A1-416F-143E-C835-C083842F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516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1</a:t>
            </a:r>
            <a:endParaRPr lang="en-US" altLang="en-US" sz="1400" b="1"/>
          </a:p>
        </p:txBody>
      </p:sp>
      <p:sp>
        <p:nvSpPr>
          <p:cNvPr id="14361" name="Text Box 1047">
            <a:extLst>
              <a:ext uri="{FF2B5EF4-FFF2-40B4-BE49-F238E27FC236}">
                <a16:creationId xmlns:a16="http://schemas.microsoft.com/office/drawing/2014/main" id="{66C8B888-FA19-0E5C-C300-B9422D8F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9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2</a:t>
            </a:r>
            <a:endParaRPr lang="en-US" altLang="en-US" sz="1400" b="1"/>
          </a:p>
        </p:txBody>
      </p:sp>
      <p:sp>
        <p:nvSpPr>
          <p:cNvPr id="14362" name="Text Box 1048">
            <a:extLst>
              <a:ext uri="{FF2B5EF4-FFF2-40B4-BE49-F238E27FC236}">
                <a16:creationId xmlns:a16="http://schemas.microsoft.com/office/drawing/2014/main" id="{31A06C99-27F2-CADC-E4A2-A8BE0217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41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2</a:t>
            </a:r>
            <a:endParaRPr lang="en-US" altLang="en-US" sz="1400" b="1"/>
          </a:p>
        </p:txBody>
      </p:sp>
      <p:sp>
        <p:nvSpPr>
          <p:cNvPr id="14363" name="Text Box 1049">
            <a:extLst>
              <a:ext uri="{FF2B5EF4-FFF2-40B4-BE49-F238E27FC236}">
                <a16:creationId xmlns:a16="http://schemas.microsoft.com/office/drawing/2014/main" id="{C86B05C0-C155-ECEC-F5AC-E7E431C3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870200"/>
            <a:ext cx="44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2.5</a:t>
            </a:r>
            <a:endParaRPr lang="en-US" altLang="en-US" sz="1400" b="1"/>
          </a:p>
        </p:txBody>
      </p:sp>
      <p:sp>
        <p:nvSpPr>
          <p:cNvPr id="14364" name="Text Box 1050">
            <a:extLst>
              <a:ext uri="{FF2B5EF4-FFF2-40B4-BE49-F238E27FC236}">
                <a16:creationId xmlns:a16="http://schemas.microsoft.com/office/drawing/2014/main" id="{B1D525CA-EE94-9A27-2D90-6C749FBC0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6195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2.5</a:t>
            </a:r>
            <a:endParaRPr lang="en-US" altLang="en-US" sz="1400" b="1"/>
          </a:p>
        </p:txBody>
      </p:sp>
      <p:sp>
        <p:nvSpPr>
          <p:cNvPr id="14365" name="Text Box 1051">
            <a:extLst>
              <a:ext uri="{FF2B5EF4-FFF2-40B4-BE49-F238E27FC236}">
                <a16:creationId xmlns:a16="http://schemas.microsoft.com/office/drawing/2014/main" id="{4A8D3132-06E8-C372-4C77-FDFB7D8F3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4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3</a:t>
            </a:r>
            <a:endParaRPr lang="en-US" altLang="en-US" sz="1400" b="1"/>
          </a:p>
        </p:txBody>
      </p:sp>
      <p:sp>
        <p:nvSpPr>
          <p:cNvPr id="14366" name="Text Box 1052">
            <a:extLst>
              <a:ext uri="{FF2B5EF4-FFF2-40B4-BE49-F238E27FC236}">
                <a16:creationId xmlns:a16="http://schemas.microsoft.com/office/drawing/2014/main" id="{618086D7-FA79-88AB-D832-FB42CA7C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3</a:t>
            </a:r>
            <a:endParaRPr lang="en-US" altLang="en-US" sz="1400" b="1"/>
          </a:p>
        </p:txBody>
      </p:sp>
      <p:sp>
        <p:nvSpPr>
          <p:cNvPr id="14367" name="Text Box 1053">
            <a:extLst>
              <a:ext uri="{FF2B5EF4-FFF2-40B4-BE49-F238E27FC236}">
                <a16:creationId xmlns:a16="http://schemas.microsoft.com/office/drawing/2014/main" id="{98DF603A-4C05-C7EA-D380-6BFD6DE9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4279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4</a:t>
            </a:r>
            <a:endParaRPr lang="en-US" altLang="en-US" sz="1400" b="1"/>
          </a:p>
        </p:txBody>
      </p:sp>
      <p:sp>
        <p:nvSpPr>
          <p:cNvPr id="14368" name="Text Box 1054">
            <a:extLst>
              <a:ext uri="{FF2B5EF4-FFF2-40B4-BE49-F238E27FC236}">
                <a16:creationId xmlns:a16="http://schemas.microsoft.com/office/drawing/2014/main" id="{DE6B4078-29F0-E706-C936-6B11DDAD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47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400" b="1"/>
              <a:t>4</a:t>
            </a:r>
            <a:endParaRPr lang="en-US" altLang="en-US" sz="1400" b="1"/>
          </a:p>
        </p:txBody>
      </p:sp>
      <p:graphicFrame>
        <p:nvGraphicFramePr>
          <p:cNvPr id="20482" name="Object 1055">
            <a:extLst>
              <a:ext uri="{FF2B5EF4-FFF2-40B4-BE49-F238E27FC236}">
                <a16:creationId xmlns:a16="http://schemas.microsoft.com/office/drawing/2014/main" id="{281F68E1-B247-3340-620E-18AB25168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715000"/>
          <a:ext cx="363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393480" progId="Equation.3">
                  <p:embed/>
                </p:oleObj>
              </mc:Choice>
              <mc:Fallback>
                <p:oleObj name="Equation" r:id="rId3" imgW="1688760" imgH="393480" progId="Equation.3">
                  <p:embed/>
                  <p:pic>
                    <p:nvPicPr>
                      <p:cNvPr id="20482" name="Object 1055">
                        <a:extLst>
                          <a:ext uri="{FF2B5EF4-FFF2-40B4-BE49-F238E27FC236}">
                            <a16:creationId xmlns:a16="http://schemas.microsoft.com/office/drawing/2014/main" id="{281F68E1-B247-3340-620E-18AB25168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15000"/>
                        <a:ext cx="363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055">
            <a:extLst>
              <a:ext uri="{FF2B5EF4-FFF2-40B4-BE49-F238E27FC236}">
                <a16:creationId xmlns:a16="http://schemas.microsoft.com/office/drawing/2014/main" id="{BAADCC41-01F7-058E-4E9A-FEECE2146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5715000"/>
          <a:ext cx="417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393480" progId="Equation.3">
                  <p:embed/>
                </p:oleObj>
              </mc:Choice>
              <mc:Fallback>
                <p:oleObj name="Equation" r:id="rId5" imgW="1942920" imgH="393480" progId="Equation.3">
                  <p:embed/>
                  <p:pic>
                    <p:nvPicPr>
                      <p:cNvPr id="56323" name="Object 1055">
                        <a:extLst>
                          <a:ext uri="{FF2B5EF4-FFF2-40B4-BE49-F238E27FC236}">
                            <a16:creationId xmlns:a16="http://schemas.microsoft.com/office/drawing/2014/main" id="{BAADCC41-01F7-058E-4E9A-FEECE2146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15000"/>
                        <a:ext cx="4178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6AF39BF2-09F4-A7AD-F0BB-3F6A2A4CC1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B839D3C1-89C9-FA19-B9D0-7C270F0A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E2B0CFE-7BCA-B9A6-DB7D-5D182DAF9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EC2644AE-106F-F6F5-F592-60644AC380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075145D0-5208-965F-0136-1786CFFE0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9AEE925-3508-15A4-3BA7-204E1F8DA0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C131338-B13E-46EF-290D-E576C8766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9C47417-7A53-1F20-30CF-2BA94EA82B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37307FF-29DE-F2D8-AD2D-01F161EE38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0B990DE-33DA-B681-A50A-595FE03945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C8DBC7D5-D9C4-EB87-7E8C-0264985B7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95F6989-580D-D3B3-0286-567BBECA47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C65D77D0-3368-318D-24AF-09044A37FD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059370A-C08E-0D8E-4990-CC4255BF0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559B42E3-10D8-8592-152D-DAAA54A0C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69DB037-9C6C-3A63-3978-506638D39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D5B7623-2B74-BB2F-7C6D-5D73D874F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1026">
            <a:extLst>
              <a:ext uri="{FF2B5EF4-FFF2-40B4-BE49-F238E27FC236}">
                <a16:creationId xmlns:a16="http://schemas.microsoft.com/office/drawing/2014/main" id="{0525C551-6AFE-630D-6117-F14A99A8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0525"/>
            <a:ext cx="3135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dirty="0"/>
              <a:t>Thermal Efficiency</a:t>
            </a:r>
            <a:endParaRPr lang="en-US" altLang="en-US" sz="2800" dirty="0"/>
          </a:p>
        </p:txBody>
      </p:sp>
      <p:graphicFrame>
        <p:nvGraphicFramePr>
          <p:cNvPr id="21506" name="Object 1027">
            <a:extLst>
              <a:ext uri="{FF2B5EF4-FFF2-40B4-BE49-F238E27FC236}">
                <a16:creationId xmlns:a16="http://schemas.microsoft.com/office/drawing/2014/main" id="{09052D64-B5D6-2504-FE94-C0C92234E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85936"/>
              </p:ext>
            </p:extLst>
          </p:nvPr>
        </p:nvGraphicFramePr>
        <p:xfrm>
          <a:off x="914400" y="1066800"/>
          <a:ext cx="2209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31640" progId="Equation.3">
                  <p:embed/>
                </p:oleObj>
              </mc:Choice>
              <mc:Fallback>
                <p:oleObj name="Equation" r:id="rId2" imgW="1104840" imgH="431640" progId="Equation.3">
                  <p:embed/>
                  <p:pic>
                    <p:nvPicPr>
                      <p:cNvPr id="21506" name="Object 1027">
                        <a:extLst>
                          <a:ext uri="{FF2B5EF4-FFF2-40B4-BE49-F238E27FC236}">
                            <a16:creationId xmlns:a16="http://schemas.microsoft.com/office/drawing/2014/main" id="{09052D64-B5D6-2504-FE94-C0C92234E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22098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28">
            <a:extLst>
              <a:ext uri="{FF2B5EF4-FFF2-40B4-BE49-F238E27FC236}">
                <a16:creationId xmlns:a16="http://schemas.microsoft.com/office/drawing/2014/main" id="{0181491B-2FEB-93AD-9BF8-6C860D4C0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36418"/>
              </p:ext>
            </p:extLst>
          </p:nvPr>
        </p:nvGraphicFramePr>
        <p:xfrm>
          <a:off x="2209800" y="2374900"/>
          <a:ext cx="4992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482400" progId="Equation.3">
                  <p:embed/>
                </p:oleObj>
              </mc:Choice>
              <mc:Fallback>
                <p:oleObj name="Equation" r:id="rId4" imgW="2273040" imgH="482400" progId="Equation.3">
                  <p:embed/>
                  <p:pic>
                    <p:nvPicPr>
                      <p:cNvPr id="21507" name="Object 1028">
                        <a:extLst>
                          <a:ext uri="{FF2B5EF4-FFF2-40B4-BE49-F238E27FC236}">
                            <a16:creationId xmlns:a16="http://schemas.microsoft.com/office/drawing/2014/main" id="{0181491B-2FEB-93AD-9BF8-6C860D4C0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74900"/>
                        <a:ext cx="49926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029">
            <a:extLst>
              <a:ext uri="{FF2B5EF4-FFF2-40B4-BE49-F238E27FC236}">
                <a16:creationId xmlns:a16="http://schemas.microsoft.com/office/drawing/2014/main" id="{5D021D17-0E6C-5FC9-28C6-E45795998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410200"/>
          <a:ext cx="2254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93480" progId="Equation.3">
                  <p:embed/>
                </p:oleObj>
              </mc:Choice>
              <mc:Fallback>
                <p:oleObj name="Equation" r:id="rId6" imgW="888840" imgH="393480" progId="Equation.3">
                  <p:embed/>
                  <p:pic>
                    <p:nvPicPr>
                      <p:cNvPr id="21508" name="Object 1029">
                        <a:extLst>
                          <a:ext uri="{FF2B5EF4-FFF2-40B4-BE49-F238E27FC236}">
                            <a16:creationId xmlns:a16="http://schemas.microsoft.com/office/drawing/2014/main" id="{5D021D17-0E6C-5FC9-28C6-E45795998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22542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30">
            <a:extLst>
              <a:ext uri="{FF2B5EF4-FFF2-40B4-BE49-F238E27FC236}">
                <a16:creationId xmlns:a16="http://schemas.microsoft.com/office/drawing/2014/main" id="{A04C5EDE-8CB1-9E28-B11F-BEC00E531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0050" y="5410200"/>
          <a:ext cx="4318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320" imgH="482400" progId="Equation.3">
                  <p:embed/>
                </p:oleObj>
              </mc:Choice>
              <mc:Fallback>
                <p:oleObj name="Equation" r:id="rId8" imgW="1714320" imgH="482400" progId="Equation.3">
                  <p:embed/>
                  <p:pic>
                    <p:nvPicPr>
                      <p:cNvPr id="21509" name="Object 1030">
                        <a:extLst>
                          <a:ext uri="{FF2B5EF4-FFF2-40B4-BE49-F238E27FC236}">
                            <a16:creationId xmlns:a16="http://schemas.microsoft.com/office/drawing/2014/main" id="{A04C5EDE-8CB1-9E28-B11F-BEC00E531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5410200"/>
                        <a:ext cx="4318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031">
            <a:extLst>
              <a:ext uri="{FF2B5EF4-FFF2-40B4-BE49-F238E27FC236}">
                <a16:creationId xmlns:a16="http://schemas.microsoft.com/office/drawing/2014/main" id="{30A1D4B3-924B-2F62-B7BA-873ED68F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" y="4354939"/>
            <a:ext cx="7847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Note, the Otto cycle (</a:t>
            </a:r>
            <a:r>
              <a:rPr lang="en-CA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Diesel cycle (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special cases: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Rectangle 1032">
            <a:extLst>
              <a:ext uri="{FF2B5EF4-FFF2-40B4-BE49-F238E27FC236}">
                <a16:creationId xmlns:a16="http://schemas.microsoft.com/office/drawing/2014/main" id="{002A9994-4FF9-F092-ADF2-DA697A73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98700"/>
            <a:ext cx="5461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510" name="Object 1033">
            <a:extLst>
              <a:ext uri="{FF2B5EF4-FFF2-40B4-BE49-F238E27FC236}">
                <a16:creationId xmlns:a16="http://schemas.microsoft.com/office/drawing/2014/main" id="{C653E14E-4E6F-2FD9-B9D8-AD51EB1F3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505200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380880" progId="Equation.3">
                  <p:embed/>
                </p:oleObj>
              </mc:Choice>
              <mc:Fallback>
                <p:oleObj name="Equation" r:id="rId10" imgW="1904760" imgH="380880" progId="Equation.3">
                  <p:embed/>
                  <p:pic>
                    <p:nvPicPr>
                      <p:cNvPr id="21510" name="Object 1033">
                        <a:extLst>
                          <a:ext uri="{FF2B5EF4-FFF2-40B4-BE49-F238E27FC236}">
                            <a16:creationId xmlns:a16="http://schemas.microsoft.com/office/drawing/2014/main" id="{C653E14E-4E6F-2FD9-B9D8-AD51EB1F3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419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027">
            <a:extLst>
              <a:ext uri="{FF2B5EF4-FFF2-40B4-BE49-F238E27FC236}">
                <a16:creationId xmlns:a16="http://schemas.microsoft.com/office/drawing/2014/main" id="{1046A72E-5E9B-7B15-3D08-AC60F2583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076793"/>
              </p:ext>
            </p:extLst>
          </p:nvPr>
        </p:nvGraphicFramePr>
        <p:xfrm>
          <a:off x="3810000" y="990600"/>
          <a:ext cx="4503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68480" imgH="431640" progId="Equation.3">
                  <p:embed/>
                </p:oleObj>
              </mc:Choice>
              <mc:Fallback>
                <p:oleObj name="Equation" r:id="rId12" imgW="1968480" imgH="431640" progId="Equation.3">
                  <p:embed/>
                  <p:pic>
                    <p:nvPicPr>
                      <p:cNvPr id="57352" name="Object 1027">
                        <a:extLst>
                          <a:ext uri="{FF2B5EF4-FFF2-40B4-BE49-F238E27FC236}">
                            <a16:creationId xmlns:a16="http://schemas.microsoft.com/office/drawing/2014/main" id="{1046A72E-5E9B-7B15-3D08-AC60F2583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90600"/>
                        <a:ext cx="45037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8" name="Ink 16">
                <a:extLst>
                  <a:ext uri="{FF2B5EF4-FFF2-40B4-BE49-F238E27FC236}">
                    <a16:creationId xmlns:a16="http://schemas.microsoft.com/office/drawing/2014/main" id="{624D23BB-132D-8A38-3E42-1EA9989F02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9000" y="2016125"/>
              <a:ext cx="14288" cy="14288"/>
            </p14:xfrm>
          </p:contentPart>
        </mc:Choice>
        <mc:Fallback xmlns="">
          <p:pic>
            <p:nvPicPr>
              <p:cNvPr id="15368" name="Ink 16">
                <a:extLst>
                  <a:ext uri="{FF2B5EF4-FFF2-40B4-BE49-F238E27FC236}">
                    <a16:creationId xmlns:a16="http://schemas.microsoft.com/office/drawing/2014/main" id="{624D23BB-132D-8A38-3E42-1EA9989F02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00155" y="2006349"/>
                <a:ext cx="31978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6AB3A1CC-3F1C-2FBB-A5C5-F18FD3D288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96DE47A-235C-B2EC-D7CE-6CCB13417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1FA538E-A1A5-04D2-9740-B7BB47BD3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3CE8A24B-1ADA-2C55-665A-87B2B6823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0743156-3156-9AAA-A87F-A5B4E6E135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3F3B55FA-B2B3-17CF-AC6E-9891B6DA2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A892937-9423-F5D2-7FF1-BC8866EDFE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41CFA8B-399D-4593-2E87-72333DA606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5970D7EF-6EE6-E26E-B420-928ECAB29B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2A4C6A7D-8B8F-E075-DB29-B01DD565E8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41AE5F44-B6B4-1855-2BE0-CE393BAA6B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35D23347-924F-52DF-0601-A6E237405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F81E772-4490-9A19-6368-4885A0511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2D3649FB-5C69-5894-C25E-1622ADBFE5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FC51160-A46D-20E5-166D-395E84C4B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BAAC26CC-7063-0628-3C90-0039BA81A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1FEC99E-E94B-298B-00E6-03A2590F5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1026">
            <a:extLst>
              <a:ext uri="{FF2B5EF4-FFF2-40B4-BE49-F238E27FC236}">
                <a16:creationId xmlns:a16="http://schemas.microsoft.com/office/drawing/2014/main" id="{C822393F-7AA1-48FD-711C-D8EBB741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1475" indent="-371475">
              <a:defRPr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use of the Dual cycle requires information about either:</a:t>
            </a:r>
          </a:p>
          <a:p>
            <a:pPr marL="371475" indent="-371475">
              <a:buFontTx/>
              <a:buAutoNum type="romanLcParenR"/>
              <a:defRPr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fractions of constant volume and constant pressure heat addition </a:t>
            </a:r>
          </a:p>
          <a:p>
            <a:pPr marL="371475" indent="-371475">
              <a:defRPr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    (common assumption is to 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equally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split the heat addition), or</a:t>
            </a:r>
          </a:p>
          <a:p>
            <a:pPr marL="514350" indent="-514350">
              <a:buFontTx/>
              <a:buAutoNum type="romanLcParenR" startAt="2"/>
              <a:defRPr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maximum pressure 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FontTx/>
              <a:buAutoNum type="romanLcParenR" startAt="2"/>
              <a:defRPr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Transformation of </a:t>
            </a:r>
            <a:r>
              <a:rPr lang="en-CA" sz="24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sz="24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into more natural variables yields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1027">
            <a:extLst>
              <a:ext uri="{FF2B5EF4-FFF2-40B4-BE49-F238E27FC236}">
                <a16:creationId xmlns:a16="http://schemas.microsoft.com/office/drawing/2014/main" id="{2140A62D-E700-DC67-1819-1DB1B1C95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70232"/>
              </p:ext>
            </p:extLst>
          </p:nvPr>
        </p:nvGraphicFramePr>
        <p:xfrm>
          <a:off x="990600" y="3449637"/>
          <a:ext cx="3394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507960" progId="Equation.3">
                  <p:embed/>
                </p:oleObj>
              </mc:Choice>
              <mc:Fallback>
                <p:oleObj name="Equation" r:id="rId2" imgW="2057400" imgH="507960" progId="Equation.3">
                  <p:embed/>
                  <p:pic>
                    <p:nvPicPr>
                      <p:cNvPr id="9218" name="Object 1027">
                        <a:extLst>
                          <a:ext uri="{FF2B5EF4-FFF2-40B4-BE49-F238E27FC236}">
                            <a16:creationId xmlns:a16="http://schemas.microsoft.com/office/drawing/2014/main" id="{2140A62D-E700-DC67-1819-1DB1B1C95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49637"/>
                        <a:ext cx="3394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028">
            <a:extLst>
              <a:ext uri="{FF2B5EF4-FFF2-40B4-BE49-F238E27FC236}">
                <a16:creationId xmlns:a16="http://schemas.microsoft.com/office/drawing/2014/main" id="{F24709BC-7EE6-B329-6908-AFDAB23E1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34902"/>
              </p:ext>
            </p:extLst>
          </p:nvPr>
        </p:nvGraphicFramePr>
        <p:xfrm>
          <a:off x="5257800" y="3373437"/>
          <a:ext cx="1600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3">
                  <p:embed/>
                </p:oleObj>
              </mc:Choice>
              <mc:Fallback>
                <p:oleObj name="Equation" r:id="rId4" imgW="660240" imgH="431640" progId="Equation.3">
                  <p:embed/>
                  <p:pic>
                    <p:nvPicPr>
                      <p:cNvPr id="9219" name="Object 1028">
                        <a:extLst>
                          <a:ext uri="{FF2B5EF4-FFF2-40B4-BE49-F238E27FC236}">
                            <a16:creationId xmlns:a16="http://schemas.microsoft.com/office/drawing/2014/main" id="{F24709BC-7EE6-B329-6908-AFDAB23E18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73437"/>
                        <a:ext cx="16002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029">
            <a:extLst>
              <a:ext uri="{FF2B5EF4-FFF2-40B4-BE49-F238E27FC236}">
                <a16:creationId xmlns:a16="http://schemas.microsoft.com/office/drawing/2014/main" id="{E373C92D-AC8B-8627-8756-AA4DCA0A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479925"/>
            <a:ext cx="791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dirty="0"/>
              <a:t>For the same inlet conditions </a:t>
            </a:r>
            <a:r>
              <a:rPr lang="en-CA" altLang="en-US" sz="2000" i="1" dirty="0"/>
              <a:t>p</a:t>
            </a:r>
            <a:r>
              <a:rPr lang="en-CA" altLang="en-US" sz="2000" i="1" baseline="-25000" dirty="0"/>
              <a:t>1</a:t>
            </a:r>
            <a:r>
              <a:rPr lang="en-CA" altLang="en-US" sz="2000" i="1" dirty="0"/>
              <a:t>, V</a:t>
            </a:r>
            <a:r>
              <a:rPr lang="en-CA" altLang="en-US" sz="2000" i="1" baseline="-25000" dirty="0"/>
              <a:t>1</a:t>
            </a:r>
            <a:r>
              <a:rPr lang="en-CA" altLang="en-US" sz="2000" i="1" dirty="0"/>
              <a:t> </a:t>
            </a:r>
            <a:r>
              <a:rPr lang="en-CA" altLang="en-US" sz="2000" dirty="0"/>
              <a:t>and the same compression ratio:</a:t>
            </a:r>
            <a:endParaRPr lang="en-US" altLang="en-US" sz="2000" dirty="0"/>
          </a:p>
        </p:txBody>
      </p:sp>
      <p:graphicFrame>
        <p:nvGraphicFramePr>
          <p:cNvPr id="9220" name="Object 1030">
            <a:extLst>
              <a:ext uri="{FF2B5EF4-FFF2-40B4-BE49-F238E27FC236}">
                <a16:creationId xmlns:a16="http://schemas.microsoft.com/office/drawing/2014/main" id="{C4EE1C38-2AEE-E609-4B2B-23CDFF2DB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68764"/>
              </p:ext>
            </p:extLst>
          </p:nvPr>
        </p:nvGraphicFramePr>
        <p:xfrm>
          <a:off x="2743200" y="4800600"/>
          <a:ext cx="3609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330120" progId="Equation.3">
                  <p:embed/>
                </p:oleObj>
              </mc:Choice>
              <mc:Fallback>
                <p:oleObj name="Equation" r:id="rId6" imgW="2234880" imgH="330120" progId="Equation.3">
                  <p:embed/>
                  <p:pic>
                    <p:nvPicPr>
                      <p:cNvPr id="9220" name="Object 1030">
                        <a:extLst>
                          <a:ext uri="{FF2B5EF4-FFF2-40B4-BE49-F238E27FC236}">
                            <a16:creationId xmlns:a16="http://schemas.microsoft.com/office/drawing/2014/main" id="{C4EE1C38-2AEE-E609-4B2B-23CDFF2DBF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36099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031">
            <a:extLst>
              <a:ext uri="{FF2B5EF4-FFF2-40B4-BE49-F238E27FC236}">
                <a16:creationId xmlns:a16="http://schemas.microsoft.com/office/drawing/2014/main" id="{C2C8F12E-7A7C-D0F8-0C71-2C763A73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9432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dirty="0"/>
              <a:t>For the same inlet conditions </a:t>
            </a:r>
            <a:r>
              <a:rPr lang="en-CA" altLang="en-US" sz="2000" i="1" dirty="0"/>
              <a:t>p</a:t>
            </a:r>
            <a:r>
              <a:rPr lang="en-CA" altLang="en-US" sz="2000" baseline="-25000" dirty="0"/>
              <a:t>1</a:t>
            </a:r>
            <a:r>
              <a:rPr lang="en-CA" altLang="en-US" sz="2000" dirty="0"/>
              <a:t>, </a:t>
            </a:r>
            <a:r>
              <a:rPr lang="en-CA" altLang="en-US" sz="2000" i="1" dirty="0"/>
              <a:t>v</a:t>
            </a:r>
            <a:r>
              <a:rPr lang="en-CA" altLang="en-US" sz="2000" i="1" baseline="-25000" dirty="0"/>
              <a:t>1</a:t>
            </a:r>
            <a:r>
              <a:rPr lang="en-CA" altLang="en-US" sz="2000" dirty="0"/>
              <a:t> and the same peak pressure</a:t>
            </a:r>
            <a:r>
              <a:rPr lang="en-CA" altLang="en-US" sz="2000" i="1" dirty="0"/>
              <a:t> p</a:t>
            </a:r>
            <a:r>
              <a:rPr lang="en-CA" altLang="en-US" sz="2000" i="1" baseline="-25000" dirty="0"/>
              <a:t>3</a:t>
            </a:r>
            <a:r>
              <a:rPr lang="en-CA" altLang="en-US" sz="2000" dirty="0"/>
              <a:t> </a:t>
            </a:r>
          </a:p>
          <a:p>
            <a:pPr eaLnBrk="1" hangingPunct="1"/>
            <a:r>
              <a:rPr lang="en-CA" altLang="en-US" sz="2000" dirty="0"/>
              <a:t>(actual design limitation in engines):</a:t>
            </a:r>
            <a:endParaRPr lang="en-US" altLang="en-US" sz="2000" dirty="0"/>
          </a:p>
        </p:txBody>
      </p:sp>
      <p:graphicFrame>
        <p:nvGraphicFramePr>
          <p:cNvPr id="9221" name="Object 1032">
            <a:extLst>
              <a:ext uri="{FF2B5EF4-FFF2-40B4-BE49-F238E27FC236}">
                <a16:creationId xmlns:a16="http://schemas.microsoft.com/office/drawing/2014/main" id="{FB8CA762-1E5C-B846-3928-39942987E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8950" y="5905500"/>
          <a:ext cx="3802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330120" progId="Equation.3">
                  <p:embed/>
                </p:oleObj>
              </mc:Choice>
              <mc:Fallback>
                <p:oleObj name="Equation" r:id="rId8" imgW="2197080" imgH="330120" progId="Equation.3">
                  <p:embed/>
                  <p:pic>
                    <p:nvPicPr>
                      <p:cNvPr id="9221" name="Object 1032">
                        <a:extLst>
                          <a:ext uri="{FF2B5EF4-FFF2-40B4-BE49-F238E27FC236}">
                            <a16:creationId xmlns:a16="http://schemas.microsoft.com/office/drawing/2014/main" id="{FB8CA762-1E5C-B846-3928-39942987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905500"/>
                        <a:ext cx="38020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58CDB495-6751-FE07-460E-887A7C128C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DFD1409-CFBE-82B5-80E7-1825E2289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FBADAD0-30CD-741E-105F-DAE47DC99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80D3E40A-1141-AE80-7FDC-2C2A1481A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4CB0E1F-E12B-0D93-DDB0-DBF68DAFF4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9BB6B76C-6FF0-9069-00C5-7FD2583A23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E0B7409E-753A-6909-9801-C2DEEE751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60ADE99-87BC-00A7-009A-B445F0F22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3DCDE006-B1E0-175A-A625-F29BCE3DAA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AAEAA46-AF1F-70BB-E80D-5566360B0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A9772461-8394-DD73-50B6-ABEA2BF92E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F183EF3B-BE09-E608-E7AA-A63E1A1FE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7C388B75-FB08-D8FD-A5E3-ED77F9DEBA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FB896C92-716D-1C5B-6F55-FD5D863F34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41A6C312-1496-4917-8D38-0BD8296F7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CE9751DF-499A-CC89-8B64-5503B4E82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049811C-36FD-38FB-1727-B19E6B4D1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026">
            <a:extLst>
              <a:ext uri="{FF2B5EF4-FFF2-40B4-BE49-F238E27FC236}">
                <a16:creationId xmlns:a16="http://schemas.microsoft.com/office/drawing/2014/main" id="{A8B881AC-8B44-5A99-3712-15FE5F8C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0525"/>
            <a:ext cx="557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dirty="0"/>
              <a:t>Generic Nature of The Dual Cycle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  <p:bldP spid="9223" grpId="0"/>
      <p:bldP spid="92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26" descr="~lwf0007">
            <a:extLst>
              <a:ext uri="{FF2B5EF4-FFF2-40B4-BE49-F238E27FC236}">
                <a16:creationId xmlns:a16="http://schemas.microsoft.com/office/drawing/2014/main" id="{F30667C3-5D4A-3F15-D71B-87988286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01725"/>
            <a:ext cx="27178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27" descr="~lwf0008">
            <a:extLst>
              <a:ext uri="{FF2B5EF4-FFF2-40B4-BE49-F238E27FC236}">
                <a16:creationId xmlns:a16="http://schemas.microsoft.com/office/drawing/2014/main" id="{D4AC2A63-5CBE-1F51-B5B6-94B506F6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993775"/>
            <a:ext cx="363061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028">
            <a:extLst>
              <a:ext uri="{FF2B5EF4-FFF2-40B4-BE49-F238E27FC236}">
                <a16:creationId xmlns:a16="http://schemas.microsoft.com/office/drawing/2014/main" id="{F5E5E6D9-8711-CED1-91DC-E3B894ED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502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compression ratio p</a:t>
            </a:r>
            <a:r>
              <a:rPr lang="en-CA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CA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1029">
            <a:extLst>
              <a:ext uri="{FF2B5EF4-FFF2-40B4-BE49-F238E27FC236}">
                <a16:creationId xmlns:a16="http://schemas.microsoft.com/office/drawing/2014/main" id="{D2B2D9F5-72A8-3B90-3D84-BE14851C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same peak pressure p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Rectangle 1030">
            <a:extLst>
              <a:ext uri="{FF2B5EF4-FFF2-40B4-BE49-F238E27FC236}">
                <a16:creationId xmlns:a16="http://schemas.microsoft.com/office/drawing/2014/main" id="{F9447566-3561-C59A-5C60-56F5F240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14625"/>
            <a:ext cx="19177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Rectangle 1031">
            <a:extLst>
              <a:ext uri="{FF2B5EF4-FFF2-40B4-BE49-F238E27FC236}">
                <a16:creationId xmlns:a16="http://schemas.microsoft.com/office/drawing/2014/main" id="{B6CA3A2D-6F18-792A-7A06-C99CCE1A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87625"/>
            <a:ext cx="55880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32">
            <a:extLst>
              <a:ext uri="{FF2B5EF4-FFF2-40B4-BE49-F238E27FC236}">
                <a16:creationId xmlns:a16="http://schemas.microsoft.com/office/drawing/2014/main" id="{48AAD0A4-B713-A5DC-365C-A19349FF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3227388"/>
            <a:ext cx="1347787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Rectangle 1033">
            <a:extLst>
              <a:ext uri="{FF2B5EF4-FFF2-40B4-BE49-F238E27FC236}">
                <a16:creationId xmlns:a16="http://schemas.microsoft.com/office/drawing/2014/main" id="{AD9D0B62-B8E7-72F0-9F4E-3CD31DEF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Rectangle 1034">
            <a:extLst>
              <a:ext uri="{FF2B5EF4-FFF2-40B4-BE49-F238E27FC236}">
                <a16:creationId xmlns:a16="http://schemas.microsoft.com/office/drawing/2014/main" id="{07D48EF6-1D2B-1446-28F6-6BBEE93DF9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3188" y="3060700"/>
            <a:ext cx="77787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4" name="Object 1024">
            <a:extLst>
              <a:ext uri="{FF2B5EF4-FFF2-40B4-BE49-F238E27FC236}">
                <a16:creationId xmlns:a16="http://schemas.microsoft.com/office/drawing/2014/main" id="{983F61F3-7820-904B-9BE1-D7963D7E8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8850" y="2555875"/>
          <a:ext cx="14366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1549080" progId="Equation.3">
                  <p:embed/>
                </p:oleObj>
              </mc:Choice>
              <mc:Fallback>
                <p:oleObj name="Equation" r:id="rId4" imgW="1434960" imgH="1549080" progId="Equation.3">
                  <p:embed/>
                  <p:pic>
                    <p:nvPicPr>
                      <p:cNvPr id="23554" name="Object 1024">
                        <a:extLst>
                          <a:ext uri="{FF2B5EF4-FFF2-40B4-BE49-F238E27FC236}">
                            <a16:creationId xmlns:a16="http://schemas.microsoft.com/office/drawing/2014/main" id="{983F61F3-7820-904B-9BE1-D7963D7E8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555875"/>
                        <a:ext cx="1436688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32986756-2CF8-0751-0B73-1150930B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2552700"/>
            <a:ext cx="1511300" cy="15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Text Box 1037">
            <a:extLst>
              <a:ext uri="{FF2B5EF4-FFF2-40B4-BE49-F238E27FC236}">
                <a16:creationId xmlns:a16="http://schemas.microsoft.com/office/drawing/2014/main" id="{3BD6EFD2-BC0D-6C32-CFA4-B5C0902D6102}"/>
              </a:ext>
            </a:extLst>
          </p:cNvPr>
          <p:cNvSpPr txBox="1">
            <a:spLocks noChangeArrowheads="1"/>
          </p:cNvSpPr>
          <p:nvPr/>
        </p:nvSpPr>
        <p:spPr bwMode="auto">
          <a:xfrm rot="-967459">
            <a:off x="5788025" y="4516438"/>
            <a:ext cx="604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Diesel</a:t>
            </a:r>
            <a:endParaRPr lang="en-US" altLang="en-US" sz="1200"/>
          </a:p>
        </p:txBody>
      </p:sp>
      <p:sp>
        <p:nvSpPr>
          <p:cNvPr id="17422" name="Text Box 1038">
            <a:extLst>
              <a:ext uri="{FF2B5EF4-FFF2-40B4-BE49-F238E27FC236}">
                <a16:creationId xmlns:a16="http://schemas.microsoft.com/office/drawing/2014/main" id="{74594194-292A-F0DD-50FC-EB9B95438444}"/>
              </a:ext>
            </a:extLst>
          </p:cNvPr>
          <p:cNvSpPr txBox="1">
            <a:spLocks noChangeArrowheads="1"/>
          </p:cNvSpPr>
          <p:nvPr/>
        </p:nvSpPr>
        <p:spPr bwMode="auto">
          <a:xfrm rot="-1633825">
            <a:off x="5800725" y="4884738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Dual</a:t>
            </a:r>
            <a:endParaRPr lang="en-US" altLang="en-US" sz="1200"/>
          </a:p>
        </p:txBody>
      </p:sp>
      <p:sp>
        <p:nvSpPr>
          <p:cNvPr id="17423" name="Text Box 1039">
            <a:extLst>
              <a:ext uri="{FF2B5EF4-FFF2-40B4-BE49-F238E27FC236}">
                <a16:creationId xmlns:a16="http://schemas.microsoft.com/office/drawing/2014/main" id="{BB9878FF-3152-928D-2248-09048B4C4649}"/>
              </a:ext>
            </a:extLst>
          </p:cNvPr>
          <p:cNvSpPr txBox="1">
            <a:spLocks noChangeArrowheads="1"/>
          </p:cNvSpPr>
          <p:nvPr/>
        </p:nvSpPr>
        <p:spPr bwMode="auto">
          <a:xfrm rot="-1789140">
            <a:off x="5829300" y="5194300"/>
            <a:ext cx="473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Otto</a:t>
            </a:r>
            <a:endParaRPr lang="en-US" altLang="en-US" sz="1200"/>
          </a:p>
        </p:txBody>
      </p:sp>
      <p:sp>
        <p:nvSpPr>
          <p:cNvPr id="17424" name="Text Box 1040">
            <a:extLst>
              <a:ext uri="{FF2B5EF4-FFF2-40B4-BE49-F238E27FC236}">
                <a16:creationId xmlns:a16="http://schemas.microsoft.com/office/drawing/2014/main" id="{1CD01604-0AB1-829B-3FFE-4D5BAE830D76}"/>
              </a:ext>
            </a:extLst>
          </p:cNvPr>
          <p:cNvSpPr txBox="1">
            <a:spLocks noChangeArrowheads="1"/>
          </p:cNvSpPr>
          <p:nvPr/>
        </p:nvSpPr>
        <p:spPr bwMode="auto">
          <a:xfrm rot="-1385923">
            <a:off x="2232025" y="4503738"/>
            <a:ext cx="604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Diesel</a:t>
            </a:r>
            <a:endParaRPr lang="en-US" altLang="en-US" sz="1200"/>
          </a:p>
        </p:txBody>
      </p:sp>
      <p:sp>
        <p:nvSpPr>
          <p:cNvPr id="17425" name="Text Box 1041">
            <a:extLst>
              <a:ext uri="{FF2B5EF4-FFF2-40B4-BE49-F238E27FC236}">
                <a16:creationId xmlns:a16="http://schemas.microsoft.com/office/drawing/2014/main" id="{10A7AD9F-3222-7E97-2E8C-77CABA03C44C}"/>
              </a:ext>
            </a:extLst>
          </p:cNvPr>
          <p:cNvSpPr txBox="1">
            <a:spLocks noChangeArrowheads="1"/>
          </p:cNvSpPr>
          <p:nvPr/>
        </p:nvSpPr>
        <p:spPr bwMode="auto">
          <a:xfrm rot="-1633825">
            <a:off x="2409825" y="4211638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Dual</a:t>
            </a:r>
            <a:endParaRPr lang="en-US" altLang="en-US" sz="1200"/>
          </a:p>
        </p:txBody>
      </p:sp>
      <p:sp>
        <p:nvSpPr>
          <p:cNvPr id="17426" name="Text Box 1042">
            <a:extLst>
              <a:ext uri="{FF2B5EF4-FFF2-40B4-BE49-F238E27FC236}">
                <a16:creationId xmlns:a16="http://schemas.microsoft.com/office/drawing/2014/main" id="{A78FAB1D-AA43-F651-4D3D-821860BF350A}"/>
              </a:ext>
            </a:extLst>
          </p:cNvPr>
          <p:cNvSpPr txBox="1">
            <a:spLocks noChangeArrowheads="1"/>
          </p:cNvSpPr>
          <p:nvPr/>
        </p:nvSpPr>
        <p:spPr bwMode="auto">
          <a:xfrm rot="-2555522">
            <a:off x="2298700" y="4051300"/>
            <a:ext cx="473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Otto</a:t>
            </a:r>
            <a:endParaRPr lang="en-US" altLang="en-US" sz="1200"/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38B5991D-EA75-F0AF-A2E2-BEB7DDC5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95638"/>
            <a:ext cx="615950" cy="55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Text Box 1044">
            <a:extLst>
              <a:ext uri="{FF2B5EF4-FFF2-40B4-BE49-F238E27FC236}">
                <a16:creationId xmlns:a16="http://schemas.microsoft.com/office/drawing/2014/main" id="{59228DD0-993E-BB5A-2786-DBC737194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1963738"/>
            <a:ext cx="869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3300"/>
                </a:solidFill>
              </a:rPr>
              <a:t>“x” </a:t>
            </a:r>
            <a:r>
              <a:rPr lang="en-US" altLang="en-US" sz="1200">
                <a:solidFill>
                  <a:srgbClr val="FF33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1200">
                <a:solidFill>
                  <a:srgbClr val="FF3300"/>
                </a:solidFill>
              </a:rPr>
              <a:t>“2.5”</a:t>
            </a:r>
          </a:p>
        </p:txBody>
      </p:sp>
      <p:sp>
        <p:nvSpPr>
          <p:cNvPr id="17429" name="Line 1045">
            <a:extLst>
              <a:ext uri="{FF2B5EF4-FFF2-40B4-BE49-F238E27FC236}">
                <a16:creationId xmlns:a16="http://schemas.microsoft.com/office/drawing/2014/main" id="{AD49FE21-B969-43D7-223A-B78116CB6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322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1046">
            <a:extLst>
              <a:ext uri="{FF2B5EF4-FFF2-40B4-BE49-F238E27FC236}">
                <a16:creationId xmlns:a16="http://schemas.microsoft.com/office/drawing/2014/main" id="{5E69A994-7D1D-CC57-B027-9D9F67C86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6300" y="27432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Rectangle 1047">
            <a:extLst>
              <a:ext uri="{FF2B5EF4-FFF2-40B4-BE49-F238E27FC236}">
                <a16:creationId xmlns:a16="http://schemas.microsoft.com/office/drawing/2014/main" id="{C8FCC66E-A135-6944-C03F-2143F8FE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295400"/>
            <a:ext cx="3302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Text Box 1048">
            <a:extLst>
              <a:ext uri="{FF2B5EF4-FFF2-40B4-BE49-F238E27FC236}">
                <a16:creationId xmlns:a16="http://schemas.microsoft.com/office/drawing/2014/main" id="{1868AC53-4571-6D56-53ED-0C2082E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1239838"/>
            <a:ext cx="43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</a:t>
            </a:r>
            <a:r>
              <a:rPr lang="en-CA" altLang="en-US" sz="1000" baseline="-25000"/>
              <a:t>max</a:t>
            </a:r>
            <a:endParaRPr lang="en-US" altLang="en-US" sz="1000" baseline="-25000"/>
          </a:p>
        </p:txBody>
      </p:sp>
      <p:sp>
        <p:nvSpPr>
          <p:cNvPr id="17433" name="Rectangle 1049">
            <a:extLst>
              <a:ext uri="{FF2B5EF4-FFF2-40B4-BE49-F238E27FC236}">
                <a16:creationId xmlns:a16="http://schemas.microsoft.com/office/drawing/2014/main" id="{200AB368-3A63-7A20-300E-DCC7795E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98900"/>
            <a:ext cx="317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Text Box 1050">
            <a:extLst>
              <a:ext uri="{FF2B5EF4-FFF2-40B4-BE49-F238E27FC236}">
                <a16:creationId xmlns:a16="http://schemas.microsoft.com/office/drawing/2014/main" id="{EBC02D8D-BC27-3D87-33C0-9922925D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843338"/>
            <a:ext cx="430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T</a:t>
            </a:r>
            <a:r>
              <a:rPr lang="en-CA" altLang="en-US" sz="1000" baseline="-25000"/>
              <a:t>max</a:t>
            </a:r>
            <a:endParaRPr lang="en-US" altLang="en-US" sz="1000" baseline="-25000"/>
          </a:p>
        </p:txBody>
      </p:sp>
      <p:sp>
        <p:nvSpPr>
          <p:cNvPr id="17435" name="Rectangle 1051">
            <a:extLst>
              <a:ext uri="{FF2B5EF4-FFF2-40B4-BE49-F238E27FC236}">
                <a16:creationId xmlns:a16="http://schemas.microsoft.com/office/drawing/2014/main" id="{F0741207-5109-021D-6C7C-1AB54E25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628900"/>
            <a:ext cx="2413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Text Box 1052">
            <a:extLst>
              <a:ext uri="{FF2B5EF4-FFF2-40B4-BE49-F238E27FC236}">
                <a16:creationId xmlns:a16="http://schemas.microsoft.com/office/drawing/2014/main" id="{EF3F5BAE-A810-C98E-6297-6EAB09C1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624138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</a:t>
            </a:r>
            <a:r>
              <a:rPr lang="en-CA" altLang="en-US" sz="1000" baseline="-25000"/>
              <a:t>o</a:t>
            </a:r>
            <a:endParaRPr lang="en-US" altLang="en-US" sz="1000" baseline="-25000"/>
          </a:p>
        </p:txBody>
      </p:sp>
      <p:sp>
        <p:nvSpPr>
          <p:cNvPr id="17437" name="Rectangle 1053">
            <a:extLst>
              <a:ext uri="{FF2B5EF4-FFF2-40B4-BE49-F238E27FC236}">
                <a16:creationId xmlns:a16="http://schemas.microsoft.com/office/drawing/2014/main" id="{D5CC982B-C2E7-B2D2-A1A2-609D5703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162300"/>
            <a:ext cx="1778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Text Box 1054">
            <a:extLst>
              <a:ext uri="{FF2B5EF4-FFF2-40B4-BE49-F238E27FC236}">
                <a16:creationId xmlns:a16="http://schemas.microsoft.com/office/drawing/2014/main" id="{0144C69A-5149-FBA9-7598-0BFF1B71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3106738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</a:t>
            </a:r>
            <a:r>
              <a:rPr lang="en-CA" altLang="en-US" sz="1000" baseline="-25000"/>
              <a:t>o</a:t>
            </a:r>
            <a:endParaRPr lang="en-US" altLang="en-US" sz="1000" baseline="-25000"/>
          </a:p>
        </p:txBody>
      </p:sp>
      <p:sp>
        <p:nvSpPr>
          <p:cNvPr id="17439" name="Text Box 1055">
            <a:extLst>
              <a:ext uri="{FF2B5EF4-FFF2-40B4-BE49-F238E27FC236}">
                <a16:creationId xmlns:a16="http://schemas.microsoft.com/office/drawing/2014/main" id="{D3F3F6F3-0986-51FD-DADF-11F5041123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5769" y="2275681"/>
            <a:ext cx="877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Pressure, P</a:t>
            </a:r>
            <a:endParaRPr lang="en-US" altLang="en-US" sz="1000" b="1"/>
          </a:p>
        </p:txBody>
      </p:sp>
      <p:sp>
        <p:nvSpPr>
          <p:cNvPr id="17440" name="Text Box 1056">
            <a:extLst>
              <a:ext uri="{FF2B5EF4-FFF2-40B4-BE49-F238E27FC236}">
                <a16:creationId xmlns:a16="http://schemas.microsoft.com/office/drawing/2014/main" id="{F3DDA21D-31F9-941E-032A-75EED70BB07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4269" y="2085181"/>
            <a:ext cx="877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Pressure, P</a:t>
            </a:r>
            <a:endParaRPr lang="en-US" altLang="en-US" sz="1000" b="1"/>
          </a:p>
        </p:txBody>
      </p:sp>
      <p:sp>
        <p:nvSpPr>
          <p:cNvPr id="17441" name="Text Box 1057">
            <a:extLst>
              <a:ext uri="{FF2B5EF4-FFF2-40B4-BE49-F238E27FC236}">
                <a16:creationId xmlns:a16="http://schemas.microsoft.com/office/drawing/2014/main" id="{AC514984-97D9-EA24-610F-1A71578CDB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326" y="5087937"/>
            <a:ext cx="10985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Temperature, T</a:t>
            </a:r>
            <a:endParaRPr lang="en-US" altLang="en-US" sz="1000" b="1"/>
          </a:p>
        </p:txBody>
      </p:sp>
      <p:sp>
        <p:nvSpPr>
          <p:cNvPr id="17442" name="Text Box 1058">
            <a:extLst>
              <a:ext uri="{FF2B5EF4-FFF2-40B4-BE49-F238E27FC236}">
                <a16:creationId xmlns:a16="http://schemas.microsoft.com/office/drawing/2014/main" id="{A669B562-63E5-CD33-12E8-56E2FF6CB78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06926" y="4897437"/>
            <a:ext cx="10985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Temperature, T</a:t>
            </a:r>
            <a:endParaRPr lang="en-US" altLang="en-US" sz="1000" b="1"/>
          </a:p>
        </p:txBody>
      </p:sp>
      <p:sp>
        <p:nvSpPr>
          <p:cNvPr id="17443" name="Text Box 1059">
            <a:extLst>
              <a:ext uri="{FF2B5EF4-FFF2-40B4-BE49-F238E27FC236}">
                <a16:creationId xmlns:a16="http://schemas.microsoft.com/office/drawing/2014/main" id="{7F023165-EEF0-976C-493C-24A67A744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3424238"/>
            <a:ext cx="11604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Specific Volume</a:t>
            </a:r>
          </a:p>
          <a:p>
            <a:pPr eaLnBrk="1" hangingPunct="1"/>
            <a:endParaRPr lang="en-US" altLang="en-US" sz="1000" b="1"/>
          </a:p>
        </p:txBody>
      </p:sp>
      <p:sp>
        <p:nvSpPr>
          <p:cNvPr id="17444" name="Text Box 1060">
            <a:extLst>
              <a:ext uri="{FF2B5EF4-FFF2-40B4-BE49-F238E27FC236}">
                <a16:creationId xmlns:a16="http://schemas.microsoft.com/office/drawing/2014/main" id="{39DC898E-06D7-E7CB-7453-A4B29F97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3221038"/>
            <a:ext cx="11604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Specific Volume</a:t>
            </a:r>
          </a:p>
          <a:p>
            <a:pPr eaLnBrk="1" hangingPunct="1"/>
            <a:endParaRPr lang="en-US" altLang="en-US" sz="1000" b="1"/>
          </a:p>
        </p:txBody>
      </p:sp>
      <p:sp>
        <p:nvSpPr>
          <p:cNvPr id="17445" name="Text Box 1061">
            <a:extLst>
              <a:ext uri="{FF2B5EF4-FFF2-40B4-BE49-F238E27FC236}">
                <a16:creationId xmlns:a16="http://schemas.microsoft.com/office/drawing/2014/main" id="{D53F900F-D126-33AC-4AAC-881E1D54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294438"/>
            <a:ext cx="1160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Entropy</a:t>
            </a:r>
            <a:endParaRPr lang="en-US" altLang="en-US" sz="1000" b="1"/>
          </a:p>
        </p:txBody>
      </p:sp>
      <p:sp>
        <p:nvSpPr>
          <p:cNvPr id="17446" name="Text Box 1062">
            <a:extLst>
              <a:ext uri="{FF2B5EF4-FFF2-40B4-BE49-F238E27FC236}">
                <a16:creationId xmlns:a16="http://schemas.microsoft.com/office/drawing/2014/main" id="{D964819F-8774-537B-E8FE-0D53E806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6281738"/>
            <a:ext cx="1160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b="1"/>
              <a:t>Entropy</a:t>
            </a:r>
            <a:endParaRPr lang="en-US" altLang="en-US" sz="1000" b="1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11B2C93B-F5C9-997E-0FF5-5A80575392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A2D9EC9-C8F9-2BD0-BBCD-965BA4B8F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DF039763-819F-7E27-AC9C-550D5D8D5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A3E71D3C-44CF-FED1-BD4D-ACE7954D4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1744DE30-5089-5363-B453-E542DE79C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A7C0A937-C4E4-1B52-F36C-BB206D65A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A3B13386-910F-AD1C-06C1-903F4D40B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EDC8B932-77BB-071E-BDE2-DCC3BA0F2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AC51CFCB-EC5A-E1FC-4372-177BCA9EE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206F233C-609B-0EEC-3EA6-FA14C6716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820767F8-06AD-D5A0-025F-EDB358D63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3EE3AA57-5A40-7742-F5C4-0198A1D5A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5D031F42-2DA9-4FAC-FC6F-C29B98F07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728998A5-32E5-8082-9B03-D655F2D95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81D14821-72CC-E4DA-1CB0-1F615F8A9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559B2636-9579-0C4A-C149-17408CC4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Type of Fuel Vs Combustion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8D09E-C4E4-A3C6-81CE-1DBBBAF4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Highly volatile with High self Ignition Temperature: Spark Ignition. Ignition after thorough mixing of air and fuel.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Less Volatile with low self Ignition Temperature: Compression Ignition , Almost simultaneous mixing &amp; Ignition.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D6CB8C36-6985-F5D5-FBD2-D0374BF428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E59626B-9ADC-D20D-C33C-9CACFB798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2B5B177A-4DD5-4E81-8F76-76AF9B92A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7D4CFA5-3FDD-2E9F-03DE-8222F53201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B864B77F-DD03-A478-449D-3848D7409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2E327DB8-BA03-13A4-8463-28626DB206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097E084D-BFEB-46EB-BE2C-B8F7BF93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39B52F1F-3C83-1A88-48EE-3291C195EC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A0A4B1BB-F933-B861-BC86-60CF67073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8E0D8FAC-016D-5A8E-17D2-FB841D1F65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082FDA4B-061A-6A4D-1867-1A596F6C0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0CDC465-FB76-090F-0089-5D319C3097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E2F51EC4-EEE2-5A9E-35A0-88B6DB14F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08CF9BBD-6B13-AD6E-416B-19FE167375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307823B5-C78F-E086-BCF4-F7FF9EC31E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6E2A0AF2-B499-9628-AEF6-6C15FFE4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169EAF0-9679-2056-8078-F129E5D38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34" y="355186"/>
            <a:ext cx="6930741" cy="563562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Diesel (CI) 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32" y="1181859"/>
            <a:ext cx="8229600" cy="5447541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A/F Ratio: Full load ~19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ratio is leaner than overall stoichiometric.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A/F ratio: idling ~ 80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Lean but this is not premixed.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air-fuel ratio is not important as CI engine-cylinder consists of a Heterogeneous mixture of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liquid,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air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spatially non-uniform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flame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High temperature and pressure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Mixing limited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Demands Highly Turbulent flow</a:t>
            </a:r>
          </a:p>
        </p:txBody>
      </p:sp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1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DE83E975-14FF-D83E-BC20-98D15361C76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78100"/>
            <a:ext cx="1824038" cy="3213100"/>
            <a:chOff x="762000" y="2121524"/>
            <a:chExt cx="1823479" cy="3212476"/>
          </a:xfrm>
        </p:grpSpPr>
        <p:sp>
          <p:nvSpPr>
            <p:cNvPr id="3117" name="AutoShape 5">
              <a:extLst>
                <a:ext uri="{FF2B5EF4-FFF2-40B4-BE49-F238E27FC236}">
                  <a16:creationId xmlns:a16="http://schemas.microsoft.com/office/drawing/2014/main" id="{572D4D1E-FF21-F63D-314B-418260519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593975" y="3162862"/>
              <a:ext cx="278671" cy="8138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Rectangle 7">
              <a:extLst>
                <a:ext uri="{FF2B5EF4-FFF2-40B4-BE49-F238E27FC236}">
                  <a16:creationId xmlns:a16="http://schemas.microsoft.com/office/drawing/2014/main" id="{7B7630FD-6A81-4C6C-1879-316344C94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633" y="2985935"/>
              <a:ext cx="1207575" cy="34879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9" name="Line 8">
              <a:extLst>
                <a:ext uri="{FF2B5EF4-FFF2-40B4-BE49-F238E27FC236}">
                  <a16:creationId xmlns:a16="http://schemas.microsoft.com/office/drawing/2014/main" id="{DC1D0EEB-115C-7974-B4C9-174F909AE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6633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9">
              <a:extLst>
                <a:ext uri="{FF2B5EF4-FFF2-40B4-BE49-F238E27FC236}">
                  <a16:creationId xmlns:a16="http://schemas.microsoft.com/office/drawing/2014/main" id="{94E911EF-DCFA-5E62-86E1-DC960E6AF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4208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AutoShape 21">
              <a:extLst>
                <a:ext uri="{FF2B5EF4-FFF2-40B4-BE49-F238E27FC236}">
                  <a16:creationId xmlns:a16="http://schemas.microsoft.com/office/drawing/2014/main" id="{E6F0557C-9FB9-E014-A134-C88EDE3F5F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06808" y="2604280"/>
              <a:ext cx="278671" cy="1046393"/>
            </a:xfrm>
            <a:prstGeom prst="downArrow">
              <a:avLst>
                <a:gd name="adj1" fmla="val 50000"/>
                <a:gd name="adj2" fmla="val 7499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2" name="Oval 22">
              <a:extLst>
                <a:ext uri="{FF2B5EF4-FFF2-40B4-BE49-F238E27FC236}">
                  <a16:creationId xmlns:a16="http://schemas.microsoft.com/office/drawing/2014/main" id="{1A002284-2D43-BE97-8BB0-1644BC383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975" y="3162862"/>
              <a:ext cx="92890" cy="1162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3" name="Rectangle 26">
              <a:extLst>
                <a:ext uri="{FF2B5EF4-FFF2-40B4-BE49-F238E27FC236}">
                  <a16:creationId xmlns:a16="http://schemas.microsoft.com/office/drawing/2014/main" id="{C0E7C2AF-630F-0281-441F-8ECF42C919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593975" y="3860457"/>
              <a:ext cx="557343" cy="2325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4" name="Text Box 30">
              <a:extLst>
                <a:ext uri="{FF2B5EF4-FFF2-40B4-BE49-F238E27FC236}">
                  <a16:creationId xmlns:a16="http://schemas.microsoft.com/office/drawing/2014/main" id="{B7733427-FE23-BCB9-4F7B-ABE95BB04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730" y="2308560"/>
              <a:ext cx="498781" cy="43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Air</a:t>
              </a:r>
              <a:endParaRPr lang="en-US" altLang="en-US" sz="2000"/>
            </a:p>
          </p:txBody>
        </p:sp>
        <p:sp>
          <p:nvSpPr>
            <p:cNvPr id="3125" name="Line 31">
              <a:extLst>
                <a:ext uri="{FF2B5EF4-FFF2-40B4-BE49-F238E27FC236}">
                  <a16:creationId xmlns:a16="http://schemas.microsoft.com/office/drawing/2014/main" id="{DEC6D7CD-C5C4-2E73-B392-B45902521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0574" y="2141744"/>
              <a:ext cx="1207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Text Box 39">
              <a:extLst>
                <a:ext uri="{FF2B5EF4-FFF2-40B4-BE49-F238E27FC236}">
                  <a16:creationId xmlns:a16="http://schemas.microsoft.com/office/drawing/2014/main" id="{FF54012A-8FD1-E51D-4621-5B7018D5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459479"/>
              <a:ext cx="1821460" cy="87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Compression</a:t>
              </a:r>
            </a:p>
            <a:p>
              <a:pPr algn="ctr" eaLnBrk="1" hangingPunct="1"/>
              <a:r>
                <a:rPr lang="en-US" altLang="en-US" sz="1400"/>
                <a:t>Process</a:t>
              </a:r>
              <a:endParaRPr lang="en-US" altLang="en-US" sz="2000"/>
            </a:p>
          </p:txBody>
        </p:sp>
      </p:grpSp>
      <p:grpSp>
        <p:nvGrpSpPr>
          <p:cNvPr id="3" name="Group 49">
            <a:extLst>
              <a:ext uri="{FF2B5EF4-FFF2-40B4-BE49-F238E27FC236}">
                <a16:creationId xmlns:a16="http://schemas.microsoft.com/office/drawing/2014/main" id="{D678929F-5DEB-74B5-1D9C-79F7779DA7B6}"/>
              </a:ext>
            </a:extLst>
          </p:cNvPr>
          <p:cNvGrpSpPr>
            <a:grpSpLocks/>
          </p:cNvGrpSpPr>
          <p:nvPr/>
        </p:nvGrpSpPr>
        <p:grpSpPr bwMode="auto">
          <a:xfrm>
            <a:off x="4484688" y="2565400"/>
            <a:ext cx="1820862" cy="3225800"/>
            <a:chOff x="4560410" y="2108886"/>
            <a:chExt cx="1821460" cy="3225114"/>
          </a:xfrm>
        </p:grpSpPr>
        <p:sp>
          <p:nvSpPr>
            <p:cNvPr id="3108" name="AutoShape 4">
              <a:extLst>
                <a:ext uri="{FF2B5EF4-FFF2-40B4-BE49-F238E27FC236}">
                  <a16:creationId xmlns:a16="http://schemas.microsoft.com/office/drawing/2014/main" id="{B8E3DA2C-3A6F-43BE-3F6C-F1DB6956C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5402482" y="3183082"/>
              <a:ext cx="278671" cy="8138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10">
              <a:extLst>
                <a:ext uri="{FF2B5EF4-FFF2-40B4-BE49-F238E27FC236}">
                  <a16:creationId xmlns:a16="http://schemas.microsoft.com/office/drawing/2014/main" id="{0CA1A53B-17CD-19B7-0C5A-57430450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140" y="3006156"/>
              <a:ext cx="1207575" cy="34879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0" name="Line 11">
              <a:extLst>
                <a:ext uri="{FF2B5EF4-FFF2-40B4-BE49-F238E27FC236}">
                  <a16:creationId xmlns:a16="http://schemas.microsoft.com/office/drawing/2014/main" id="{5301C3EC-E72B-47F6-2CA4-E9A011466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5140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2">
              <a:extLst>
                <a:ext uri="{FF2B5EF4-FFF2-40B4-BE49-F238E27FC236}">
                  <a16:creationId xmlns:a16="http://schemas.microsoft.com/office/drawing/2014/main" id="{F679902B-2A85-B978-3376-C0310BEAA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2715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AutoShape 20">
              <a:extLst>
                <a:ext uri="{FF2B5EF4-FFF2-40B4-BE49-F238E27FC236}">
                  <a16:creationId xmlns:a16="http://schemas.microsoft.com/office/drawing/2014/main" id="{2F00E0EC-845E-6573-62E3-A6036CAE2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5025" y="2738239"/>
              <a:ext cx="278671" cy="1046393"/>
            </a:xfrm>
            <a:prstGeom prst="downArrow">
              <a:avLst>
                <a:gd name="adj1" fmla="val 50000"/>
                <a:gd name="adj2" fmla="val 7499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3" name="Oval 24">
              <a:extLst>
                <a:ext uri="{FF2B5EF4-FFF2-40B4-BE49-F238E27FC236}">
                  <a16:creationId xmlns:a16="http://schemas.microsoft.com/office/drawing/2014/main" id="{46B87865-E16F-A637-6235-ABC7D5E8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482" y="3183082"/>
              <a:ext cx="92890" cy="1162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4" name="Rectangle 27">
              <a:extLst>
                <a:ext uri="{FF2B5EF4-FFF2-40B4-BE49-F238E27FC236}">
                  <a16:creationId xmlns:a16="http://schemas.microsoft.com/office/drawing/2014/main" id="{96C00F10-0F4A-CE3C-7D47-B9E8F2504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5402482" y="3832654"/>
              <a:ext cx="557343" cy="2325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5" name="Line 32">
              <a:extLst>
                <a:ext uri="{FF2B5EF4-FFF2-40B4-BE49-F238E27FC236}">
                  <a16:creationId xmlns:a16="http://schemas.microsoft.com/office/drawing/2014/main" id="{5DD2460C-7827-CC8A-356C-09A6E514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295" y="2108886"/>
              <a:ext cx="1207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Text Box 41">
              <a:extLst>
                <a:ext uri="{FF2B5EF4-FFF2-40B4-BE49-F238E27FC236}">
                  <a16:creationId xmlns:a16="http://schemas.microsoft.com/office/drawing/2014/main" id="{2244234C-2D25-2ED6-5481-273E78F6E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410" y="4459479"/>
              <a:ext cx="1821460" cy="87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Expansion</a:t>
              </a:r>
            </a:p>
            <a:p>
              <a:pPr algn="ctr" eaLnBrk="1" hangingPunct="1"/>
              <a:r>
                <a:rPr lang="en-US" altLang="en-US" sz="1400"/>
                <a:t>Process</a:t>
              </a:r>
              <a:endParaRPr lang="en-US" altLang="en-US" sz="2000"/>
            </a:p>
          </p:txBody>
        </p:sp>
      </p:grpSp>
      <p:grpSp>
        <p:nvGrpSpPr>
          <p:cNvPr id="4" name="Group 50">
            <a:extLst>
              <a:ext uri="{FF2B5EF4-FFF2-40B4-BE49-F238E27FC236}">
                <a16:creationId xmlns:a16="http://schemas.microsoft.com/office/drawing/2014/main" id="{708D8F35-3D27-242A-63D6-0426476CC3C3}"/>
              </a:ext>
            </a:extLst>
          </p:cNvPr>
          <p:cNvGrpSpPr>
            <a:grpSpLocks/>
          </p:cNvGrpSpPr>
          <p:nvPr/>
        </p:nvGrpSpPr>
        <p:grpSpPr bwMode="auto">
          <a:xfrm>
            <a:off x="6376988" y="1704975"/>
            <a:ext cx="1952625" cy="4086225"/>
            <a:chOff x="6452548" y="1247003"/>
            <a:chExt cx="1952718" cy="4086997"/>
          </a:xfrm>
        </p:grpSpPr>
        <p:sp>
          <p:nvSpPr>
            <p:cNvPr id="3095" name="AutoShape 2">
              <a:extLst>
                <a:ext uri="{FF2B5EF4-FFF2-40B4-BE49-F238E27FC236}">
                  <a16:creationId xmlns:a16="http://schemas.microsoft.com/office/drawing/2014/main" id="{A392F0CF-59E4-A77D-4B4B-433FE429C9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7167400" y="3592540"/>
              <a:ext cx="278671" cy="8138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Rectangle 6">
              <a:extLst>
                <a:ext uri="{FF2B5EF4-FFF2-40B4-BE49-F238E27FC236}">
                  <a16:creationId xmlns:a16="http://schemas.microsoft.com/office/drawing/2014/main" id="{5BA3ABA3-9B4D-6511-D6FA-ECF6AB28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5839" y="2121524"/>
              <a:ext cx="1207575" cy="1278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7" name="Rectangle 17">
              <a:extLst>
                <a:ext uri="{FF2B5EF4-FFF2-40B4-BE49-F238E27FC236}">
                  <a16:creationId xmlns:a16="http://schemas.microsoft.com/office/drawing/2014/main" id="{37675F06-3C8A-1340-AC1C-9E1321F78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5839" y="3476274"/>
              <a:ext cx="1207575" cy="34879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8" name="Line 18">
              <a:extLst>
                <a:ext uri="{FF2B5EF4-FFF2-40B4-BE49-F238E27FC236}">
                  <a16:creationId xmlns:a16="http://schemas.microsoft.com/office/drawing/2014/main" id="{05A9EB6A-6D56-BAE0-472E-33FC4FCB5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5839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19">
              <a:extLst>
                <a:ext uri="{FF2B5EF4-FFF2-40B4-BE49-F238E27FC236}">
                  <a16:creationId xmlns:a16="http://schemas.microsoft.com/office/drawing/2014/main" id="{1C6684EC-E743-1882-0005-ECB049C09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3414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Oval 23">
              <a:extLst>
                <a:ext uri="{FF2B5EF4-FFF2-40B4-BE49-F238E27FC236}">
                  <a16:creationId xmlns:a16="http://schemas.microsoft.com/office/drawing/2014/main" id="{4463DFEA-34D8-EBE3-61F2-DE1FB832A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181" y="3592540"/>
              <a:ext cx="92890" cy="1162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1" name="Rectangle 29">
              <a:extLst>
                <a:ext uri="{FF2B5EF4-FFF2-40B4-BE49-F238E27FC236}">
                  <a16:creationId xmlns:a16="http://schemas.microsoft.com/office/drawing/2014/main" id="{2065FCC3-1EEE-F596-AB79-BA577B485E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6888729" y="4532777"/>
              <a:ext cx="557343" cy="2325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2" name="Line 33">
              <a:extLst>
                <a:ext uri="{FF2B5EF4-FFF2-40B4-BE49-F238E27FC236}">
                  <a16:creationId xmlns:a16="http://schemas.microsoft.com/office/drawing/2014/main" id="{91C1F4BC-A792-722D-A89C-1A27F8A8B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9780" y="2131634"/>
              <a:ext cx="1207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Text Box 34">
              <a:extLst>
                <a:ext uri="{FF2B5EF4-FFF2-40B4-BE49-F238E27FC236}">
                  <a16:creationId xmlns:a16="http://schemas.microsoft.com/office/drawing/2014/main" id="{A2207023-44E5-5A1F-695F-F08B4DDE8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3124" y="3428251"/>
              <a:ext cx="432142" cy="30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BC</a:t>
              </a:r>
              <a:endParaRPr lang="en-US" altLang="en-US" sz="1400"/>
            </a:p>
          </p:txBody>
        </p:sp>
        <p:sp>
          <p:nvSpPr>
            <p:cNvPr id="3104" name="AutoShape 36">
              <a:extLst>
                <a:ext uri="{FF2B5EF4-FFF2-40B4-BE49-F238E27FC236}">
                  <a16:creationId xmlns:a16="http://schemas.microsoft.com/office/drawing/2014/main" id="{5377BF52-D671-E042-3B42-1EE904863F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47207" y="1767671"/>
              <a:ext cx="500801" cy="710233"/>
            </a:xfrm>
            <a:prstGeom prst="downArrow">
              <a:avLst>
                <a:gd name="adj1" fmla="val 50000"/>
                <a:gd name="adj2" fmla="val 2832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5" name="Text Box 38">
              <a:extLst>
                <a:ext uri="{FF2B5EF4-FFF2-40B4-BE49-F238E27FC236}">
                  <a16:creationId xmlns:a16="http://schemas.microsoft.com/office/drawing/2014/main" id="{8187E230-18F2-AE64-D3AE-65D1E55E5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878" y="1247003"/>
              <a:ext cx="599749" cy="36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/>
                <a:t>Q</a:t>
              </a:r>
              <a:r>
                <a:rPr lang="en-CA" altLang="en-US" baseline="-25000"/>
                <a:t>out</a:t>
              </a:r>
              <a:endParaRPr lang="en-US" altLang="en-US" baseline="-25000"/>
            </a:p>
          </p:txBody>
        </p:sp>
        <p:sp>
          <p:nvSpPr>
            <p:cNvPr id="3106" name="Text Box 42">
              <a:extLst>
                <a:ext uri="{FF2B5EF4-FFF2-40B4-BE49-F238E27FC236}">
                  <a16:creationId xmlns:a16="http://schemas.microsoft.com/office/drawing/2014/main" id="{B9817AA0-DCAC-D54B-3E94-A20C6FDCE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2548" y="4459479"/>
              <a:ext cx="1821460" cy="87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Const volume </a:t>
              </a:r>
            </a:p>
            <a:p>
              <a:pPr algn="ctr" eaLnBrk="1" hangingPunct="1"/>
              <a:r>
                <a:rPr lang="en-US" altLang="en-US" sz="1400"/>
                <a:t>heat rejection</a:t>
              </a:r>
            </a:p>
            <a:p>
              <a:pPr algn="ctr" eaLnBrk="1" hangingPunct="1"/>
              <a:r>
                <a:rPr lang="en-US" altLang="en-US" sz="1400"/>
                <a:t>Process</a:t>
              </a:r>
              <a:endParaRPr lang="en-US" altLang="en-US" sz="2000"/>
            </a:p>
          </p:txBody>
        </p:sp>
        <p:sp>
          <p:nvSpPr>
            <p:cNvPr id="3107" name="Rectangle 44">
              <a:extLst>
                <a:ext uri="{FF2B5EF4-FFF2-40B4-BE49-F238E27FC236}">
                  <a16:creationId xmlns:a16="http://schemas.microsoft.com/office/drawing/2014/main" id="{158D7671-DC5E-F698-7322-B1969DE648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6878632" y="4297717"/>
              <a:ext cx="557343" cy="2325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:a16="http://schemas.microsoft.com/office/drawing/2014/main" id="{70EFD2C7-78A2-B414-EE62-2187F620F9B4}"/>
              </a:ext>
            </a:extLst>
          </p:cNvPr>
          <p:cNvGrpSpPr>
            <a:grpSpLocks/>
          </p:cNvGrpSpPr>
          <p:nvPr/>
        </p:nvGrpSpPr>
        <p:grpSpPr bwMode="auto">
          <a:xfrm>
            <a:off x="2579688" y="1676400"/>
            <a:ext cx="1973262" cy="4114800"/>
            <a:chOff x="2656157" y="1219200"/>
            <a:chExt cx="1972912" cy="4114800"/>
          </a:xfrm>
        </p:grpSpPr>
        <p:sp>
          <p:nvSpPr>
            <p:cNvPr id="3084" name="AutoShape 3">
              <a:extLst>
                <a:ext uri="{FF2B5EF4-FFF2-40B4-BE49-F238E27FC236}">
                  <a16:creationId xmlns:a16="http://schemas.microsoft.com/office/drawing/2014/main" id="{7CE52D98-C6FE-C1A8-9758-682F4E86CE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3358893" y="2743294"/>
              <a:ext cx="278671" cy="8138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3">
              <a:extLst>
                <a:ext uri="{FF2B5EF4-FFF2-40B4-BE49-F238E27FC236}">
                  <a16:creationId xmlns:a16="http://schemas.microsoft.com/office/drawing/2014/main" id="{B0168CA6-C204-8EDA-4DF9-EE53DA00E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331" y="2566367"/>
              <a:ext cx="1207575" cy="34879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6" name="Line 14">
              <a:extLst>
                <a:ext uri="{FF2B5EF4-FFF2-40B4-BE49-F238E27FC236}">
                  <a16:creationId xmlns:a16="http://schemas.microsoft.com/office/drawing/2014/main" id="{96A7DCB0-384F-BFF7-D7A9-912729322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7331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5">
              <a:extLst>
                <a:ext uri="{FF2B5EF4-FFF2-40B4-BE49-F238E27FC236}">
                  <a16:creationId xmlns:a16="http://schemas.microsoft.com/office/drawing/2014/main" id="{9779BCEC-6DE7-ACEE-DC37-D28321D57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907" y="2121524"/>
              <a:ext cx="0" cy="197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>
              <a:extLst>
                <a:ext uri="{FF2B5EF4-FFF2-40B4-BE49-F238E27FC236}">
                  <a16:creationId xmlns:a16="http://schemas.microsoft.com/office/drawing/2014/main" id="{EBB42910-E277-C4F7-2B1D-13795A66B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331" y="2121524"/>
              <a:ext cx="1207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Oval 25">
              <a:extLst>
                <a:ext uri="{FF2B5EF4-FFF2-40B4-BE49-F238E27FC236}">
                  <a16:creationId xmlns:a16="http://schemas.microsoft.com/office/drawing/2014/main" id="{D350D41A-B238-41FD-E313-2C3D948E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674" y="2743294"/>
              <a:ext cx="92890" cy="1162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0" name="Rectangle 28">
              <a:extLst>
                <a:ext uri="{FF2B5EF4-FFF2-40B4-BE49-F238E27FC236}">
                  <a16:creationId xmlns:a16="http://schemas.microsoft.com/office/drawing/2014/main" id="{F527665B-72E5-BA61-5B99-069E69EFA1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080222" y="3440889"/>
              <a:ext cx="557343" cy="2325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1" name="AutoShape 35">
              <a:extLst>
                <a:ext uri="{FF2B5EF4-FFF2-40B4-BE49-F238E27FC236}">
                  <a16:creationId xmlns:a16="http://schemas.microsoft.com/office/drawing/2014/main" id="{D8FAEC63-0F17-3FF6-7385-F05C9212E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641" y="1676681"/>
              <a:ext cx="500801" cy="710233"/>
            </a:xfrm>
            <a:prstGeom prst="downArrow">
              <a:avLst>
                <a:gd name="adj1" fmla="val 50000"/>
                <a:gd name="adj2" fmla="val 2832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2" name="Text Box 37">
              <a:extLst>
                <a:ext uri="{FF2B5EF4-FFF2-40B4-BE49-F238E27FC236}">
                  <a16:creationId xmlns:a16="http://schemas.microsoft.com/office/drawing/2014/main" id="{6C1A4F94-84DB-A849-3357-07D9313EF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467" y="1219200"/>
              <a:ext cx="496762" cy="36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/>
                <a:t>Q</a:t>
              </a:r>
              <a:r>
                <a:rPr lang="en-CA" altLang="en-US" baseline="-25000"/>
                <a:t>in</a:t>
              </a:r>
              <a:endParaRPr lang="en-US" altLang="en-US" baseline="-25000"/>
            </a:p>
          </p:txBody>
        </p:sp>
        <p:sp>
          <p:nvSpPr>
            <p:cNvPr id="3093" name="Text Box 40">
              <a:extLst>
                <a:ext uri="{FF2B5EF4-FFF2-40B4-BE49-F238E27FC236}">
                  <a16:creationId xmlns:a16="http://schemas.microsoft.com/office/drawing/2014/main" id="{A96859A1-2CE5-F0AE-D5CA-BE2C35466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157" y="4459479"/>
              <a:ext cx="1972912" cy="87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Const pressure </a:t>
              </a:r>
            </a:p>
            <a:p>
              <a:pPr algn="ctr" eaLnBrk="1" hangingPunct="1"/>
              <a:r>
                <a:rPr lang="en-US" altLang="en-US" sz="1400"/>
                <a:t>heat addition</a:t>
              </a:r>
            </a:p>
            <a:p>
              <a:pPr algn="ctr" eaLnBrk="1" hangingPunct="1"/>
              <a:r>
                <a:rPr lang="en-US" altLang="en-US" sz="1400"/>
                <a:t>Process</a:t>
              </a:r>
              <a:endParaRPr lang="en-US" altLang="en-US" sz="2000"/>
            </a:p>
          </p:txBody>
        </p:sp>
        <p:sp>
          <p:nvSpPr>
            <p:cNvPr id="3094" name="AutoShape 45">
              <a:extLst>
                <a:ext uri="{FF2B5EF4-FFF2-40B4-BE49-F238E27FC236}">
                  <a16:creationId xmlns:a16="http://schemas.microsoft.com/office/drawing/2014/main" id="{FCBCEE19-D2F8-C5DC-B619-A3FF000F1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526" y="2333836"/>
              <a:ext cx="278671" cy="1046393"/>
            </a:xfrm>
            <a:prstGeom prst="downArrow">
              <a:avLst>
                <a:gd name="adj1" fmla="val 50000"/>
                <a:gd name="adj2" fmla="val 7499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83" name="Text Box 46">
            <a:extLst>
              <a:ext uri="{FF2B5EF4-FFF2-40B4-BE49-F238E27FC236}">
                <a16:creationId xmlns:a16="http://schemas.microsoft.com/office/drawing/2014/main" id="{C7F1FB78-2DCB-56A4-7D38-FD1254BC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031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Active Part of the Innovation : Air-standard Ideal Diesel Cycle </a:t>
            </a: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E058690B-5394-A182-841E-06139C013B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48E188AC-C50C-C0A8-9B7B-344F3D0C3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22FC6F1-A896-8954-74EF-510280A47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C6C995ED-D64A-4CBA-EAB4-BCD24C66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BA8997B3-4A79-51F9-0528-80C3560159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E43CB414-2ED5-7C5C-D0FC-FB688D0A86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37FC2540-6103-21D1-2018-B4E24AC588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82B1D6C1-41FF-6C60-9E51-89BC62A29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47788B14-151F-26CC-3A96-416A2E9AF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001F2C99-49CE-079A-8D98-79160664F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644E770-4562-5B19-21D1-883B121F84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DE3DC8E-F779-E27E-B85F-13FD18A1E7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9BBDAAE3-B47F-24C1-607A-9DCA4EA131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3DD866DF-0010-BE9A-5831-7C56CA6AB0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5ACC91E4-DEFE-F04B-D4C8-C4103B2347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5DDB1805-01EF-A13F-9550-7566F8FD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430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2BF7CDC-B0AF-919E-5A91-E01C64806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706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122238"/>
            <a:ext cx="7192962" cy="944562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Physics in CI Engine Cylinder</a:t>
            </a:r>
          </a:p>
        </p:txBody>
      </p:sp>
      <p:pic>
        <p:nvPicPr>
          <p:cNvPr id="3" name="Picture 2" descr="C:\Users\IC Engine Lab\Desktop\My Comprehensive\2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1294"/>
            <a:ext cx="7239000" cy="51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4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594" y="101622"/>
            <a:ext cx="6364406" cy="11430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Turbulence During Fuel Injection to Combustion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28" y="1164126"/>
            <a:ext cx="7032009" cy="2199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8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658" y="3057646"/>
            <a:ext cx="6044006" cy="373209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 bwMode="auto">
          <a:xfrm>
            <a:off x="2456597" y="4295510"/>
            <a:ext cx="4913194" cy="1947582"/>
          </a:xfrm>
          <a:custGeom>
            <a:avLst/>
            <a:gdLst>
              <a:gd name="connsiteX0" fmla="*/ 0 w 4913194"/>
              <a:gd name="connsiteY0" fmla="*/ 1941517 h 1947582"/>
              <a:gd name="connsiteX1" fmla="*/ 600502 w 4913194"/>
              <a:gd name="connsiteY1" fmla="*/ 1941517 h 1947582"/>
              <a:gd name="connsiteX2" fmla="*/ 655093 w 4913194"/>
              <a:gd name="connsiteY2" fmla="*/ 1941517 h 1947582"/>
              <a:gd name="connsiteX3" fmla="*/ 709684 w 4913194"/>
              <a:gd name="connsiteY3" fmla="*/ 1859630 h 1947582"/>
              <a:gd name="connsiteX4" fmla="*/ 791570 w 4913194"/>
              <a:gd name="connsiteY4" fmla="*/ 1613971 h 1947582"/>
              <a:gd name="connsiteX5" fmla="*/ 873457 w 4913194"/>
              <a:gd name="connsiteY5" fmla="*/ 126365 h 1947582"/>
              <a:gd name="connsiteX6" fmla="*/ 887104 w 4913194"/>
              <a:gd name="connsiteY6" fmla="*/ 126365 h 1947582"/>
              <a:gd name="connsiteX7" fmla="*/ 968991 w 4913194"/>
              <a:gd name="connsiteY7" fmla="*/ 522150 h 1947582"/>
              <a:gd name="connsiteX8" fmla="*/ 1146412 w 4913194"/>
              <a:gd name="connsiteY8" fmla="*/ 1341015 h 1947582"/>
              <a:gd name="connsiteX9" fmla="*/ 1173707 w 4913194"/>
              <a:gd name="connsiteY9" fmla="*/ 1436550 h 1947582"/>
              <a:gd name="connsiteX10" fmla="*/ 1228299 w 4913194"/>
              <a:gd name="connsiteY10" fmla="*/ 1422902 h 1947582"/>
              <a:gd name="connsiteX11" fmla="*/ 1337481 w 4913194"/>
              <a:gd name="connsiteY11" fmla="*/ 1354663 h 1947582"/>
              <a:gd name="connsiteX12" fmla="*/ 1569493 w 4913194"/>
              <a:gd name="connsiteY12" fmla="*/ 1163594 h 1947582"/>
              <a:gd name="connsiteX13" fmla="*/ 1978925 w 4913194"/>
              <a:gd name="connsiteY13" fmla="*/ 1040765 h 1947582"/>
              <a:gd name="connsiteX14" fmla="*/ 2306472 w 4913194"/>
              <a:gd name="connsiteY14" fmla="*/ 1040765 h 1947582"/>
              <a:gd name="connsiteX15" fmla="*/ 2579427 w 4913194"/>
              <a:gd name="connsiteY15" fmla="*/ 1149947 h 1947582"/>
              <a:gd name="connsiteX16" fmla="*/ 3289110 w 4913194"/>
              <a:gd name="connsiteY16" fmla="*/ 1477493 h 1947582"/>
              <a:gd name="connsiteX17" fmla="*/ 4490113 w 4913194"/>
              <a:gd name="connsiteY17" fmla="*/ 1845983 h 1947582"/>
              <a:gd name="connsiteX18" fmla="*/ 4913194 w 4913194"/>
              <a:gd name="connsiteY18" fmla="*/ 1900574 h 19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3194" h="1947582">
                <a:moveTo>
                  <a:pt x="0" y="1941517"/>
                </a:moveTo>
                <a:lnTo>
                  <a:pt x="600502" y="1941517"/>
                </a:lnTo>
                <a:cubicBezTo>
                  <a:pt x="709684" y="1941517"/>
                  <a:pt x="636896" y="1955165"/>
                  <a:pt x="655093" y="1941517"/>
                </a:cubicBezTo>
                <a:cubicBezTo>
                  <a:pt x="673290" y="1927869"/>
                  <a:pt x="686938" y="1914221"/>
                  <a:pt x="709684" y="1859630"/>
                </a:cubicBezTo>
                <a:cubicBezTo>
                  <a:pt x="732430" y="1805039"/>
                  <a:pt x="764275" y="1902848"/>
                  <a:pt x="791570" y="1613971"/>
                </a:cubicBezTo>
                <a:cubicBezTo>
                  <a:pt x="818865" y="1325094"/>
                  <a:pt x="857535" y="374299"/>
                  <a:pt x="873457" y="126365"/>
                </a:cubicBezTo>
                <a:cubicBezTo>
                  <a:pt x="889379" y="-121569"/>
                  <a:pt x="871182" y="60401"/>
                  <a:pt x="887104" y="126365"/>
                </a:cubicBezTo>
                <a:cubicBezTo>
                  <a:pt x="903026" y="192329"/>
                  <a:pt x="925773" y="319708"/>
                  <a:pt x="968991" y="522150"/>
                </a:cubicBezTo>
                <a:cubicBezTo>
                  <a:pt x="1012209" y="724592"/>
                  <a:pt x="1112293" y="1188615"/>
                  <a:pt x="1146412" y="1341015"/>
                </a:cubicBezTo>
                <a:cubicBezTo>
                  <a:pt x="1180531" y="1493415"/>
                  <a:pt x="1160059" y="1422902"/>
                  <a:pt x="1173707" y="1436550"/>
                </a:cubicBezTo>
                <a:cubicBezTo>
                  <a:pt x="1187355" y="1450198"/>
                  <a:pt x="1201003" y="1436550"/>
                  <a:pt x="1228299" y="1422902"/>
                </a:cubicBezTo>
                <a:cubicBezTo>
                  <a:pt x="1255595" y="1409254"/>
                  <a:pt x="1280615" y="1397881"/>
                  <a:pt x="1337481" y="1354663"/>
                </a:cubicBezTo>
                <a:cubicBezTo>
                  <a:pt x="1394347" y="1311445"/>
                  <a:pt x="1462586" y="1215910"/>
                  <a:pt x="1569493" y="1163594"/>
                </a:cubicBezTo>
                <a:cubicBezTo>
                  <a:pt x="1676400" y="1111278"/>
                  <a:pt x="1856095" y="1061236"/>
                  <a:pt x="1978925" y="1040765"/>
                </a:cubicBezTo>
                <a:cubicBezTo>
                  <a:pt x="2101755" y="1020294"/>
                  <a:pt x="2206388" y="1022568"/>
                  <a:pt x="2306472" y="1040765"/>
                </a:cubicBezTo>
                <a:cubicBezTo>
                  <a:pt x="2406556" y="1058962"/>
                  <a:pt x="2415654" y="1077159"/>
                  <a:pt x="2579427" y="1149947"/>
                </a:cubicBezTo>
                <a:cubicBezTo>
                  <a:pt x="2743200" y="1222735"/>
                  <a:pt x="2970662" y="1361487"/>
                  <a:pt x="3289110" y="1477493"/>
                </a:cubicBezTo>
                <a:cubicBezTo>
                  <a:pt x="3607558" y="1593499"/>
                  <a:pt x="4219433" y="1775470"/>
                  <a:pt x="4490113" y="1845983"/>
                </a:cubicBezTo>
                <a:cubicBezTo>
                  <a:pt x="4760793" y="1916496"/>
                  <a:pt x="4836993" y="1908535"/>
                  <a:pt x="4913194" y="1900574"/>
                </a:cubicBezTo>
              </a:path>
            </a:pathLst>
          </a:custGeom>
          <a:noFill/>
          <a:ln w="666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456597" y="4632012"/>
            <a:ext cx="4804012" cy="1645958"/>
          </a:xfrm>
          <a:custGeom>
            <a:avLst/>
            <a:gdLst>
              <a:gd name="connsiteX0" fmla="*/ 0 w 4804012"/>
              <a:gd name="connsiteY0" fmla="*/ 1605015 h 1645958"/>
              <a:gd name="connsiteX1" fmla="*/ 423081 w 4804012"/>
              <a:gd name="connsiteY1" fmla="*/ 1632310 h 1645958"/>
              <a:gd name="connsiteX2" fmla="*/ 477672 w 4804012"/>
              <a:gd name="connsiteY2" fmla="*/ 1605015 h 1645958"/>
              <a:gd name="connsiteX3" fmla="*/ 518615 w 4804012"/>
              <a:gd name="connsiteY3" fmla="*/ 1536776 h 1645958"/>
              <a:gd name="connsiteX4" fmla="*/ 532263 w 4804012"/>
              <a:gd name="connsiteY4" fmla="*/ 1004513 h 1645958"/>
              <a:gd name="connsiteX5" fmla="*/ 518615 w 4804012"/>
              <a:gd name="connsiteY5" fmla="*/ 444955 h 1645958"/>
              <a:gd name="connsiteX6" fmla="*/ 518615 w 4804012"/>
              <a:gd name="connsiteY6" fmla="*/ 76466 h 1645958"/>
              <a:gd name="connsiteX7" fmla="*/ 559558 w 4804012"/>
              <a:gd name="connsiteY7" fmla="*/ 8227 h 1645958"/>
              <a:gd name="connsiteX8" fmla="*/ 573206 w 4804012"/>
              <a:gd name="connsiteY8" fmla="*/ 199295 h 1645958"/>
              <a:gd name="connsiteX9" fmla="*/ 600502 w 4804012"/>
              <a:gd name="connsiteY9" fmla="*/ 390364 h 1645958"/>
              <a:gd name="connsiteX10" fmla="*/ 682388 w 4804012"/>
              <a:gd name="connsiteY10" fmla="*/ 731558 h 1645958"/>
              <a:gd name="connsiteX11" fmla="*/ 736979 w 4804012"/>
              <a:gd name="connsiteY11" fmla="*/ 704263 h 1645958"/>
              <a:gd name="connsiteX12" fmla="*/ 764275 w 4804012"/>
              <a:gd name="connsiteY12" fmla="*/ 581433 h 1645958"/>
              <a:gd name="connsiteX13" fmla="*/ 846161 w 4804012"/>
              <a:gd name="connsiteY13" fmla="*/ 458603 h 1645958"/>
              <a:gd name="connsiteX14" fmla="*/ 1296537 w 4804012"/>
              <a:gd name="connsiteY14" fmla="*/ 363069 h 1645958"/>
              <a:gd name="connsiteX15" fmla="*/ 2074460 w 4804012"/>
              <a:gd name="connsiteY15" fmla="*/ 308478 h 1645958"/>
              <a:gd name="connsiteX16" fmla="*/ 2825087 w 4804012"/>
              <a:gd name="connsiteY16" fmla="*/ 431307 h 1645958"/>
              <a:gd name="connsiteX17" fmla="*/ 3029803 w 4804012"/>
              <a:gd name="connsiteY17" fmla="*/ 772501 h 1645958"/>
              <a:gd name="connsiteX18" fmla="*/ 3507475 w 4804012"/>
              <a:gd name="connsiteY18" fmla="*/ 1318412 h 1645958"/>
              <a:gd name="connsiteX19" fmla="*/ 4107976 w 4804012"/>
              <a:gd name="connsiteY19" fmla="*/ 1509481 h 1645958"/>
              <a:gd name="connsiteX20" fmla="*/ 4804012 w 4804012"/>
              <a:gd name="connsiteY20" fmla="*/ 1645958 h 16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012" h="1645958">
                <a:moveTo>
                  <a:pt x="0" y="1605015"/>
                </a:moveTo>
                <a:cubicBezTo>
                  <a:pt x="171734" y="1618662"/>
                  <a:pt x="343469" y="1632310"/>
                  <a:pt x="423081" y="1632310"/>
                </a:cubicBezTo>
                <a:cubicBezTo>
                  <a:pt x="502693" y="1632310"/>
                  <a:pt x="461750" y="1620937"/>
                  <a:pt x="477672" y="1605015"/>
                </a:cubicBezTo>
                <a:cubicBezTo>
                  <a:pt x="493594" y="1589093"/>
                  <a:pt x="509517" y="1636860"/>
                  <a:pt x="518615" y="1536776"/>
                </a:cubicBezTo>
                <a:cubicBezTo>
                  <a:pt x="527713" y="1436692"/>
                  <a:pt x="532263" y="1186483"/>
                  <a:pt x="532263" y="1004513"/>
                </a:cubicBezTo>
                <a:cubicBezTo>
                  <a:pt x="532263" y="822543"/>
                  <a:pt x="520890" y="599629"/>
                  <a:pt x="518615" y="444955"/>
                </a:cubicBezTo>
                <a:cubicBezTo>
                  <a:pt x="516340" y="290281"/>
                  <a:pt x="511791" y="149254"/>
                  <a:pt x="518615" y="76466"/>
                </a:cubicBezTo>
                <a:cubicBezTo>
                  <a:pt x="525439" y="3678"/>
                  <a:pt x="550460" y="-12244"/>
                  <a:pt x="559558" y="8227"/>
                </a:cubicBezTo>
                <a:cubicBezTo>
                  <a:pt x="568656" y="28698"/>
                  <a:pt x="566382" y="135605"/>
                  <a:pt x="573206" y="199295"/>
                </a:cubicBezTo>
                <a:cubicBezTo>
                  <a:pt x="580030" y="262984"/>
                  <a:pt x="582305" y="301654"/>
                  <a:pt x="600502" y="390364"/>
                </a:cubicBezTo>
                <a:cubicBezTo>
                  <a:pt x="618699" y="479074"/>
                  <a:pt x="659642" y="679241"/>
                  <a:pt x="682388" y="731558"/>
                </a:cubicBezTo>
                <a:cubicBezTo>
                  <a:pt x="705134" y="783875"/>
                  <a:pt x="723331" y="729284"/>
                  <a:pt x="736979" y="704263"/>
                </a:cubicBezTo>
                <a:cubicBezTo>
                  <a:pt x="750627" y="679242"/>
                  <a:pt x="746078" y="622376"/>
                  <a:pt x="764275" y="581433"/>
                </a:cubicBezTo>
                <a:cubicBezTo>
                  <a:pt x="782472" y="540490"/>
                  <a:pt x="757451" y="494997"/>
                  <a:pt x="846161" y="458603"/>
                </a:cubicBezTo>
                <a:cubicBezTo>
                  <a:pt x="934871" y="422209"/>
                  <a:pt x="1091821" y="388090"/>
                  <a:pt x="1296537" y="363069"/>
                </a:cubicBezTo>
                <a:cubicBezTo>
                  <a:pt x="1501254" y="338048"/>
                  <a:pt x="1819702" y="297105"/>
                  <a:pt x="2074460" y="308478"/>
                </a:cubicBezTo>
                <a:cubicBezTo>
                  <a:pt x="2329218" y="319851"/>
                  <a:pt x="2665863" y="353970"/>
                  <a:pt x="2825087" y="431307"/>
                </a:cubicBezTo>
                <a:cubicBezTo>
                  <a:pt x="2984311" y="508644"/>
                  <a:pt x="2916072" y="624650"/>
                  <a:pt x="3029803" y="772501"/>
                </a:cubicBezTo>
                <a:cubicBezTo>
                  <a:pt x="3143534" y="920352"/>
                  <a:pt x="3327780" y="1195582"/>
                  <a:pt x="3507475" y="1318412"/>
                </a:cubicBezTo>
                <a:cubicBezTo>
                  <a:pt x="3687171" y="1441242"/>
                  <a:pt x="3891887" y="1454890"/>
                  <a:pt x="4107976" y="1509481"/>
                </a:cubicBezTo>
                <a:cubicBezTo>
                  <a:pt x="4324066" y="1564072"/>
                  <a:pt x="4804012" y="1645958"/>
                  <a:pt x="4804012" y="1645958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3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9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7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7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I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Combustion (Heat Release rate) in a Diesel Engine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719988"/>
            <a:ext cx="8509000" cy="28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9908"/>
            <a:ext cx="8191500" cy="30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267200" y="649908"/>
            <a:ext cx="76200" cy="55984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322C35C9-701B-44EB-A0A7-A1B6C998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94BCFF51-E44A-420B-9A87-7BB99C125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10">
                  <a:extLst>
                    <a:ext uri="{FF2B5EF4-FFF2-40B4-BE49-F238E27FC236}">
                      <a16:creationId xmlns:a16="http://schemas.microsoft.com/office/drawing/2014/main" id="{86921B2C-DB3B-4389-8086-374F8F5C0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A65F5DC6-4D88-4203-ADE5-4ABB796BD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5ACA9B5D-A61C-436E-8E84-853EBCC02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3">
                  <a:extLst>
                    <a:ext uri="{FF2B5EF4-FFF2-40B4-BE49-F238E27FC236}">
                      <a16:creationId xmlns:a16="http://schemas.microsoft.com/office/drawing/2014/main" id="{A475D107-EA68-440F-994C-80C4BF124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" name="Rectangle 14">
                  <a:extLst>
                    <a:ext uri="{FF2B5EF4-FFF2-40B4-BE49-F238E27FC236}">
                      <a16:creationId xmlns:a16="http://schemas.microsoft.com/office/drawing/2014/main" id="{FEED066A-8432-4F5D-A8C9-F10357C1A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7" name="Group 15">
                <a:extLst>
                  <a:ext uri="{FF2B5EF4-FFF2-40B4-BE49-F238E27FC236}">
                    <a16:creationId xmlns:a16="http://schemas.microsoft.com/office/drawing/2014/main" id="{D84FCDA0-24A9-4655-9ADA-A2DC0A47E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B891E55B-F2E2-4BEF-8F98-FD6DD66DB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2F28C31-12C9-48C9-80ED-486140CB6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113BDEB8-F444-40BF-8E14-81A312D14D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8890662E-0CF7-4995-9853-759B0BA4C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6158C617-5027-44C5-97DF-66E568322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3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Regimes of Turbulent Flame</a:t>
            </a:r>
          </a:p>
        </p:txBody>
      </p:sp>
      <p:sp>
        <p:nvSpPr>
          <p:cNvPr id="11272" name="Rectangle 3" descr="Dotted grid"/>
          <p:cNvSpPr>
            <a:spLocks noChangeArrowheads="1"/>
          </p:cNvSpPr>
          <p:nvPr/>
        </p:nvSpPr>
        <p:spPr bwMode="auto">
          <a:xfrm>
            <a:off x="1006475" y="695450"/>
            <a:ext cx="6324600" cy="5638800"/>
          </a:xfrm>
          <a:prstGeom prst="rect">
            <a:avLst/>
          </a:prstGeom>
          <a:pattFill prst="dotGrid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1273" name="Line 4"/>
          <p:cNvSpPr>
            <a:spLocks noChangeShapeType="1"/>
          </p:cNvSpPr>
          <p:nvPr/>
        </p:nvSpPr>
        <p:spPr bwMode="auto">
          <a:xfrm>
            <a:off x="1006475" y="55722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5" name="Line 6"/>
          <p:cNvSpPr>
            <a:spLocks noChangeShapeType="1"/>
          </p:cNvSpPr>
          <p:nvPr/>
        </p:nvSpPr>
        <p:spPr bwMode="auto">
          <a:xfrm>
            <a:off x="1006475" y="38958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6" name="Line 7"/>
          <p:cNvSpPr>
            <a:spLocks noChangeShapeType="1"/>
          </p:cNvSpPr>
          <p:nvPr/>
        </p:nvSpPr>
        <p:spPr bwMode="auto">
          <a:xfrm>
            <a:off x="1006475" y="30576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7" name="Line 8"/>
          <p:cNvSpPr>
            <a:spLocks noChangeShapeType="1"/>
          </p:cNvSpPr>
          <p:nvPr/>
        </p:nvSpPr>
        <p:spPr bwMode="auto">
          <a:xfrm>
            <a:off x="1006475" y="22956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8" name="Line 9"/>
          <p:cNvSpPr>
            <a:spLocks noChangeShapeType="1"/>
          </p:cNvSpPr>
          <p:nvPr/>
        </p:nvSpPr>
        <p:spPr bwMode="auto">
          <a:xfrm>
            <a:off x="1006475" y="14574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9" name="Line 10"/>
          <p:cNvSpPr>
            <a:spLocks noChangeShapeType="1"/>
          </p:cNvSpPr>
          <p:nvPr/>
        </p:nvSpPr>
        <p:spPr bwMode="auto">
          <a:xfrm>
            <a:off x="2682875" y="69545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80" name="Line 11"/>
          <p:cNvSpPr>
            <a:spLocks noChangeShapeType="1"/>
          </p:cNvSpPr>
          <p:nvPr/>
        </p:nvSpPr>
        <p:spPr bwMode="auto">
          <a:xfrm>
            <a:off x="4206875" y="69545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81" name="Line 12"/>
          <p:cNvSpPr>
            <a:spLocks noChangeShapeType="1"/>
          </p:cNvSpPr>
          <p:nvPr/>
        </p:nvSpPr>
        <p:spPr bwMode="auto">
          <a:xfrm>
            <a:off x="5654675" y="69545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2400" y="2944937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924299" y="62579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09600" y="454196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3408284" y="4255741"/>
            <a:ext cx="838200" cy="9144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3400" y="503362"/>
            <a:ext cx="522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10</a:t>
            </a:r>
            <a:r>
              <a:rPr lang="en-US" baseline="30000"/>
              <a:t>8</a:t>
            </a:r>
            <a:endParaRPr 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0675" y="6105650"/>
            <a:ext cx="57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10</a:t>
            </a:r>
            <a:r>
              <a:rPr lang="en-US" baseline="30000"/>
              <a:t>-4</a:t>
            </a:r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331075" y="6105650"/>
            <a:ext cx="522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10</a:t>
            </a:r>
            <a:r>
              <a:rPr lang="en-US" baseline="30000"/>
              <a:t>8</a:t>
            </a: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06475" y="695450"/>
            <a:ext cx="3200400" cy="1600200"/>
            <a:chOff x="1458912" y="573087"/>
            <a:chExt cx="3200400" cy="1600200"/>
          </a:xfrm>
        </p:grpSpPr>
        <p:sp>
          <p:nvSpPr>
            <p:cNvPr id="11313" name="Line 14"/>
            <p:cNvSpPr>
              <a:spLocks noChangeShapeType="1"/>
            </p:cNvSpPr>
            <p:nvPr/>
          </p:nvSpPr>
          <p:spPr bwMode="auto">
            <a:xfrm flipV="1">
              <a:off x="1458912" y="573087"/>
              <a:ext cx="3200400" cy="1600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4" name="Text Box 27"/>
            <p:cNvSpPr txBox="1">
              <a:spLocks noChangeArrowheads="1"/>
            </p:cNvSpPr>
            <p:nvPr/>
          </p:nvSpPr>
          <p:spPr bwMode="auto">
            <a:xfrm rot="-1510444">
              <a:off x="1747837" y="762000"/>
              <a:ext cx="233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Weak Turbulence</a:t>
              </a:r>
            </a:p>
          </p:txBody>
        </p:sp>
      </p:grpSp>
      <p:sp>
        <p:nvSpPr>
          <p:cNvPr id="11312" name="Text Box 29"/>
          <p:cNvSpPr txBox="1">
            <a:spLocks noChangeArrowheads="1"/>
          </p:cNvSpPr>
          <p:nvPr/>
        </p:nvSpPr>
        <p:spPr bwMode="auto">
          <a:xfrm rot="1976446">
            <a:off x="3343191" y="2294510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Sheets</a:t>
            </a: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206875" y="4734050"/>
            <a:ext cx="3454401" cy="1600200"/>
            <a:chOff x="4659312" y="4611687"/>
            <a:chExt cx="3454247" cy="1600200"/>
          </a:xfrm>
        </p:grpSpPr>
        <p:sp>
          <p:nvSpPr>
            <p:cNvPr id="11295" name="Line 17"/>
            <p:cNvSpPr>
              <a:spLocks noChangeShapeType="1"/>
            </p:cNvSpPr>
            <p:nvPr/>
          </p:nvSpPr>
          <p:spPr bwMode="auto">
            <a:xfrm flipV="1">
              <a:off x="4659312" y="4611687"/>
              <a:ext cx="3124200" cy="1600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96" name="Text Box 27"/>
            <p:cNvSpPr txBox="1">
              <a:spLocks noChangeArrowheads="1"/>
            </p:cNvSpPr>
            <p:nvPr/>
          </p:nvSpPr>
          <p:spPr bwMode="auto">
            <a:xfrm rot="20075914">
              <a:off x="5359664" y="5368937"/>
              <a:ext cx="2753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Cyclonic Turbulence</a:t>
              </a:r>
            </a:p>
          </p:txBody>
        </p:sp>
      </p:grpSp>
      <p:cxnSp>
        <p:nvCxnSpPr>
          <p:cNvPr id="7" name="Straight Connector 6"/>
          <p:cNvCxnSpPr>
            <a:endCxn id="11295" idx="0"/>
          </p:cNvCxnSpPr>
          <p:nvPr/>
        </p:nvCxnSpPr>
        <p:spPr>
          <a:xfrm>
            <a:off x="1005704" y="4734050"/>
            <a:ext cx="3201171" cy="160020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1295" idx="1"/>
          </p:cNvCxnSpPr>
          <p:nvPr/>
        </p:nvCxnSpPr>
        <p:spPr>
          <a:xfrm>
            <a:off x="968374" y="731962"/>
            <a:ext cx="6362840" cy="4002088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Line 5"/>
          <p:cNvSpPr>
            <a:spLocks noChangeShapeType="1"/>
          </p:cNvSpPr>
          <p:nvPr/>
        </p:nvSpPr>
        <p:spPr bwMode="auto">
          <a:xfrm>
            <a:off x="1006475" y="47340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310" name="Text Box 30"/>
          <p:cNvSpPr txBox="1">
            <a:spLocks noChangeArrowheads="1"/>
          </p:cNvSpPr>
          <p:nvPr/>
        </p:nvSpPr>
        <p:spPr bwMode="auto">
          <a:xfrm rot="1657589">
            <a:off x="1015724" y="5482900"/>
            <a:ext cx="2857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Reactions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05704" y="2295650"/>
            <a:ext cx="6325371" cy="4038600"/>
            <a:chOff x="1458142" y="2173288"/>
            <a:chExt cx="6325371" cy="4038600"/>
          </a:xfrm>
        </p:grpSpPr>
        <p:sp>
          <p:nvSpPr>
            <p:cNvPr id="11309" name="Line 16"/>
            <p:cNvSpPr>
              <a:spLocks noChangeShapeType="1"/>
            </p:cNvSpPr>
            <p:nvPr/>
          </p:nvSpPr>
          <p:spPr bwMode="auto">
            <a:xfrm flipV="1">
              <a:off x="1458142" y="2173288"/>
              <a:ext cx="6325371" cy="40386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4489933" y="3305010"/>
            <a:ext cx="1030288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480" imgH="431640" progId="Equation.3">
                    <p:embed/>
                  </p:oleObj>
                </mc:Choice>
                <mc:Fallback>
                  <p:oleObj name="Equation" r:id="rId4" imgW="609480" imgH="431640" progId="Equation.3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89933" y="3305010"/>
                          <a:ext cx="1030288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 rot="20577800">
            <a:off x="3464267" y="4841348"/>
            <a:ext cx="3012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Flamelets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Eddies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96481" y="753314"/>
            <a:ext cx="1582571" cy="730250"/>
            <a:chOff x="4148919" y="630952"/>
            <a:chExt cx="1582571" cy="73025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15477" y="630952"/>
            <a:ext cx="1116013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240" imgH="431640" progId="Equation.3">
                    <p:embed/>
                  </p:oleObj>
                </mc:Choice>
                <mc:Fallback>
                  <p:oleObj name="Equation" r:id="rId6" imgW="660240" imgH="4316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15477" y="630952"/>
                          <a:ext cx="1116013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/>
            <p:cNvSpPr/>
            <p:nvPr/>
          </p:nvSpPr>
          <p:spPr>
            <a:xfrm>
              <a:off x="4148919" y="846161"/>
              <a:ext cx="464024" cy="475295"/>
            </a:xfrm>
            <a:custGeom>
              <a:avLst/>
              <a:gdLst>
                <a:gd name="connsiteX0" fmla="*/ 464024 w 464024"/>
                <a:gd name="connsiteY0" fmla="*/ 286603 h 475295"/>
                <a:gd name="connsiteX1" fmla="*/ 204717 w 464024"/>
                <a:gd name="connsiteY1" fmla="*/ 464024 h 475295"/>
                <a:gd name="connsiteX2" fmla="*/ 0 w 464024"/>
                <a:gd name="connsiteY2" fmla="*/ 0 h 47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24" h="475295">
                  <a:moveTo>
                    <a:pt x="464024" y="286603"/>
                  </a:moveTo>
                  <a:cubicBezTo>
                    <a:pt x="373039" y="399197"/>
                    <a:pt x="282054" y="511791"/>
                    <a:pt x="204717" y="464024"/>
                  </a:cubicBezTo>
                  <a:cubicBezTo>
                    <a:pt x="127380" y="416257"/>
                    <a:pt x="63690" y="20812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0058" y="4346583"/>
            <a:ext cx="1546630" cy="894349"/>
            <a:chOff x="7342496" y="4224221"/>
            <a:chExt cx="1546630" cy="894349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7881064" y="4224221"/>
            <a:ext cx="1008062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96880" imgH="431640" progId="Equation.3">
                    <p:embed/>
                  </p:oleObj>
                </mc:Choice>
                <mc:Fallback>
                  <p:oleObj name="Equation" r:id="rId8" imgW="596880" imgH="431640" progId="Equation.3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81064" y="4224221"/>
                          <a:ext cx="1008062" cy="73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7342496" y="4899546"/>
              <a:ext cx="545910" cy="219024"/>
            </a:xfrm>
            <a:custGeom>
              <a:avLst/>
              <a:gdLst>
                <a:gd name="connsiteX0" fmla="*/ 545910 w 545910"/>
                <a:gd name="connsiteY0" fmla="*/ 54591 h 219024"/>
                <a:gd name="connsiteX1" fmla="*/ 177420 w 545910"/>
                <a:gd name="connsiteY1" fmla="*/ 218364 h 219024"/>
                <a:gd name="connsiteX2" fmla="*/ 0 w 545910"/>
                <a:gd name="connsiteY2" fmla="*/ 0 h 21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910" h="219024">
                  <a:moveTo>
                    <a:pt x="545910" y="54591"/>
                  </a:moveTo>
                  <a:cubicBezTo>
                    <a:pt x="407157" y="141026"/>
                    <a:pt x="268405" y="227462"/>
                    <a:pt x="177420" y="218364"/>
                  </a:cubicBezTo>
                  <a:cubicBezTo>
                    <a:pt x="86435" y="209266"/>
                    <a:pt x="43217" y="10463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6475" y="695450"/>
            <a:ext cx="6324600" cy="4038600"/>
            <a:chOff x="1458913" y="573088"/>
            <a:chExt cx="6324600" cy="4038600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2879488" y="2607964"/>
            <a:ext cx="750887" cy="729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44240" imgH="431640" progId="Equation.3">
                    <p:embed/>
                  </p:oleObj>
                </mc:Choice>
                <mc:Fallback>
                  <p:oleObj name="Equation" r:id="rId10" imgW="444240" imgH="431640" progId="Equation.3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79488" y="2607964"/>
                          <a:ext cx="750887" cy="7294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1" name="Line 15"/>
            <p:cNvSpPr>
              <a:spLocks noChangeShapeType="1"/>
            </p:cNvSpPr>
            <p:nvPr/>
          </p:nvSpPr>
          <p:spPr bwMode="auto">
            <a:xfrm flipV="1">
              <a:off x="1458913" y="573088"/>
              <a:ext cx="632460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323814" y="4786461"/>
          <a:ext cx="750887" cy="72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431640" progId="Equation.3">
                  <p:embed/>
                </p:oleObj>
              </mc:Choice>
              <mc:Fallback>
                <p:oleObj name="Equation" r:id="rId12" imgW="444240" imgH="431640" progId="Equation.3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23814" y="4786461"/>
                        <a:ext cx="750887" cy="7294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881140" y="3324401"/>
          <a:ext cx="1008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431640" progId="Equation.3">
                  <p:embed/>
                </p:oleObj>
              </mc:Choice>
              <mc:Fallback>
                <p:oleObj name="Equation" r:id="rId14" imgW="596880" imgH="431640" progId="Equation.3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81140" y="3324401"/>
                        <a:ext cx="1008063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38">
            <a:extLst>
              <a:ext uri="{FF2B5EF4-FFF2-40B4-BE49-F238E27FC236}">
                <a16:creationId xmlns:a16="http://schemas.microsoft.com/office/drawing/2014/main" id="{2318B8B0-B9C8-42BB-84E5-1D2F6992B1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6" name="Group 19">
              <a:extLst>
                <a:ext uri="{FF2B5EF4-FFF2-40B4-BE49-F238E27FC236}">
                  <a16:creationId xmlns:a16="http://schemas.microsoft.com/office/drawing/2014/main" id="{ABB391B9-560E-4591-9183-3978EF8B1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8" name="Group 8">
                <a:extLst>
                  <a:ext uri="{FF2B5EF4-FFF2-40B4-BE49-F238E27FC236}">
                    <a16:creationId xmlns:a16="http://schemas.microsoft.com/office/drawing/2014/main" id="{322C35C9-701B-44EB-A0A7-A1B6C9988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0" name="Group 9">
                  <a:extLst>
                    <a:ext uri="{FF2B5EF4-FFF2-40B4-BE49-F238E27FC236}">
                      <a16:creationId xmlns:a16="http://schemas.microsoft.com/office/drawing/2014/main" id="{94BCFF51-E44A-420B-9A87-7BB99C125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0" name="Rectangle 10">
                    <a:extLst>
                      <a:ext uri="{FF2B5EF4-FFF2-40B4-BE49-F238E27FC236}">
                        <a16:creationId xmlns:a16="http://schemas.microsoft.com/office/drawing/2014/main" id="{86921B2C-DB3B-4389-8086-374F8F5C0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1" name="Rectangle 11">
                    <a:extLst>
                      <a:ext uri="{FF2B5EF4-FFF2-40B4-BE49-F238E27FC236}">
                        <a16:creationId xmlns:a16="http://schemas.microsoft.com/office/drawing/2014/main" id="{A65F5DC6-4D88-4203-ADE5-4ABB796BD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1" name="Group 12">
                  <a:extLst>
                    <a:ext uri="{FF2B5EF4-FFF2-40B4-BE49-F238E27FC236}">
                      <a16:creationId xmlns:a16="http://schemas.microsoft.com/office/drawing/2014/main" id="{5ACA9B5D-A61C-436E-8E84-853EBCC02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8" name="Rectangle 13">
                    <a:extLst>
                      <a:ext uri="{FF2B5EF4-FFF2-40B4-BE49-F238E27FC236}">
                        <a16:creationId xmlns:a16="http://schemas.microsoft.com/office/drawing/2014/main" id="{A475D107-EA68-440F-994C-80C4BF12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9" name="Rectangle 14">
                    <a:extLst>
                      <a:ext uri="{FF2B5EF4-FFF2-40B4-BE49-F238E27FC236}">
                        <a16:creationId xmlns:a16="http://schemas.microsoft.com/office/drawing/2014/main" id="{FEED066A-8432-4F5D-A8C9-F10357C1A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" name="Group 15">
                  <a:extLst>
                    <a:ext uri="{FF2B5EF4-FFF2-40B4-BE49-F238E27FC236}">
                      <a16:creationId xmlns:a16="http://schemas.microsoft.com/office/drawing/2014/main" id="{D84FCDA0-24A9-4655-9ADA-A2DC0A47E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6" name="Rectangle 16">
                    <a:extLst>
                      <a:ext uri="{FF2B5EF4-FFF2-40B4-BE49-F238E27FC236}">
                        <a16:creationId xmlns:a16="http://schemas.microsoft.com/office/drawing/2014/main" id="{B891E55B-F2E2-4BEF-8F98-FD6DD66DB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7" name="Rectangle 17">
                    <a:extLst>
                      <a:ext uri="{FF2B5EF4-FFF2-40B4-BE49-F238E27FC236}">
                        <a16:creationId xmlns:a16="http://schemas.microsoft.com/office/drawing/2014/main" id="{42F28C31-12C9-48C9-80ED-486140CB6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3" name="Group 18">
                  <a:extLst>
                    <a:ext uri="{FF2B5EF4-FFF2-40B4-BE49-F238E27FC236}">
                      <a16:creationId xmlns:a16="http://schemas.microsoft.com/office/drawing/2014/main" id="{113BDEB8-F444-40BF-8E14-81A312D14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4" name="Rectangle 19">
                    <a:extLst>
                      <a:ext uri="{FF2B5EF4-FFF2-40B4-BE49-F238E27FC236}">
                        <a16:creationId xmlns:a16="http://schemas.microsoft.com/office/drawing/2014/main" id="{8890662E-0CF7-4995-9853-759B0BA4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5" name="Rectangle 20">
                    <a:extLst>
                      <a:ext uri="{FF2B5EF4-FFF2-40B4-BE49-F238E27FC236}">
                        <a16:creationId xmlns:a16="http://schemas.microsoft.com/office/drawing/2014/main" id="{6158C617-5027-44C5-97DF-66E5683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9" name="Rectangle 21">
                <a:extLst>
                  <a:ext uri="{FF2B5EF4-FFF2-40B4-BE49-F238E27FC236}">
                    <a16:creationId xmlns:a16="http://schemas.microsoft.com/office/drawing/2014/main" id="{02C5EF99-2260-4E8F-BC27-8301AEDC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3C7BC7-5B24-4A7D-8EF6-3BA3D3D0C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F456F02B-C5C7-4B0C-9F19-0D8EF5A3421F}"/>
              </a:ext>
            </a:extLst>
          </p:cNvPr>
          <p:cNvSpPr/>
          <p:nvPr/>
        </p:nvSpPr>
        <p:spPr>
          <a:xfrm rot="20259767">
            <a:off x="4359232" y="4132533"/>
            <a:ext cx="1421072" cy="132873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22">
            <a:extLst>
              <a:ext uri="{FF2B5EF4-FFF2-40B4-BE49-F238E27FC236}">
                <a16:creationId xmlns:a16="http://schemas.microsoft.com/office/drawing/2014/main" id="{8EAB669A-C94B-97DC-2560-5151427B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838200" cy="914400"/>
          </a:xfrm>
          <a:prstGeom prst="diamond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47A2-40ED-CBD8-71D2-09DEBA01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/>
              <a:t>Effect of Diesel Injection Pressure on Degree of Pre-mixed Combustion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FA50A-6547-82B9-EA1F-6E2105E9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76094"/>
            <a:ext cx="6248400" cy="3929306"/>
          </a:xfrm>
          <a:prstGeom prst="rect">
            <a:avLst/>
          </a:prstGeom>
        </p:spPr>
      </p:pic>
      <p:grpSp>
        <p:nvGrpSpPr>
          <p:cNvPr id="5" name="Group 38">
            <a:extLst>
              <a:ext uri="{FF2B5EF4-FFF2-40B4-BE49-F238E27FC236}">
                <a16:creationId xmlns:a16="http://schemas.microsoft.com/office/drawing/2014/main" id="{8E08D61C-55B9-06CE-C5DC-0FDF2CCCCF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854CA253-D5F1-7520-6668-A345066AE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7DCCB57-56AD-0A90-C975-6B65E0DD8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1C0CFDE-0E3C-CE36-600B-83573B5363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E46572D8-FEDC-D099-6A50-604719264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6B7DB02C-2561-FECB-3E2A-84A29013A0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66979419-56D0-9C1F-506C-592D9AF5BC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CF39996-B2AA-AAA9-35DF-A12A475349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5578AFC9-883D-DD4C-0493-D304C3160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3F7608C0-E034-1465-4494-05EABBDDF8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DA3028FC-C78F-36B4-A2E1-A1E5FADAAE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71FBF98-089F-110E-D00D-C66E4CDE59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19E5C6CD-848B-99BA-5299-B4F57EC48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885C19EB-E280-6114-5A90-C1F6B1260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B70983B6-DC00-1036-D116-3EDB6B9EFB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67F9E4F7-C653-7F01-9AEB-893F85E0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ECBA0B-FB18-E6BA-B064-10F8B8B05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AF0EA16-5373-C22D-5055-F4AC75B37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590800"/>
            <a:ext cx="5997662" cy="38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>
            <a:extLst>
              <a:ext uri="{FF2B5EF4-FFF2-40B4-BE49-F238E27FC236}">
                <a16:creationId xmlns:a16="http://schemas.microsoft.com/office/drawing/2014/main" id="{AAFBD789-5E47-C39A-3B0F-C8ADA74B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3175"/>
            <a:ext cx="5715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FCD59-E539-8DEB-14AC-5550FB47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8305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rgbClr val="FF0000"/>
                </a:solidFill>
              </a:rPr>
              <a:t>Diesel developed an engine that was more than seven times more efficient than the (100 years evolved steam engine).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03BBB-A854-4923-2BAC-E47E2432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0"/>
            <a:ext cx="271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Compressed air tank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05510-7FDE-5B2F-CFD7-A8815CAA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7526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Hopper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09E98-D6CD-C7EE-1437-519571FD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648200"/>
            <a:ext cx="290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Combustion chamber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887D3-56E0-6170-1270-DCA58CE4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2017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Injection valve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93952-9B79-18E2-E8AA-BD8DC06DB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667000"/>
            <a:ext cx="1763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Rotary valve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E68C2-9A68-45E4-72EA-F1BFE6D1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657600"/>
            <a:ext cx="10556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Orifice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1">
                <a:extLst>
                  <a:ext uri="{FF2B5EF4-FFF2-40B4-BE49-F238E27FC236}">
                    <a16:creationId xmlns:a16="http://schemas.microsoft.com/office/drawing/2014/main" id="{6F73B439-B5FC-6853-5C68-14C9B8B4B1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3722688"/>
              <a:ext cx="869950" cy="79375"/>
            </p14:xfrm>
          </p:contentPart>
        </mc:Choice>
        <mc:Fallback xmlns="">
          <p:pic>
            <p:nvPicPr>
              <p:cNvPr id="2050" name="Ink 11">
                <a:extLst>
                  <a:ext uri="{FF2B5EF4-FFF2-40B4-BE49-F238E27FC236}">
                    <a16:creationId xmlns:a16="http://schemas.microsoft.com/office/drawing/2014/main" id="{6F73B439-B5FC-6853-5C68-14C9B8B4B1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42" y="3713350"/>
                <a:ext cx="888666" cy="9805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D295D6FB-A7BC-A6E2-EA0A-717DE241F8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ED4DADE-540F-FCB0-8B85-5F6523B01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8">
                <a:extLst>
                  <a:ext uri="{FF2B5EF4-FFF2-40B4-BE49-F238E27FC236}">
                    <a16:creationId xmlns:a16="http://schemas.microsoft.com/office/drawing/2014/main" id="{45757625-04D6-46D0-EA7C-92B173D41F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9A3E719-8C8D-F751-6975-3A04E79C61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>
                    <a:extLst>
                      <a:ext uri="{FF2B5EF4-FFF2-40B4-BE49-F238E27FC236}">
                        <a16:creationId xmlns:a16="http://schemas.microsoft.com/office/drawing/2014/main" id="{08F73E89-D7F8-C21D-CE45-1F00BCEF63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>
                    <a:extLst>
                      <a:ext uri="{FF2B5EF4-FFF2-40B4-BE49-F238E27FC236}">
                        <a16:creationId xmlns:a16="http://schemas.microsoft.com/office/drawing/2014/main" id="{22E590CD-789F-1DFE-0DBF-376D7CC321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>
                  <a:extLst>
                    <a:ext uri="{FF2B5EF4-FFF2-40B4-BE49-F238E27FC236}">
                      <a16:creationId xmlns:a16="http://schemas.microsoft.com/office/drawing/2014/main" id="{169BB4B8-A6F4-EBE6-211D-70AF91FD9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>
                    <a:extLst>
                      <a:ext uri="{FF2B5EF4-FFF2-40B4-BE49-F238E27FC236}">
                        <a16:creationId xmlns:a16="http://schemas.microsoft.com/office/drawing/2014/main" id="{8E13F0A4-5358-03BB-C975-D39389941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C71F24C8-24B6-D12B-9DD2-836097C9C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2A8F450-1B5B-8543-4901-AD5AEF867C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6">
                    <a:extLst>
                      <a:ext uri="{FF2B5EF4-FFF2-40B4-BE49-F238E27FC236}">
                        <a16:creationId xmlns:a16="http://schemas.microsoft.com/office/drawing/2014/main" id="{767F97D4-D63D-B476-FCB3-91DEB7F21B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7">
                    <a:extLst>
                      <a:ext uri="{FF2B5EF4-FFF2-40B4-BE49-F238E27FC236}">
                        <a16:creationId xmlns:a16="http://schemas.microsoft.com/office/drawing/2014/main" id="{EC1829B3-1662-5EF0-4F13-DB3DFB0CB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>
                  <a:extLst>
                    <a:ext uri="{FF2B5EF4-FFF2-40B4-BE49-F238E27FC236}">
                      <a16:creationId xmlns:a16="http://schemas.microsoft.com/office/drawing/2014/main" id="{7887A6A2-9445-B74C-3A49-B929158850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>
                    <a:extLst>
                      <a:ext uri="{FF2B5EF4-FFF2-40B4-BE49-F238E27FC236}">
                        <a16:creationId xmlns:a16="http://schemas.microsoft.com/office/drawing/2014/main" id="{E03C90D1-1FE3-08B3-0FC4-CE5A19E526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>
                    <a:extLst>
                      <a:ext uri="{FF2B5EF4-FFF2-40B4-BE49-F238E27FC236}">
                        <a16:creationId xmlns:a16="http://schemas.microsoft.com/office/drawing/2014/main" id="{1361E185-4D43-2E2B-3BA9-4DA0A7D58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8E85E2C5-61C9-2AF8-F04B-C7245E139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D90DA40-56B5-3FAD-F0BD-C1A9DCA0A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3">
            <a:extLst>
              <a:ext uri="{FF2B5EF4-FFF2-40B4-BE49-F238E27FC236}">
                <a16:creationId xmlns:a16="http://schemas.microsoft.com/office/drawing/2014/main" id="{BABCD5B1-A90E-BE73-0F89-CE1AC36E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1143000"/>
          </a:xfrm>
        </p:spPr>
        <p:txBody>
          <a:bodyPr/>
          <a:lstStyle/>
          <a:p>
            <a:r>
              <a:rPr lang="en-US" altLang="en-US" sz="2800" dirty="0"/>
              <a:t>Coal dust injection system of Rudolph Diesel. AIR INJ ECTION</a:t>
            </a:r>
            <a:br>
              <a:rPr lang="en-US" altLang="en-US" sz="2800" dirty="0"/>
            </a:br>
            <a:r>
              <a:rPr lang="en-US" altLang="en-US" sz="2800" dirty="0"/>
              <a:t>(After U.S. patent No. 54286 of 1895.)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1" name="Group 19">
            <a:extLst>
              <a:ext uri="{FF2B5EF4-FFF2-40B4-BE49-F238E27FC236}">
                <a16:creationId xmlns:a16="http://schemas.microsoft.com/office/drawing/2014/main" id="{F5501EC5-6A3D-04B0-47BE-A0573C7BF8D8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101975"/>
            <a:ext cx="6064250" cy="3603625"/>
            <a:chOff x="1147763" y="2727325"/>
            <a:chExt cx="6064250" cy="3603625"/>
          </a:xfrm>
        </p:grpSpPr>
        <p:pic>
          <p:nvPicPr>
            <p:cNvPr id="4112" name="Picture 1028" descr="diesel">
              <a:extLst>
                <a:ext uri="{FF2B5EF4-FFF2-40B4-BE49-F238E27FC236}">
                  <a16:creationId xmlns:a16="http://schemas.microsoft.com/office/drawing/2014/main" id="{8DDB34E1-E099-B11F-3EE0-A5B36D5C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63" y="2727325"/>
              <a:ext cx="6064250" cy="345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Line 1029">
              <a:extLst>
                <a:ext uri="{FF2B5EF4-FFF2-40B4-BE49-F238E27FC236}">
                  <a16:creationId xmlns:a16="http://schemas.microsoft.com/office/drawing/2014/main" id="{06CC0B1E-64F5-5727-03C2-D7AC327E9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516438"/>
              <a:ext cx="0" cy="4381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030">
              <a:extLst>
                <a:ext uri="{FF2B5EF4-FFF2-40B4-BE49-F238E27FC236}">
                  <a16:creationId xmlns:a16="http://schemas.microsoft.com/office/drawing/2014/main" id="{8AD5EF96-182A-F3AB-8557-A09D8D49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650" y="3402013"/>
              <a:ext cx="0" cy="4381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Text Box 1031">
              <a:extLst>
                <a:ext uri="{FF2B5EF4-FFF2-40B4-BE49-F238E27FC236}">
                  <a16:creationId xmlns:a16="http://schemas.microsoft.com/office/drawing/2014/main" id="{381CBF96-5DA5-4E9B-CC2E-C940B9FD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588" y="3028950"/>
              <a:ext cx="477837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>
                  <a:cs typeface="Times New Roman" panose="02020603050405020304" pitchFamily="18" charset="0"/>
                </a:rPr>
                <a:t>Q</a:t>
              </a:r>
              <a:r>
                <a:rPr lang="en-US" altLang="en-US" sz="1600" i="1" baseline="-30000">
                  <a:cs typeface="Times New Roman" panose="02020603050405020304" pitchFamily="18" charset="0"/>
                </a:rPr>
                <a:t>in</a:t>
              </a:r>
              <a:endParaRPr lang="en-US" altLang="en-US"/>
            </a:p>
          </p:txBody>
        </p:sp>
        <p:sp>
          <p:nvSpPr>
            <p:cNvPr id="4116" name="Text Box 1032">
              <a:extLst>
                <a:ext uri="{FF2B5EF4-FFF2-40B4-BE49-F238E27FC236}">
                  <a16:creationId xmlns:a16="http://schemas.microsoft.com/office/drawing/2014/main" id="{C3B4AEA7-C034-5864-D450-0E07B3E59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6563" y="4919663"/>
              <a:ext cx="6223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>
                  <a:cs typeface="Times New Roman" panose="02020603050405020304" pitchFamily="18" charset="0"/>
                </a:rPr>
                <a:t>Q</a:t>
              </a:r>
              <a:r>
                <a:rPr lang="en-US" altLang="en-US" sz="1600" i="1" baseline="-30000">
                  <a:cs typeface="Times New Roman" panose="02020603050405020304" pitchFamily="18" charset="0"/>
                </a:rPr>
                <a:t>out</a:t>
              </a:r>
            </a:p>
            <a:p>
              <a:pPr eaLnBrk="1" hangingPunct="1"/>
              <a:endParaRPr lang="en-CA" altLang="en-US" sz="1600" i="1" baseline="-30000">
                <a:cs typeface="Times New Roman" panose="02020603050405020304" pitchFamily="18" charset="0"/>
              </a:endParaRPr>
            </a:p>
            <a:p>
              <a:pPr eaLnBrk="1" hangingPunct="1"/>
              <a:endParaRPr lang="en-US" altLang="en-US"/>
            </a:p>
          </p:txBody>
        </p:sp>
        <p:sp>
          <p:nvSpPr>
            <p:cNvPr id="4117" name="Rectangle 1036">
              <a:extLst>
                <a:ext uri="{FF2B5EF4-FFF2-40B4-BE49-F238E27FC236}">
                  <a16:creationId xmlns:a16="http://schemas.microsoft.com/office/drawing/2014/main" id="{893C0098-B04E-C094-B96D-CA4BCC925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3787775"/>
              <a:ext cx="146050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8" name="Text Box 1040">
              <a:extLst>
                <a:ext uri="{FF2B5EF4-FFF2-40B4-BE49-F238E27FC236}">
                  <a16:creationId xmlns:a16="http://schemas.microsoft.com/office/drawing/2014/main" id="{7FE8780A-1E72-3A06-3F1E-2D40D4520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563" y="5815013"/>
              <a:ext cx="584200" cy="51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>
                  <a:cs typeface="Times New Roman" panose="02020603050405020304" pitchFamily="18" charset="0"/>
                </a:rPr>
                <a:t>v</a:t>
              </a:r>
              <a:r>
                <a:rPr lang="en-US" altLang="en-US" sz="1600" i="1" baseline="-30000">
                  <a:cs typeface="Times New Roman" panose="02020603050405020304" pitchFamily="18" charset="0"/>
                </a:rPr>
                <a:t>2</a:t>
              </a:r>
              <a:endParaRPr lang="en-US" altLang="en-US" sz="1200"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1200">
                  <a:cs typeface="Times New Roman" panose="02020603050405020304" pitchFamily="18" charset="0"/>
                </a:rPr>
                <a:t>TC</a:t>
              </a:r>
              <a:endParaRPr lang="en-US" altLang="en-US"/>
            </a:p>
          </p:txBody>
        </p:sp>
        <p:sp>
          <p:nvSpPr>
            <p:cNvPr id="4119" name="Text Box 1041">
              <a:extLst>
                <a:ext uri="{FF2B5EF4-FFF2-40B4-BE49-F238E27FC236}">
                  <a16:creationId xmlns:a16="http://schemas.microsoft.com/office/drawing/2014/main" id="{A72A176E-AEED-857F-EAF3-B096A752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363" y="5819775"/>
              <a:ext cx="511175" cy="51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/>
                <a:t>v</a:t>
              </a:r>
              <a:r>
                <a:rPr lang="en-US" altLang="en-US" sz="1600" i="1" baseline="-30000"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1200">
                  <a:cs typeface="Times New Roman" panose="02020603050405020304" pitchFamily="18" charset="0"/>
                </a:rPr>
                <a:t>BC</a:t>
              </a:r>
            </a:p>
            <a:p>
              <a:endParaRPr lang="en-US" altLang="en-US"/>
            </a:p>
          </p:txBody>
        </p:sp>
        <p:sp>
          <p:nvSpPr>
            <p:cNvPr id="4120" name="Text Box 1042">
              <a:extLst>
                <a:ext uri="{FF2B5EF4-FFF2-40B4-BE49-F238E27FC236}">
                  <a16:creationId xmlns:a16="http://schemas.microsoft.com/office/drawing/2014/main" id="{A848E108-51DF-CA91-3F8F-BB574822B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513" y="5805488"/>
              <a:ext cx="584200" cy="51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200"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1200">
                  <a:cs typeface="Times New Roman" panose="02020603050405020304" pitchFamily="18" charset="0"/>
                </a:rPr>
                <a:t>TC</a:t>
              </a:r>
              <a:endParaRPr lang="en-US" altLang="en-US"/>
            </a:p>
          </p:txBody>
        </p:sp>
        <p:sp>
          <p:nvSpPr>
            <p:cNvPr id="4121" name="Text Box 1043">
              <a:extLst>
                <a:ext uri="{FF2B5EF4-FFF2-40B4-BE49-F238E27FC236}">
                  <a16:creationId xmlns:a16="http://schemas.microsoft.com/office/drawing/2014/main" id="{E37C83F0-07AA-EFDA-2A85-F9DF7C86B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9175" y="5808663"/>
              <a:ext cx="511175" cy="51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 i="1" baseline="-30000"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1200">
                  <a:cs typeface="Times New Roman" panose="02020603050405020304" pitchFamily="18" charset="0"/>
                </a:rPr>
                <a:t>BC</a:t>
              </a:r>
            </a:p>
            <a:p>
              <a:endParaRPr lang="en-US" altLang="en-US"/>
            </a:p>
          </p:txBody>
        </p:sp>
      </p:grp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02F2039E-697F-AC7B-A263-582FFEF9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25562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	Process 1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2   Isentropic compression</a:t>
            </a:r>
          </a:p>
          <a:p>
            <a:pPr eaLnBrk="1" hangingPunct="1"/>
            <a:r>
              <a:rPr lang="en-US" altLang="en-US" sz="2400" dirty="0"/>
              <a:t>	Process 2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 Constant pressure heat addition</a:t>
            </a:r>
          </a:p>
          <a:p>
            <a:pPr eaLnBrk="1" hangingPunct="1"/>
            <a:r>
              <a:rPr lang="en-US" altLang="en-US" sz="2400" dirty="0"/>
              <a:t>	Process 3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4  Isentropic expansion</a:t>
            </a:r>
          </a:p>
          <a:p>
            <a:pPr eaLnBrk="1" hangingPunct="1"/>
            <a:r>
              <a:rPr lang="en-US" altLang="en-US" sz="2400" dirty="0"/>
              <a:t>	Process 4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  Constant volume heat rejection</a:t>
            </a:r>
          </a:p>
        </p:txBody>
      </p:sp>
      <p:sp>
        <p:nvSpPr>
          <p:cNvPr id="4105" name="Text Box 1027">
            <a:extLst>
              <a:ext uri="{FF2B5EF4-FFF2-40B4-BE49-F238E27FC236}">
                <a16:creationId xmlns:a16="http://schemas.microsoft.com/office/drawing/2014/main" id="{EBA60572-8D41-2BB7-E9AA-08F780C2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0525"/>
            <a:ext cx="422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Air-Standard Diesel cycle</a:t>
            </a:r>
          </a:p>
        </p:txBody>
      </p:sp>
      <p:sp>
        <p:nvSpPr>
          <p:cNvPr id="4106" name="Rectangle 1033">
            <a:extLst>
              <a:ext uri="{FF2B5EF4-FFF2-40B4-BE49-F238E27FC236}">
                <a16:creationId xmlns:a16="http://schemas.microsoft.com/office/drawing/2014/main" id="{8E534A4F-6148-AAE3-A393-2B8ED39A6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034">
            <a:extLst>
              <a:ext uri="{FF2B5EF4-FFF2-40B4-BE49-F238E27FC236}">
                <a16:creationId xmlns:a16="http://schemas.microsoft.com/office/drawing/2014/main" id="{1C937E28-7076-B8BC-217C-8E2AA5CE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Rectangle 1035">
            <a:extLst>
              <a:ext uri="{FF2B5EF4-FFF2-40B4-BE49-F238E27FC236}">
                <a16:creationId xmlns:a16="http://schemas.microsoft.com/office/drawing/2014/main" id="{4E06860C-5C77-CDED-0F38-2DD7BC46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8CCF939B-852C-F85C-5476-42CFEB849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6575" y="4492625"/>
          <a:ext cx="9620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672840" progId="Equation.3">
                  <p:embed/>
                </p:oleObj>
              </mc:Choice>
              <mc:Fallback>
                <p:oleObj name="Equation" r:id="rId3" imgW="736560" imgH="672840" progId="Equation.3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8CCF939B-852C-F85C-5476-42CFEB84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4492625"/>
                        <a:ext cx="9620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038">
            <a:extLst>
              <a:ext uri="{FF2B5EF4-FFF2-40B4-BE49-F238E27FC236}">
                <a16:creationId xmlns:a16="http://schemas.microsoft.com/office/drawing/2014/main" id="{740A5703-67EC-B1B6-435F-EFC5E845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4192588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/>
              <a:t>Cut-off ratio:</a:t>
            </a:r>
            <a:endParaRPr lang="en-US" altLang="en-US" sz="2400"/>
          </a:p>
        </p:txBody>
      </p:sp>
      <p:sp>
        <p:nvSpPr>
          <p:cNvPr id="9231" name="Rectangle 1039">
            <a:extLst>
              <a:ext uri="{FF2B5EF4-FFF2-40B4-BE49-F238E27FC236}">
                <a16:creationId xmlns:a16="http://schemas.microsoft.com/office/drawing/2014/main" id="{FF3FF708-6E81-94D4-EB96-C23390CF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84650"/>
            <a:ext cx="24384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1">
                <a:extLst>
                  <a:ext uri="{FF2B5EF4-FFF2-40B4-BE49-F238E27FC236}">
                    <a16:creationId xmlns:a16="http://schemas.microsoft.com/office/drawing/2014/main" id="{35BCD8A0-F48F-B74B-945D-AD0658D06D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2209800"/>
              <a:ext cx="542925" cy="949325"/>
            </p14:xfrm>
          </p:contentPart>
        </mc:Choice>
        <mc:Fallback xmlns="">
          <p:pic>
            <p:nvPicPr>
              <p:cNvPr id="4099" name="Ink 21">
                <a:extLst>
                  <a:ext uri="{FF2B5EF4-FFF2-40B4-BE49-F238E27FC236}">
                    <a16:creationId xmlns:a16="http://schemas.microsoft.com/office/drawing/2014/main" id="{35BCD8A0-F48F-B74B-945D-AD0658D06D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833" y="2200454"/>
                <a:ext cx="561659" cy="96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4">
                <a:extLst>
                  <a:ext uri="{FF2B5EF4-FFF2-40B4-BE49-F238E27FC236}">
                    <a16:creationId xmlns:a16="http://schemas.microsoft.com/office/drawing/2014/main" id="{724C8C0D-03FB-34BB-CB0C-DB8B0EC728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3608388"/>
              <a:ext cx="12700" cy="138112"/>
            </p14:xfrm>
          </p:contentPart>
        </mc:Choice>
        <mc:Fallback xmlns="">
          <p:pic>
            <p:nvPicPr>
              <p:cNvPr id="4100" name="Ink 24">
                <a:extLst>
                  <a:ext uri="{FF2B5EF4-FFF2-40B4-BE49-F238E27FC236}">
                    <a16:creationId xmlns:a16="http://schemas.microsoft.com/office/drawing/2014/main" id="{724C8C0D-03FB-34BB-CB0C-DB8B0EC728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029" y="3598988"/>
                <a:ext cx="31569" cy="156913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F66BFE28-A2E8-70AD-A2F7-CCACE913EB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BAAB06F5-10EB-8125-D9A7-D75A1A69F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3201879C-DB76-F0BD-1E91-2F3DE01C8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7E5A8E9-5FA4-B000-5F8B-C8889B3589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1FB242EB-A3FA-1405-0D1C-EA3BA6FC4D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1293AC03-0D21-9C81-1998-995CA7110D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466DB9B6-E672-DB13-CB1F-F4500A481E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E1A634A6-B368-CE1C-15BB-20DD0AB83D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B1345007-AD17-D925-7253-F356CFBD7B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AFCAC2CD-4FFF-02F5-3F46-9EF3BBFB6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D3F5526-8466-D606-6A67-556871B2E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BF490DDF-EAB3-82EF-77A0-FA183E6E0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40738E44-F148-E4FC-AB4B-83BAE0417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92C96492-0550-0A0F-532E-BC1F73DF30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4A43ED08-84C7-C69B-CDD1-5DC4721926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0010237C-6383-13BC-3DA7-CE1F66D3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430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A9B2587-61DB-8644-795D-9E6E2E60C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  <p:bldP spid="2" grpId="0"/>
      <p:bldP spid="9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08" name="Object 2">
            <a:extLst>
              <a:ext uri="{FF2B5EF4-FFF2-40B4-BE49-F238E27FC236}">
                <a16:creationId xmlns:a16="http://schemas.microsoft.com/office/drawing/2014/main" id="{36D2F4A2-88EC-A885-03ED-8904ED722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23471"/>
              </p:ext>
            </p:extLst>
          </p:nvPr>
        </p:nvGraphicFramePr>
        <p:xfrm>
          <a:off x="419100" y="3124200"/>
          <a:ext cx="5981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520560" progId="Equation.3">
                  <p:embed/>
                </p:oleObj>
              </mc:Choice>
              <mc:Fallback>
                <p:oleObj name="Equation" r:id="rId2" imgW="2730240" imgH="520560" progId="Equation.3">
                  <p:embed/>
                  <p:pic>
                    <p:nvPicPr>
                      <p:cNvPr id="222208" name="Object 2">
                        <a:extLst>
                          <a:ext uri="{FF2B5EF4-FFF2-40B4-BE49-F238E27FC236}">
                            <a16:creationId xmlns:a16="http://schemas.microsoft.com/office/drawing/2014/main" id="{36D2F4A2-88EC-A885-03ED-8904ED722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124200"/>
                        <a:ext cx="59817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3">
            <a:extLst>
              <a:ext uri="{FF2B5EF4-FFF2-40B4-BE49-F238E27FC236}">
                <a16:creationId xmlns:a16="http://schemas.microsoft.com/office/drawing/2014/main" id="{A33EFA54-97D6-1D3D-7F3C-4AF9A42D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4">
            <a:extLst>
              <a:ext uri="{FF2B5EF4-FFF2-40B4-BE49-F238E27FC236}">
                <a16:creationId xmlns:a16="http://schemas.microsoft.com/office/drawing/2014/main" id="{6713714D-EE67-8E7E-E438-C027BE51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92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5">
            <a:extLst>
              <a:ext uri="{FF2B5EF4-FFF2-40B4-BE49-F238E27FC236}">
                <a16:creationId xmlns:a16="http://schemas.microsoft.com/office/drawing/2014/main" id="{64E78B1F-B237-8074-7969-4C0BF0FD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92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889E132C-7E7E-DD54-9B2A-1D5AB089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90812"/>
            <a:ext cx="351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/>
              <a:t>Cycle thermal efficiency:</a:t>
            </a:r>
            <a:endParaRPr lang="en-US" altLang="en-US" sz="2400"/>
          </a:p>
        </p:txBody>
      </p:sp>
      <p:sp>
        <p:nvSpPr>
          <p:cNvPr id="8210" name="Rectangle 8">
            <a:extLst>
              <a:ext uri="{FF2B5EF4-FFF2-40B4-BE49-F238E27FC236}">
                <a16:creationId xmlns:a16="http://schemas.microsoft.com/office/drawing/2014/main" id="{81B69303-86D3-9E10-EE0E-5A6419C3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5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5" name="Text Box 11">
            <a:extLst>
              <a:ext uri="{FF2B5EF4-FFF2-40B4-BE49-F238E27FC236}">
                <a16:creationId xmlns:a16="http://schemas.microsoft.com/office/drawing/2014/main" id="{B61036A1-88FF-72E3-9F7E-F5906738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95412"/>
            <a:ext cx="227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 dirty="0"/>
              <a:t>Net cycle work:</a:t>
            </a:r>
            <a:endParaRPr lang="en-US" altLang="en-US" sz="2400" dirty="0"/>
          </a:p>
        </p:txBody>
      </p:sp>
      <p:graphicFrame>
        <p:nvGraphicFramePr>
          <p:cNvPr id="222211" name="Object 5">
            <a:extLst>
              <a:ext uri="{FF2B5EF4-FFF2-40B4-BE49-F238E27FC236}">
                <a16:creationId xmlns:a16="http://schemas.microsoft.com/office/drawing/2014/main" id="{7E43DDD4-AF4D-E37D-143B-CCFCB50E2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93000"/>
              </p:ext>
            </p:extLst>
          </p:nvPr>
        </p:nvGraphicFramePr>
        <p:xfrm>
          <a:off x="1697038" y="1928812"/>
          <a:ext cx="62214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279360" progId="Equation.3">
                  <p:embed/>
                </p:oleObj>
              </mc:Choice>
              <mc:Fallback>
                <p:oleObj name="Equation" r:id="rId4" imgW="2831760" imgH="279360" progId="Equation.3">
                  <p:embed/>
                  <p:pic>
                    <p:nvPicPr>
                      <p:cNvPr id="222211" name="Object 5">
                        <a:extLst>
                          <a:ext uri="{FF2B5EF4-FFF2-40B4-BE49-F238E27FC236}">
                            <a16:creationId xmlns:a16="http://schemas.microsoft.com/office/drawing/2014/main" id="{7E43DDD4-AF4D-E37D-143B-CCFCB50E2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1928812"/>
                        <a:ext cx="6221412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13">
            <a:extLst>
              <a:ext uri="{FF2B5EF4-FFF2-40B4-BE49-F238E27FC236}">
                <a16:creationId xmlns:a16="http://schemas.microsoft.com/office/drawing/2014/main" id="{37BF16AF-2CD4-57C1-732B-45FC15C0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391180"/>
            <a:ext cx="648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dirty="0"/>
              <a:t> Analysis of Air Standard Diesel Cycle</a:t>
            </a:r>
            <a:endParaRPr lang="en-US" altLang="en-US" sz="2800" dirty="0"/>
          </a:p>
        </p:txBody>
      </p:sp>
      <p:graphicFrame>
        <p:nvGraphicFramePr>
          <p:cNvPr id="222212" name="Object 6">
            <a:extLst>
              <a:ext uri="{FF2B5EF4-FFF2-40B4-BE49-F238E27FC236}">
                <a16:creationId xmlns:a16="http://schemas.microsoft.com/office/drawing/2014/main" id="{F11650FB-8C57-98C1-46B0-3EB275786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95753"/>
              </p:ext>
            </p:extLst>
          </p:nvPr>
        </p:nvGraphicFramePr>
        <p:xfrm>
          <a:off x="6477000" y="3071812"/>
          <a:ext cx="2452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44240" progId="Equation.3">
                  <p:embed/>
                </p:oleObj>
              </mc:Choice>
              <mc:Fallback>
                <p:oleObj name="Equation" r:id="rId6" imgW="1015920" imgH="444240" progId="Equation.3">
                  <p:embed/>
                  <p:pic>
                    <p:nvPicPr>
                      <p:cNvPr id="222212" name="Object 6">
                        <a:extLst>
                          <a:ext uri="{FF2B5EF4-FFF2-40B4-BE49-F238E27FC236}">
                            <a16:creationId xmlns:a16="http://schemas.microsoft.com/office/drawing/2014/main" id="{F11650FB-8C57-98C1-46B0-3EB275786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71812"/>
                        <a:ext cx="24526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5355A710-8D10-613A-98F7-5CD89F1FE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21942"/>
              </p:ext>
            </p:extLst>
          </p:nvPr>
        </p:nvGraphicFramePr>
        <p:xfrm>
          <a:off x="4191000" y="1363662"/>
          <a:ext cx="1701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79360" progId="Equation.3">
                  <p:embed/>
                </p:oleObj>
              </mc:Choice>
              <mc:Fallback>
                <p:oleObj name="Equation" r:id="rId8" imgW="774360" imgH="27936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5355A710-8D10-613A-98F7-5CD89F1FE0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63662"/>
                        <a:ext cx="17018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C93AB5D3-77D0-F2BF-6B9A-FF9FF50E9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DDB2664D-2438-5EE6-A9E9-5E121CA53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489EF6F9-EC01-CE56-B837-E5C36FB84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90AA815-AE25-5053-2A07-C6BC138BD5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30041AD9-F59F-2077-0996-EEE1C7F35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F43B93FA-9F65-8EAA-759A-D6F9198D55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37AB5D5E-4009-C3B3-F835-B08B949F9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1AFBFD34-216E-A83D-391E-ADC5919DDE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BC7881D6-BB5C-1A14-3118-7E47D8C23D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BD29DD9D-3918-C4D9-6F74-F1EDC5D50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48350E26-A06C-A21C-C2D2-98918CD5E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06D03656-E038-39A0-6E28-228797763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CFC15A41-2E61-7B25-84B7-2344D282D8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11DC3EE1-0498-D957-5CF6-6A45555D6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36EC4CC6-ABF1-A278-03C9-5330434EFE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52094CF3-3D22-EBA6-A520-C0CD2EF5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8598FAE-89CB-9EFF-9E29-22387540B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5ECC53FF-10AD-0A33-1865-A10466931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98885"/>
              </p:ext>
            </p:extLst>
          </p:nvPr>
        </p:nvGraphicFramePr>
        <p:xfrm>
          <a:off x="2971800" y="4648200"/>
          <a:ext cx="4108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6600" imgH="482400" progId="Equation.3">
                  <p:embed/>
                </p:oleObj>
              </mc:Choice>
              <mc:Fallback>
                <p:oleObj name="Equation" r:id="rId11" imgW="1866600" imgH="482400" progId="Equation.3">
                  <p:embed/>
                  <p:pic>
                    <p:nvPicPr>
                      <p:cNvPr id="25612" name="Object 3">
                        <a:extLst>
                          <a:ext uri="{FF2B5EF4-FFF2-40B4-BE49-F238E27FC236}">
                            <a16:creationId xmlns:a16="http://schemas.microsoft.com/office/drawing/2014/main" id="{922C7D7E-F025-5320-2140-58B277B35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41084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1495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D09C14FE-DC24-51A2-56A4-03022AA917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66812"/>
            <a:ext cx="5105400" cy="4632325"/>
            <a:chOff x="1600200" y="849313"/>
            <a:chExt cx="5105400" cy="4632325"/>
          </a:xfrm>
        </p:grpSpPr>
        <p:pic>
          <p:nvPicPr>
            <p:cNvPr id="9240" name="Picture 2" descr="compr">
              <a:extLst>
                <a:ext uri="{FF2B5EF4-FFF2-40B4-BE49-F238E27FC236}">
                  <a16:creationId xmlns:a16="http://schemas.microsoft.com/office/drawing/2014/main" id="{BC37778E-CE9E-2094-756E-61CEFA18B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849313"/>
              <a:ext cx="5105400" cy="463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Rectangle 16">
              <a:extLst>
                <a:ext uri="{FF2B5EF4-FFF2-40B4-BE49-F238E27FC236}">
                  <a16:creationId xmlns:a16="http://schemas.microsoft.com/office/drawing/2014/main" id="{610E70C4-D034-0289-DE06-5B271A2C7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990600"/>
              <a:ext cx="41148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A4E0EA36-4FC5-AF0A-6F6E-60EEDC07261E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1852612"/>
            <a:ext cx="2762250" cy="2117725"/>
            <a:chOff x="4648200" y="1143000"/>
            <a:chExt cx="2762250" cy="2117725"/>
          </a:xfrm>
        </p:grpSpPr>
        <p:sp>
          <p:nvSpPr>
            <p:cNvPr id="9236" name="Line 3">
              <a:extLst>
                <a:ext uri="{FF2B5EF4-FFF2-40B4-BE49-F238E27FC236}">
                  <a16:creationId xmlns:a16="http://schemas.microsoft.com/office/drawing/2014/main" id="{3061CFA4-A327-9D83-578C-C8C6B3E7C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200" y="1295400"/>
              <a:ext cx="0" cy="1898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4">
              <a:extLst>
                <a:ext uri="{FF2B5EF4-FFF2-40B4-BE49-F238E27FC236}">
                  <a16:creationId xmlns:a16="http://schemas.microsoft.com/office/drawing/2014/main" id="{56AB1C72-72AD-7462-73FC-0BDAAF4B6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1143000"/>
              <a:ext cx="0" cy="21177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5">
              <a:extLst>
                <a:ext uri="{FF2B5EF4-FFF2-40B4-BE49-F238E27FC236}">
                  <a16:creationId xmlns:a16="http://schemas.microsoft.com/office/drawing/2014/main" id="{EFF7B609-C268-1D25-BC6E-B1CF09462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0" y="3043238"/>
              <a:ext cx="8858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Text Box 6">
              <a:extLst>
                <a:ext uri="{FF2B5EF4-FFF2-40B4-BE49-F238E27FC236}">
                  <a16:creationId xmlns:a16="http://schemas.microsoft.com/office/drawing/2014/main" id="{690009E6-D808-8EF8-89E3-027E39856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850" y="2719388"/>
              <a:ext cx="17526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cs typeface="Times New Roman" panose="02020603050405020304" pitchFamily="18" charset="0"/>
                </a:rPr>
                <a:t>Typical CI Engines</a:t>
              </a:r>
              <a:endParaRPr lang="en-US" altLang="en-US" sz="1100"/>
            </a:p>
            <a:p>
              <a:r>
                <a:rPr lang="en-US" altLang="en-US" sz="1400">
                  <a:cs typeface="Times New Roman" panose="02020603050405020304" pitchFamily="18" charset="0"/>
                </a:rPr>
                <a:t>15 &lt; </a:t>
              </a:r>
              <a:r>
                <a:rPr lang="en-US" altLang="en-US" sz="1400" i="1">
                  <a:cs typeface="Times New Roman" panose="02020603050405020304" pitchFamily="18" charset="0"/>
                </a:rPr>
                <a:t>r</a:t>
              </a:r>
              <a:r>
                <a:rPr lang="en-US" altLang="en-US" sz="1400">
                  <a:cs typeface="Times New Roman" panose="02020603050405020304" pitchFamily="18" charset="0"/>
                </a:rPr>
                <a:t> &lt; 20 </a:t>
              </a:r>
              <a:endParaRPr lang="en-US" altLang="en-US"/>
            </a:p>
          </p:txBody>
        </p:sp>
      </p:grpSp>
      <p:sp>
        <p:nvSpPr>
          <p:cNvPr id="9223" name="Rectangle 7">
            <a:extLst>
              <a:ext uri="{FF2B5EF4-FFF2-40B4-BE49-F238E27FC236}">
                <a16:creationId xmlns:a16="http://schemas.microsoft.com/office/drawing/2014/main" id="{EC13E62A-3525-F818-74EC-EAB6356D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2694EFB5-41F1-5C43-4AAF-05BC784C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7" name="Text Box 9">
            <a:extLst>
              <a:ext uri="{FF2B5EF4-FFF2-40B4-BE49-F238E27FC236}">
                <a16:creationId xmlns:a16="http://schemas.microsoft.com/office/drawing/2014/main" id="{FBB95CDC-470E-45C9-1FA7-21E0CC55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46737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(=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the Diesel cycle efficiency approaches the efficiency of the Otto cycle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602CDD20-BD0A-E475-062F-AD07C2FF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66713"/>
            <a:ext cx="243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/>
              <a:t>Thermal Efficiency</a:t>
            </a:r>
            <a:endParaRPr lang="en-US" altLang="en-US" sz="2000"/>
          </a:p>
        </p:txBody>
      </p:sp>
      <p:graphicFrame>
        <p:nvGraphicFramePr>
          <p:cNvPr id="25612" name="Object 3">
            <a:extLst>
              <a:ext uri="{FF2B5EF4-FFF2-40B4-BE49-F238E27FC236}">
                <a16:creationId xmlns:a16="http://schemas.microsoft.com/office/drawing/2014/main" id="{922C7D7E-F025-5320-2140-58B277B35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1905000"/>
          <a:ext cx="4108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482400" progId="Equation.3">
                  <p:embed/>
                </p:oleObj>
              </mc:Choice>
              <mc:Fallback>
                <p:oleObj name="Equation" r:id="rId4" imgW="1866600" imgH="482400" progId="Equation.3">
                  <p:embed/>
                  <p:pic>
                    <p:nvPicPr>
                      <p:cNvPr id="25612" name="Object 3">
                        <a:extLst>
                          <a:ext uri="{FF2B5EF4-FFF2-40B4-BE49-F238E27FC236}">
                            <a16:creationId xmlns:a16="http://schemas.microsoft.com/office/drawing/2014/main" id="{922C7D7E-F025-5320-2140-58B277B35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905000"/>
                        <a:ext cx="41084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1">
            <a:extLst>
              <a:ext uri="{FF2B5EF4-FFF2-40B4-BE49-F238E27FC236}">
                <a16:creationId xmlns:a16="http://schemas.microsoft.com/office/drawing/2014/main" id="{C204368D-CAC6-9D65-418B-097AAC5CE891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1150937"/>
            <a:ext cx="3932238" cy="1544638"/>
            <a:chOff x="2365248" y="685800"/>
            <a:chExt cx="3932682" cy="1545336"/>
          </a:xfrm>
        </p:grpSpPr>
        <p:sp>
          <p:nvSpPr>
            <p:cNvPr id="9234" name="Freeform 13">
              <a:extLst>
                <a:ext uri="{FF2B5EF4-FFF2-40B4-BE49-F238E27FC236}">
                  <a16:creationId xmlns:a16="http://schemas.microsoft.com/office/drawing/2014/main" id="{E24A013F-4357-83C3-AD71-B1CA42DB0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248" y="1158240"/>
              <a:ext cx="3718560" cy="1072896"/>
            </a:xfrm>
            <a:custGeom>
              <a:avLst/>
              <a:gdLst>
                <a:gd name="T0" fmla="*/ 0 w 3718560"/>
                <a:gd name="T1" fmla="*/ 1072896 h 1072896"/>
                <a:gd name="T2" fmla="*/ 341376 w 3718560"/>
                <a:gd name="T3" fmla="*/ 816864 h 1072896"/>
                <a:gd name="T4" fmla="*/ 841248 w 3718560"/>
                <a:gd name="T5" fmla="*/ 573024 h 1072896"/>
                <a:gd name="T6" fmla="*/ 1767840 w 3718560"/>
                <a:gd name="T7" fmla="*/ 280416 h 1072896"/>
                <a:gd name="T8" fmla="*/ 2621280 w 3718560"/>
                <a:gd name="T9" fmla="*/ 121920 h 1072896"/>
                <a:gd name="T10" fmla="*/ 3389376 w 3718560"/>
                <a:gd name="T11" fmla="*/ 24384 h 1072896"/>
                <a:gd name="T12" fmla="*/ 3718560 w 3718560"/>
                <a:gd name="T13" fmla="*/ 0 h 1072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18560"/>
                <a:gd name="T22" fmla="*/ 0 h 1072896"/>
                <a:gd name="T23" fmla="*/ 3718560 w 3718560"/>
                <a:gd name="T24" fmla="*/ 1072896 h 1072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18560" h="1072896">
                  <a:moveTo>
                    <a:pt x="0" y="1072896"/>
                  </a:moveTo>
                  <a:cubicBezTo>
                    <a:pt x="100584" y="986536"/>
                    <a:pt x="201168" y="900176"/>
                    <a:pt x="341376" y="816864"/>
                  </a:cubicBezTo>
                  <a:cubicBezTo>
                    <a:pt x="481584" y="733552"/>
                    <a:pt x="603504" y="662432"/>
                    <a:pt x="841248" y="573024"/>
                  </a:cubicBezTo>
                  <a:cubicBezTo>
                    <a:pt x="1078992" y="483616"/>
                    <a:pt x="1471168" y="355600"/>
                    <a:pt x="1767840" y="280416"/>
                  </a:cubicBezTo>
                  <a:cubicBezTo>
                    <a:pt x="2064512" y="205232"/>
                    <a:pt x="2351024" y="164592"/>
                    <a:pt x="2621280" y="121920"/>
                  </a:cubicBezTo>
                  <a:cubicBezTo>
                    <a:pt x="2891536" y="79248"/>
                    <a:pt x="3206496" y="44704"/>
                    <a:pt x="3389376" y="24384"/>
                  </a:cubicBezTo>
                  <a:cubicBezTo>
                    <a:pt x="3572256" y="4064"/>
                    <a:pt x="3645408" y="2032"/>
                    <a:pt x="3718560" y="0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TextBox 18">
              <a:extLst>
                <a:ext uri="{FF2B5EF4-FFF2-40B4-BE49-F238E27FC236}">
                  <a16:creationId xmlns:a16="http://schemas.microsoft.com/office/drawing/2014/main" id="{F7E86869-1F05-D8BF-8B83-A7FE536F9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685800"/>
              <a:ext cx="7353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i="1" baseline="-25000"/>
                <a:t>c</a:t>
              </a:r>
              <a:r>
                <a:rPr lang="en-US" altLang="en-US"/>
                <a:t>=1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F482BE3A-00FB-6E82-9F2A-8DE412D114EC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1527175"/>
            <a:ext cx="4456113" cy="1584325"/>
            <a:chOff x="2365248" y="1062335"/>
            <a:chExt cx="4455630" cy="1583329"/>
          </a:xfrm>
        </p:grpSpPr>
        <p:sp>
          <p:nvSpPr>
            <p:cNvPr id="9232" name="Freeform 14">
              <a:extLst>
                <a:ext uri="{FF2B5EF4-FFF2-40B4-BE49-F238E27FC236}">
                  <a16:creationId xmlns:a16="http://schemas.microsoft.com/office/drawing/2014/main" id="{67C0FE08-4703-E185-BF83-AD25FD427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248" y="1402080"/>
              <a:ext cx="3730752" cy="1243584"/>
            </a:xfrm>
            <a:custGeom>
              <a:avLst/>
              <a:gdLst>
                <a:gd name="T0" fmla="*/ 0 w 3730752"/>
                <a:gd name="T1" fmla="*/ 1243584 h 1243584"/>
                <a:gd name="T2" fmla="*/ 329184 w 3730752"/>
                <a:gd name="T3" fmla="*/ 950976 h 1243584"/>
                <a:gd name="T4" fmla="*/ 877824 w 3730752"/>
                <a:gd name="T5" fmla="*/ 670560 h 1243584"/>
                <a:gd name="T6" fmla="*/ 1633728 w 3730752"/>
                <a:gd name="T7" fmla="*/ 365760 h 1243584"/>
                <a:gd name="T8" fmla="*/ 2499360 w 3730752"/>
                <a:gd name="T9" fmla="*/ 158496 h 1243584"/>
                <a:gd name="T10" fmla="*/ 3730752 w 3730752"/>
                <a:gd name="T11" fmla="*/ 0 h 1243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30752"/>
                <a:gd name="T19" fmla="*/ 0 h 1243584"/>
                <a:gd name="T20" fmla="*/ 3730752 w 3730752"/>
                <a:gd name="T21" fmla="*/ 1243584 h 1243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30752" h="1243584">
                  <a:moveTo>
                    <a:pt x="0" y="1243584"/>
                  </a:moveTo>
                  <a:cubicBezTo>
                    <a:pt x="91440" y="1145032"/>
                    <a:pt x="182880" y="1046480"/>
                    <a:pt x="329184" y="950976"/>
                  </a:cubicBezTo>
                  <a:cubicBezTo>
                    <a:pt x="475488" y="855472"/>
                    <a:pt x="660400" y="768096"/>
                    <a:pt x="877824" y="670560"/>
                  </a:cubicBezTo>
                  <a:cubicBezTo>
                    <a:pt x="1095248" y="573024"/>
                    <a:pt x="1363472" y="451104"/>
                    <a:pt x="1633728" y="365760"/>
                  </a:cubicBezTo>
                  <a:cubicBezTo>
                    <a:pt x="1903984" y="280416"/>
                    <a:pt x="2149856" y="219456"/>
                    <a:pt x="2499360" y="158496"/>
                  </a:cubicBezTo>
                  <a:cubicBezTo>
                    <a:pt x="2848864" y="97536"/>
                    <a:pt x="3289808" y="48768"/>
                    <a:pt x="3730752" y="0"/>
                  </a:cubicBezTo>
                </a:path>
              </a:pathLst>
            </a:cu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Box 19">
              <a:extLst>
                <a:ext uri="{FF2B5EF4-FFF2-40B4-BE49-F238E27FC236}">
                  <a16:creationId xmlns:a16="http://schemas.microsoft.com/office/drawing/2014/main" id="{102E9555-9CB2-7B1C-1002-920C3931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062335"/>
              <a:ext cx="724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i="1" baseline="-25000"/>
                <a:t>c</a:t>
              </a:r>
              <a:r>
                <a:rPr lang="en-US" altLang="en-US"/>
                <a:t>=2</a:t>
              </a: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B92F915A-236D-668B-443C-76916CBE6A7E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1984375"/>
            <a:ext cx="4405313" cy="1455737"/>
            <a:chOff x="2365248" y="1519535"/>
            <a:chExt cx="4406100" cy="1455313"/>
          </a:xfrm>
        </p:grpSpPr>
        <p:sp>
          <p:nvSpPr>
            <p:cNvPr id="9230" name="Freeform 15">
              <a:extLst>
                <a:ext uri="{FF2B5EF4-FFF2-40B4-BE49-F238E27FC236}">
                  <a16:creationId xmlns:a16="http://schemas.microsoft.com/office/drawing/2014/main" id="{04C52694-91DE-88C8-04A3-1CF8425A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248" y="1633728"/>
              <a:ext cx="3767328" cy="1341120"/>
            </a:xfrm>
            <a:custGeom>
              <a:avLst/>
              <a:gdLst>
                <a:gd name="T0" fmla="*/ 0 w 3767328"/>
                <a:gd name="T1" fmla="*/ 1341120 h 1341120"/>
                <a:gd name="T2" fmla="*/ 426720 w 3767328"/>
                <a:gd name="T3" fmla="*/ 999744 h 1341120"/>
                <a:gd name="T4" fmla="*/ 1243584 w 3767328"/>
                <a:gd name="T5" fmla="*/ 548640 h 1341120"/>
                <a:gd name="T6" fmla="*/ 2121408 w 3767328"/>
                <a:gd name="T7" fmla="*/ 280416 h 1341120"/>
                <a:gd name="T8" fmla="*/ 2913888 w 3767328"/>
                <a:gd name="T9" fmla="*/ 109728 h 1341120"/>
                <a:gd name="T10" fmla="*/ 3767328 w 3767328"/>
                <a:gd name="T11" fmla="*/ 0 h 1341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7328"/>
                <a:gd name="T19" fmla="*/ 0 h 1341120"/>
                <a:gd name="T20" fmla="*/ 3767328 w 3767328"/>
                <a:gd name="T21" fmla="*/ 1341120 h 1341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7328" h="1341120">
                  <a:moveTo>
                    <a:pt x="0" y="1341120"/>
                  </a:moveTo>
                  <a:cubicBezTo>
                    <a:pt x="109728" y="1236472"/>
                    <a:pt x="219456" y="1131824"/>
                    <a:pt x="426720" y="999744"/>
                  </a:cubicBezTo>
                  <a:cubicBezTo>
                    <a:pt x="633984" y="867664"/>
                    <a:pt x="961136" y="668528"/>
                    <a:pt x="1243584" y="548640"/>
                  </a:cubicBezTo>
                  <a:cubicBezTo>
                    <a:pt x="1526032" y="428752"/>
                    <a:pt x="1843024" y="353568"/>
                    <a:pt x="2121408" y="280416"/>
                  </a:cubicBezTo>
                  <a:cubicBezTo>
                    <a:pt x="2399792" y="207264"/>
                    <a:pt x="2639568" y="156464"/>
                    <a:pt x="2913888" y="109728"/>
                  </a:cubicBezTo>
                  <a:cubicBezTo>
                    <a:pt x="3188208" y="62992"/>
                    <a:pt x="3477768" y="31496"/>
                    <a:pt x="3767328" y="0"/>
                  </a:cubicBezTo>
                </a:path>
              </a:pathLst>
            </a:cu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TextBox 20">
              <a:extLst>
                <a:ext uri="{FF2B5EF4-FFF2-40B4-BE49-F238E27FC236}">
                  <a16:creationId xmlns:a16="http://schemas.microsoft.com/office/drawing/2014/main" id="{728A9641-F423-566B-2BED-6F9F788C8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470" y="1519535"/>
              <a:ext cx="724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  <a:r>
                <a:rPr lang="en-US" altLang="en-US" i="1" baseline="-25000"/>
                <a:t>c</a:t>
              </a:r>
              <a:r>
                <a:rPr lang="en-US" altLang="en-US"/>
                <a:t>=3</a:t>
              </a: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F68914AD-CA8B-F673-71D4-6335713B3F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09395098-7F14-E3ED-FB55-A3DDBA45B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id="{31240A31-E60E-4442-AA8F-2639308EB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>
                  <a:extLst>
                    <a:ext uri="{FF2B5EF4-FFF2-40B4-BE49-F238E27FC236}">
                      <a16:creationId xmlns:a16="http://schemas.microsoft.com/office/drawing/2014/main" id="{3DE727B2-87E1-1124-BF74-5F63CE6B0E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>
                    <a:extLst>
                      <a:ext uri="{FF2B5EF4-FFF2-40B4-BE49-F238E27FC236}">
                        <a16:creationId xmlns:a16="http://schemas.microsoft.com/office/drawing/2014/main" id="{6466E146-342E-2766-813D-E1CCBA110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>
                    <a:extLst>
                      <a:ext uri="{FF2B5EF4-FFF2-40B4-BE49-F238E27FC236}">
                        <a16:creationId xmlns:a16="http://schemas.microsoft.com/office/drawing/2014/main" id="{6C39801D-323D-D3E3-7116-45ADC7CC61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23EBD94-4DC4-E081-4575-446281442B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>
                    <a:extLst>
                      <a:ext uri="{FF2B5EF4-FFF2-40B4-BE49-F238E27FC236}">
                        <a16:creationId xmlns:a16="http://schemas.microsoft.com/office/drawing/2014/main" id="{DF3B68E3-0019-EA82-45FD-CF64E7EA74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812E5FB3-B9E8-E899-CACF-DE332301BA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3A9ACD57-44A4-07FC-8396-5A6260964F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>
                    <a:extLst>
                      <a:ext uri="{FF2B5EF4-FFF2-40B4-BE49-F238E27FC236}">
                        <a16:creationId xmlns:a16="http://schemas.microsoft.com/office/drawing/2014/main" id="{17278DDD-51CA-C53E-AE6C-1B77907F7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>
                    <a:extLst>
                      <a:ext uri="{FF2B5EF4-FFF2-40B4-BE49-F238E27FC236}">
                        <a16:creationId xmlns:a16="http://schemas.microsoft.com/office/drawing/2014/main" id="{629DBC31-88BD-A0E7-C157-C8A68A09F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>
                  <a:extLst>
                    <a:ext uri="{FF2B5EF4-FFF2-40B4-BE49-F238E27FC236}">
                      <a16:creationId xmlns:a16="http://schemas.microsoft.com/office/drawing/2014/main" id="{26B40529-794A-6EFE-4136-615CA4E9B6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>
                    <a:extLst>
                      <a:ext uri="{FF2B5EF4-FFF2-40B4-BE49-F238E27FC236}">
                        <a16:creationId xmlns:a16="http://schemas.microsoft.com/office/drawing/2014/main" id="{3FDF7AE9-986D-713F-613F-CDB28903A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>
                    <a:extLst>
                      <a:ext uri="{FF2B5EF4-FFF2-40B4-BE49-F238E27FC236}">
                        <a16:creationId xmlns:a16="http://schemas.microsoft.com/office/drawing/2014/main" id="{6DD47D71-85E1-FFD8-4BEF-2F698B067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84C4AE67-6809-5F03-7A9D-741D1728A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45A35EA-E3C7-E7CB-63D0-66C43EFBD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>
            <a:extLst>
              <a:ext uri="{FF2B5EF4-FFF2-40B4-BE49-F238E27FC236}">
                <a16:creationId xmlns:a16="http://schemas.microsoft.com/office/drawing/2014/main" id="{81BAC39D-4D79-B4C5-4510-97AEB401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762000"/>
          </a:xfrm>
        </p:spPr>
        <p:txBody>
          <a:bodyPr/>
          <a:lstStyle/>
          <a:p>
            <a:r>
              <a:rPr lang="en-US" altLang="en-US" sz="2800" dirty="0"/>
              <a:t>Structure of Efficient Diesel Cycle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8CC18263-AE1D-E33B-E7B9-2A162C33BB69}"/>
              </a:ext>
            </a:extLst>
          </p:cNvPr>
          <p:cNvGrpSpPr>
            <a:grpSpLocks/>
          </p:cNvGrpSpPr>
          <p:nvPr/>
        </p:nvGrpSpPr>
        <p:grpSpPr bwMode="auto">
          <a:xfrm>
            <a:off x="261937" y="1219200"/>
            <a:ext cx="8653463" cy="5456238"/>
            <a:chOff x="261937" y="1219200"/>
            <a:chExt cx="8653463" cy="545592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D50FE7C9-A4F2-D395-660B-256881F8E805}"/>
                </a:ext>
              </a:extLst>
            </p:cNvPr>
            <p:cNvGraphicFramePr/>
            <p:nvPr/>
          </p:nvGraphicFramePr>
          <p:xfrm>
            <a:off x="1066800" y="1219200"/>
            <a:ext cx="7848600" cy="487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243" name="Object 3">
              <a:extLst>
                <a:ext uri="{FF2B5EF4-FFF2-40B4-BE49-F238E27FC236}">
                  <a16:creationId xmlns:a16="http://schemas.microsoft.com/office/drawing/2014/main" id="{DF578FEB-8660-FE34-1DDE-5E3B33EE7B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5800" y="6019800"/>
            <a:ext cx="533400" cy="65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80" imgH="228600" progId="Equation.3">
                    <p:embed/>
                  </p:oleObj>
                </mc:Choice>
                <mc:Fallback>
                  <p:oleObj name="Equation" r:id="rId3" imgW="139680" imgH="228600" progId="Equation.3">
                    <p:embed/>
                    <p:pic>
                      <p:nvPicPr>
                        <p:cNvPr id="10243" name="Object 3">
                          <a:extLst>
                            <a:ext uri="{FF2B5EF4-FFF2-40B4-BE49-F238E27FC236}">
                              <a16:creationId xmlns:a16="http://schemas.microsoft.com/office/drawing/2014/main" id="{DF578FEB-8660-FE34-1DDE-5E3B33EE7B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6019800"/>
                          <a:ext cx="533400" cy="655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>
              <a:extLst>
                <a:ext uri="{FF2B5EF4-FFF2-40B4-BE49-F238E27FC236}">
                  <a16:creationId xmlns:a16="http://schemas.microsoft.com/office/drawing/2014/main" id="{965735D1-7B50-7C93-F456-B232F91CDF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0951952"/>
                </p:ext>
              </p:extLst>
            </p:nvPr>
          </p:nvGraphicFramePr>
          <p:xfrm>
            <a:off x="261937" y="2590720"/>
            <a:ext cx="1033463" cy="10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33160" imgH="469800" progId="Equation.3">
                    <p:embed/>
                  </p:oleObj>
                </mc:Choice>
                <mc:Fallback>
                  <p:oleObj name="Equation" r:id="rId5" imgW="533160" imgH="469800" progId="Equation.3">
                    <p:embed/>
                    <p:pic>
                      <p:nvPicPr>
                        <p:cNvPr id="10244" name="Object 4">
                          <a:extLst>
                            <a:ext uri="{FF2B5EF4-FFF2-40B4-BE49-F238E27FC236}">
                              <a16:creationId xmlns:a16="http://schemas.microsoft.com/office/drawing/2014/main" id="{965735D1-7B50-7C93-F456-B232F91CDF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937" y="2590720"/>
                          <a:ext cx="1033463" cy="108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12" name="Object 3">
            <a:extLst>
              <a:ext uri="{FF2B5EF4-FFF2-40B4-BE49-F238E27FC236}">
                <a16:creationId xmlns:a16="http://schemas.microsoft.com/office/drawing/2014/main" id="{8781A894-3E07-3B95-7D82-DE9BB28B7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34711"/>
              </p:ext>
            </p:extLst>
          </p:nvPr>
        </p:nvGraphicFramePr>
        <p:xfrm>
          <a:off x="2667000" y="1143000"/>
          <a:ext cx="4108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482400" progId="Equation.3">
                  <p:embed/>
                </p:oleObj>
              </mc:Choice>
              <mc:Fallback>
                <p:oleObj name="Equation" r:id="rId7" imgW="1866600" imgH="482400" progId="Equation.3">
                  <p:embed/>
                  <p:pic>
                    <p:nvPicPr>
                      <p:cNvPr id="25612" name="Object 3">
                        <a:extLst>
                          <a:ext uri="{FF2B5EF4-FFF2-40B4-BE49-F238E27FC236}">
                            <a16:creationId xmlns:a16="http://schemas.microsoft.com/office/drawing/2014/main" id="{8781A894-3E07-3B95-7D82-DE9BB28B7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43000"/>
                        <a:ext cx="410845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9270E28F-A518-FF8C-3D35-7AD8E9D1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971800"/>
            <a:ext cx="80645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Higher efficiency is obtained by adding less heat per cycle, Q</a:t>
            </a:r>
            <a:r>
              <a:rPr lang="en-CA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run engine at higher speed to get the same power.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85C7D92B-14A6-CA4E-3F01-06C02DE150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1698CD07-549F-0D18-A6F1-DEFDA9EF8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AEAC508B-798C-F122-A50D-FE9F9CDD47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A31C0E2-2036-A462-C2CB-F32C6D372C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FC36F0DF-B0F9-089C-2B97-9248981EC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653E844A-593A-2E5B-5EC6-FE9A6B9FD0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D01CC1DB-D926-2F87-2F9E-6ED348A92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7F76172-8F44-094B-EF7A-0FA56F7B4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1D5F1C1C-8AAF-1D5B-69BE-CD5EC7B92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6DAFDB83-E105-8B4F-8600-FBCFC0A735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03D1E1AF-6970-2773-CC1C-DB2649BB69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A825F429-1F07-07FC-EA20-39833710E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7558C7F3-9593-9336-3AA4-C7139792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36E937F5-722E-68C4-F46B-DD2EFBD177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8CE9C58C-B3DB-AEBD-2066-C34E95AE12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C05D509-BAB3-0D7C-7D6C-49EB3474A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9848F95-2DA1-7387-7701-63C9680CD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AF78C89-6549-8F33-B515-1BB05704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 Multi Cylinder diesel engines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3B74FCB-CFC9-6E6F-37BA-0997B333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1897 --  Diesel built the first diesel engine at the Augsburg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Maschinenfabrik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1898 -- Rudolph Diesel, filed a patent  application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cylinder engine was used to power stationary machinery.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weighed five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produced 20 hp at 172 rpm!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engine operated at 26.2%  efficiency, a very significant improvement on the 20% achieved by the best gasoline               engines of the time.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Benz introduces a 2-cylinder, 30 hp 800 rpm tractor engine.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 Benz introduces a 4-cylinder, 50 hp 1000 rpm truck engine.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1960- 1970  Peugeot introduces the 404 Diesel  followed by the 504 Diesel and the 204 Diesel, the first diesel-powered compact car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3FB7992-3D9E-7B11-DF22-B61C7EB65F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D5A50D0-5BC3-6C2A-E5F3-678ED4270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A739563-C71E-6961-761A-4AF1053C2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BA94BD5A-84D5-7739-DB36-29C02938BC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B96FE4F-CE13-FC00-018F-604B1080F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5C2E937-F9FE-1EC6-B880-F53A595804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E870679C-0B5F-D0E6-FE3C-3A5533C07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EB87DF83-4CE8-ACA7-2498-7609386D13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00BAE4D9-78AE-FE16-B4B3-999A81108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F6BE4E90-5F17-DFA6-4FF6-5EE8EE122C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D3EE6C2-96FF-3BFD-6DD6-F431A82825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CAFC78F-4403-7988-AF71-3B29C1BB16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BF03238-AB97-090D-CE59-1EE1F710C9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B60BBDBB-A392-1760-64B1-AA71C5519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A80AD7C-977F-21CE-B17B-6941E7F7A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B42277D9-B238-0B30-F8FD-3FAB5041F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0300407-6E32-6B6B-BF76-BDFFBB853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2">
            <a:extLst>
              <a:ext uri="{FF2B5EF4-FFF2-40B4-BE49-F238E27FC236}">
                <a16:creationId xmlns:a16="http://schemas.microsoft.com/office/drawing/2014/main" id="{FB679001-ACE5-5200-249E-DDAD5C83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91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b="1"/>
              <a:t> </a:t>
            </a:r>
            <a:r>
              <a:rPr lang="en-CA" altLang="en-US" sz="2800" b="1"/>
              <a:t>Early CI Engine Cycle</a:t>
            </a:r>
            <a:endParaRPr lang="en-US" altLang="en-US" sz="2800" b="1"/>
          </a:p>
        </p:txBody>
      </p:sp>
      <p:grpSp>
        <p:nvGrpSpPr>
          <p:cNvPr id="11270" name="Group 3">
            <a:extLst>
              <a:ext uri="{FF2B5EF4-FFF2-40B4-BE49-F238E27FC236}">
                <a16:creationId xmlns:a16="http://schemas.microsoft.com/office/drawing/2014/main" id="{7F02BD5E-B80A-0405-F472-D84A60145F79}"/>
              </a:ext>
            </a:extLst>
          </p:cNvPr>
          <p:cNvGrpSpPr>
            <a:grpSpLocks/>
          </p:cNvGrpSpPr>
          <p:nvPr/>
        </p:nvGrpSpPr>
        <p:grpSpPr bwMode="auto">
          <a:xfrm>
            <a:off x="331789" y="1752600"/>
            <a:ext cx="8812212" cy="4038600"/>
            <a:chOff x="567" y="744"/>
            <a:chExt cx="4165" cy="1652"/>
          </a:xfrm>
        </p:grpSpPr>
        <p:sp>
          <p:nvSpPr>
            <p:cNvPr id="11271" name="AutoShape 4">
              <a:extLst>
                <a:ext uri="{FF2B5EF4-FFF2-40B4-BE49-F238E27FC236}">
                  <a16:creationId xmlns:a16="http://schemas.microsoft.com/office/drawing/2014/main" id="{53C342BA-4079-BAB0-28B7-5F6DF3714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134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AutoShape 5">
              <a:extLst>
                <a:ext uri="{FF2B5EF4-FFF2-40B4-BE49-F238E27FC236}">
                  <a16:creationId xmlns:a16="http://schemas.microsoft.com/office/drawing/2014/main" id="{8FF7712E-F476-F364-1200-D4080C6DA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2248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AutoShape 6">
              <a:extLst>
                <a:ext uri="{FF2B5EF4-FFF2-40B4-BE49-F238E27FC236}">
                  <a16:creationId xmlns:a16="http://schemas.microsoft.com/office/drawing/2014/main" id="{9B47FC15-D4CC-40EA-1E54-429A3BF2D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260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AutoShape 7">
              <a:extLst>
                <a:ext uri="{FF2B5EF4-FFF2-40B4-BE49-F238E27FC236}">
                  <a16:creationId xmlns:a16="http://schemas.microsoft.com/office/drawing/2014/main" id="{A68FCB59-A14D-AA96-4F42-DDB80ABC5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374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8">
              <a:extLst>
                <a:ext uri="{FF2B5EF4-FFF2-40B4-BE49-F238E27FC236}">
                  <a16:creationId xmlns:a16="http://schemas.microsoft.com/office/drawing/2014/main" id="{7A63BCB0-BB88-A85D-33F6-5EAE20D9E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293"/>
              <a:ext cx="598" cy="5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Freeform 9">
              <a:extLst>
                <a:ext uri="{FF2B5EF4-FFF2-40B4-BE49-F238E27FC236}">
                  <a16:creationId xmlns:a16="http://schemas.microsoft.com/office/drawing/2014/main" id="{BAEDF6F7-D458-CAE7-33B6-8DF1F755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291"/>
              <a:ext cx="313" cy="120"/>
            </a:xfrm>
            <a:custGeom>
              <a:avLst/>
              <a:gdLst>
                <a:gd name="T0" fmla="*/ 0 w 783"/>
                <a:gd name="T1" fmla="*/ 0 h 300"/>
                <a:gd name="T2" fmla="*/ 0 w 783"/>
                <a:gd name="T3" fmla="*/ 0 h 300"/>
                <a:gd name="T4" fmla="*/ 0 w 783"/>
                <a:gd name="T5" fmla="*/ 0 h 300"/>
                <a:gd name="T6" fmla="*/ 0 w 783"/>
                <a:gd name="T7" fmla="*/ 0 h 300"/>
                <a:gd name="T8" fmla="*/ 0 w 783"/>
                <a:gd name="T9" fmla="*/ 0 h 300"/>
                <a:gd name="T10" fmla="*/ 0 w 783"/>
                <a:gd name="T11" fmla="*/ 0 h 300"/>
                <a:gd name="T12" fmla="*/ 0 w 783"/>
                <a:gd name="T13" fmla="*/ 0 h 300"/>
                <a:gd name="T14" fmla="*/ 0 w 783"/>
                <a:gd name="T15" fmla="*/ 0 h 300"/>
                <a:gd name="T16" fmla="*/ 0 w 783"/>
                <a:gd name="T17" fmla="*/ 0 h 300"/>
                <a:gd name="T18" fmla="*/ 0 w 783"/>
                <a:gd name="T19" fmla="*/ 0 h 300"/>
                <a:gd name="T20" fmla="*/ 0 w 783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10">
              <a:extLst>
                <a:ext uri="{FF2B5EF4-FFF2-40B4-BE49-F238E27FC236}">
                  <a16:creationId xmlns:a16="http://schemas.microsoft.com/office/drawing/2014/main" id="{5FC5B1F8-3C98-E690-B03D-7B67F4421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8" name="Line 11">
              <a:extLst>
                <a:ext uri="{FF2B5EF4-FFF2-40B4-BE49-F238E27FC236}">
                  <a16:creationId xmlns:a16="http://schemas.microsoft.com/office/drawing/2014/main" id="{CEE33C5C-2799-CDCE-9206-60B5E31DF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2">
              <a:extLst>
                <a:ext uri="{FF2B5EF4-FFF2-40B4-BE49-F238E27FC236}">
                  <a16:creationId xmlns:a16="http://schemas.microsoft.com/office/drawing/2014/main" id="{58497A14-B4E5-E3A4-6EDE-C1BE65C51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3">
              <a:extLst>
                <a:ext uri="{FF2B5EF4-FFF2-40B4-BE49-F238E27FC236}">
                  <a16:creationId xmlns:a16="http://schemas.microsoft.com/office/drawing/2014/main" id="{29C77CA2-72FC-F8D9-0596-49D94FE9B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4">
              <a:extLst>
                <a:ext uri="{FF2B5EF4-FFF2-40B4-BE49-F238E27FC236}">
                  <a16:creationId xmlns:a16="http://schemas.microsoft.com/office/drawing/2014/main" id="{57572F94-0527-59AB-663A-05C4F7D86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5">
              <a:extLst>
                <a:ext uri="{FF2B5EF4-FFF2-40B4-BE49-F238E27FC236}">
                  <a16:creationId xmlns:a16="http://schemas.microsoft.com/office/drawing/2014/main" id="{C38FF4A3-AD9B-222E-66D6-BF25513BF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0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6">
              <a:extLst>
                <a:ext uri="{FF2B5EF4-FFF2-40B4-BE49-F238E27FC236}">
                  <a16:creationId xmlns:a16="http://schemas.microsoft.com/office/drawing/2014/main" id="{34EFBC62-C8FE-4F68-155A-210E77724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7">
              <a:extLst>
                <a:ext uri="{FF2B5EF4-FFF2-40B4-BE49-F238E27FC236}">
                  <a16:creationId xmlns:a16="http://schemas.microsoft.com/office/drawing/2014/main" id="{1F817291-7743-1793-A2AA-BEE7740B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8">
              <a:extLst>
                <a:ext uri="{FF2B5EF4-FFF2-40B4-BE49-F238E27FC236}">
                  <a16:creationId xmlns:a16="http://schemas.microsoft.com/office/drawing/2014/main" id="{F50834D3-8835-3DAF-C5A5-136D1E0A95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4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Arc 19">
              <a:extLst>
                <a:ext uri="{FF2B5EF4-FFF2-40B4-BE49-F238E27FC236}">
                  <a16:creationId xmlns:a16="http://schemas.microsoft.com/office/drawing/2014/main" id="{298FA89F-F329-35B8-CE06-976DC42D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Arc 20">
              <a:extLst>
                <a:ext uri="{FF2B5EF4-FFF2-40B4-BE49-F238E27FC236}">
                  <a16:creationId xmlns:a16="http://schemas.microsoft.com/office/drawing/2014/main" id="{951DE872-243E-FF45-0155-E79CC5035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21">
              <a:extLst>
                <a:ext uri="{FF2B5EF4-FFF2-40B4-BE49-F238E27FC236}">
                  <a16:creationId xmlns:a16="http://schemas.microsoft.com/office/drawing/2014/main" id="{C92ECD57-84FA-0AEE-1924-EC8E4B7DE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33"/>
              <a:ext cx="41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</a:p>
            <a:p>
              <a:pPr eaLnBrk="1" hangingPunct="1"/>
              <a:r>
                <a:rPr lang="en-US" altLang="en-US" sz="1200"/>
                <a:t>     I</a:t>
              </a:r>
            </a:p>
            <a:p>
              <a:pPr eaLnBrk="1" hangingPunct="1"/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1289" name="Rectangle 22">
              <a:extLst>
                <a:ext uri="{FF2B5EF4-FFF2-40B4-BE49-F238E27FC236}">
                  <a16:creationId xmlns:a16="http://schemas.microsoft.com/office/drawing/2014/main" id="{A63B7CBD-63BE-B380-1AC4-1B35839B8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0" name="Line 23">
              <a:extLst>
                <a:ext uri="{FF2B5EF4-FFF2-40B4-BE49-F238E27FC236}">
                  <a16:creationId xmlns:a16="http://schemas.microsoft.com/office/drawing/2014/main" id="{FEA5E7B2-8148-A747-D4D2-FC2399CBF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4">
              <a:extLst>
                <a:ext uri="{FF2B5EF4-FFF2-40B4-BE49-F238E27FC236}">
                  <a16:creationId xmlns:a16="http://schemas.microsoft.com/office/drawing/2014/main" id="{E09AA266-E9D2-8A4E-C758-7D1BDBDD8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5">
              <a:extLst>
                <a:ext uri="{FF2B5EF4-FFF2-40B4-BE49-F238E27FC236}">
                  <a16:creationId xmlns:a16="http://schemas.microsoft.com/office/drawing/2014/main" id="{780F2C04-FC2D-DB71-5110-CCF037DCC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6">
              <a:extLst>
                <a:ext uri="{FF2B5EF4-FFF2-40B4-BE49-F238E27FC236}">
                  <a16:creationId xmlns:a16="http://schemas.microsoft.com/office/drawing/2014/main" id="{012F94FC-7F46-0BFC-E833-ED4B6C19B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293"/>
              <a:ext cx="5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Rectangle 27">
              <a:extLst>
                <a:ext uri="{FF2B5EF4-FFF2-40B4-BE49-F238E27FC236}">
                  <a16:creationId xmlns:a16="http://schemas.microsoft.com/office/drawing/2014/main" id="{FF5535D4-8999-BFC6-88DA-DD5C4833E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61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5" name="Line 28">
              <a:extLst>
                <a:ext uri="{FF2B5EF4-FFF2-40B4-BE49-F238E27FC236}">
                  <a16:creationId xmlns:a16="http://schemas.microsoft.com/office/drawing/2014/main" id="{C0272EF2-B540-D612-9BCF-52A40AFA1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9">
              <a:extLst>
                <a:ext uri="{FF2B5EF4-FFF2-40B4-BE49-F238E27FC236}">
                  <a16:creationId xmlns:a16="http://schemas.microsoft.com/office/drawing/2014/main" id="{7D86D72B-7340-F4C5-C630-A4E593CCE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0">
              <a:extLst>
                <a:ext uri="{FF2B5EF4-FFF2-40B4-BE49-F238E27FC236}">
                  <a16:creationId xmlns:a16="http://schemas.microsoft.com/office/drawing/2014/main" id="{E04FF141-BB5E-546A-BA23-EE551426B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3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Rectangle 31">
              <a:extLst>
                <a:ext uri="{FF2B5EF4-FFF2-40B4-BE49-F238E27FC236}">
                  <a16:creationId xmlns:a16="http://schemas.microsoft.com/office/drawing/2014/main" id="{2D015592-EE62-22F8-62D5-42DC0D8E6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685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9" name="Line 32">
              <a:extLst>
                <a:ext uri="{FF2B5EF4-FFF2-40B4-BE49-F238E27FC236}">
                  <a16:creationId xmlns:a16="http://schemas.microsoft.com/office/drawing/2014/main" id="{94E43440-35A3-548A-6ED3-90C765673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33">
              <a:extLst>
                <a:ext uri="{FF2B5EF4-FFF2-40B4-BE49-F238E27FC236}">
                  <a16:creationId xmlns:a16="http://schemas.microsoft.com/office/drawing/2014/main" id="{7CA24C24-9E4C-4F61-7A94-AB0983B64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4">
              <a:extLst>
                <a:ext uri="{FF2B5EF4-FFF2-40B4-BE49-F238E27FC236}">
                  <a16:creationId xmlns:a16="http://schemas.microsoft.com/office/drawing/2014/main" id="{8EBFEEC5-40CA-0575-3471-20585790D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0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5">
              <a:extLst>
                <a:ext uri="{FF2B5EF4-FFF2-40B4-BE49-F238E27FC236}">
                  <a16:creationId xmlns:a16="http://schemas.microsoft.com/office/drawing/2014/main" id="{51BBC8D2-3A53-C009-4F7E-E6A16DA48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0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6">
              <a:extLst>
                <a:ext uri="{FF2B5EF4-FFF2-40B4-BE49-F238E27FC236}">
                  <a16:creationId xmlns:a16="http://schemas.microsoft.com/office/drawing/2014/main" id="{E0FF2F5E-9BE4-6658-007B-603B46F56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37">
              <a:extLst>
                <a:ext uri="{FF2B5EF4-FFF2-40B4-BE49-F238E27FC236}">
                  <a16:creationId xmlns:a16="http://schemas.microsoft.com/office/drawing/2014/main" id="{291434CC-C410-407E-3598-16632002C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4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38">
              <a:extLst>
                <a:ext uri="{FF2B5EF4-FFF2-40B4-BE49-F238E27FC236}">
                  <a16:creationId xmlns:a16="http://schemas.microsoft.com/office/drawing/2014/main" id="{2E4850C1-9E34-0C04-C5FC-D69E91C556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6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39">
              <a:extLst>
                <a:ext uri="{FF2B5EF4-FFF2-40B4-BE49-F238E27FC236}">
                  <a16:creationId xmlns:a16="http://schemas.microsoft.com/office/drawing/2014/main" id="{560506FB-5FE2-CDC2-B0F5-2E6F80552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Arc 40">
              <a:extLst>
                <a:ext uri="{FF2B5EF4-FFF2-40B4-BE49-F238E27FC236}">
                  <a16:creationId xmlns:a16="http://schemas.microsoft.com/office/drawing/2014/main" id="{B3370F86-E447-FA74-49A7-A583D31034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2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Arc 41">
              <a:extLst>
                <a:ext uri="{FF2B5EF4-FFF2-40B4-BE49-F238E27FC236}">
                  <a16:creationId xmlns:a16="http://schemas.microsoft.com/office/drawing/2014/main" id="{C0A804BB-52BE-7D6F-C211-5A64371AF9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AutoShape 42">
              <a:extLst>
                <a:ext uri="{FF2B5EF4-FFF2-40B4-BE49-F238E27FC236}">
                  <a16:creationId xmlns:a16="http://schemas.microsoft.com/office/drawing/2014/main" id="{AEE5CE8B-7085-BB38-8321-0FF3F6A83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31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0" name="AutoShape 43">
              <a:extLst>
                <a:ext uri="{FF2B5EF4-FFF2-40B4-BE49-F238E27FC236}">
                  <a16:creationId xmlns:a16="http://schemas.microsoft.com/office/drawing/2014/main" id="{77F67D16-DB64-5DFA-C8C2-B723F99D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1385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1" name="AutoShape 44">
              <a:extLst>
                <a:ext uri="{FF2B5EF4-FFF2-40B4-BE49-F238E27FC236}">
                  <a16:creationId xmlns:a16="http://schemas.microsoft.com/office/drawing/2014/main" id="{FCCBAC0E-2C2C-CA3E-5293-2C89B5B4E1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2" y="1523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2" name="AutoShape 45">
              <a:extLst>
                <a:ext uri="{FF2B5EF4-FFF2-40B4-BE49-F238E27FC236}">
                  <a16:creationId xmlns:a16="http://schemas.microsoft.com/office/drawing/2014/main" id="{94D2AD70-A59D-C8E2-4F31-7D05C45B9C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48" y="1569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3" name="Text Box 46">
              <a:extLst>
                <a:ext uri="{FF2B5EF4-FFF2-40B4-BE49-F238E27FC236}">
                  <a16:creationId xmlns:a16="http://schemas.microsoft.com/office/drawing/2014/main" id="{662EE5F6-2E4A-7169-498E-9D5F41FFB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89"/>
              <a:ext cx="7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Combustion</a:t>
              </a:r>
            </a:p>
            <a:p>
              <a:pPr eaLnBrk="1" hangingPunct="1"/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1314" name="AutoShape 47">
              <a:extLst>
                <a:ext uri="{FF2B5EF4-FFF2-40B4-BE49-F238E27FC236}">
                  <a16:creationId xmlns:a16="http://schemas.microsoft.com/office/drawing/2014/main" id="{7E5D9880-076B-5F82-4783-AD1C180DAC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14" y="1155"/>
              <a:ext cx="138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539 h 21600"/>
                <a:gd name="T14" fmla="*/ 17061 w 21600"/>
                <a:gd name="T15" fmla="*/ 170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Rectangle 48">
              <a:extLst>
                <a:ext uri="{FF2B5EF4-FFF2-40B4-BE49-F238E27FC236}">
                  <a16:creationId xmlns:a16="http://schemas.microsoft.com/office/drawing/2014/main" id="{3738B025-0D20-C2B5-A2FC-D79202CE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063"/>
              <a:ext cx="46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6" name="Line 49">
              <a:extLst>
                <a:ext uri="{FF2B5EF4-FFF2-40B4-BE49-F238E27FC236}">
                  <a16:creationId xmlns:a16="http://schemas.microsoft.com/office/drawing/2014/main" id="{E3E8E9B4-7949-2FF9-3106-9D94F33DC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6" y="1314"/>
              <a:ext cx="167" cy="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50">
              <a:extLst>
                <a:ext uri="{FF2B5EF4-FFF2-40B4-BE49-F238E27FC236}">
                  <a16:creationId xmlns:a16="http://schemas.microsoft.com/office/drawing/2014/main" id="{4A1FECF3-858F-4AEA-9AB0-25E276A6D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0" y="1310"/>
              <a:ext cx="16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51">
              <a:extLst>
                <a:ext uri="{FF2B5EF4-FFF2-40B4-BE49-F238E27FC236}">
                  <a16:creationId xmlns:a16="http://schemas.microsoft.com/office/drawing/2014/main" id="{15C77D1F-71E3-9801-74DE-D7CFD2B9E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1306"/>
              <a:ext cx="184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Text Box 52">
              <a:extLst>
                <a:ext uri="{FF2B5EF4-FFF2-40B4-BE49-F238E27FC236}">
                  <a16:creationId xmlns:a16="http://schemas.microsoft.com/office/drawing/2014/main" id="{8A005C2E-E5FA-993B-B5C3-E31FD8228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1" y="744"/>
              <a:ext cx="145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Fuel injected</a:t>
              </a:r>
            </a:p>
            <a:p>
              <a:pPr algn="ctr" eaLnBrk="1" hangingPunct="1"/>
              <a:r>
                <a:rPr lang="en-CA" altLang="en-US" sz="2400"/>
                <a:t>at TC</a:t>
              </a:r>
              <a:endParaRPr lang="en-US" altLang="en-US" sz="2400"/>
            </a:p>
          </p:txBody>
        </p:sp>
        <p:sp>
          <p:nvSpPr>
            <p:cNvPr id="11320" name="Text Box 53">
              <a:extLst>
                <a:ext uri="{FF2B5EF4-FFF2-40B4-BE49-F238E27FC236}">
                  <a16:creationId xmlns:a16="http://schemas.microsoft.com/office/drawing/2014/main" id="{555C17D3-BD47-AFEC-B7C3-FC7931CE2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Intake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1321" name="Oval 54">
              <a:extLst>
                <a:ext uri="{FF2B5EF4-FFF2-40B4-BE49-F238E27FC236}">
                  <a16:creationId xmlns:a16="http://schemas.microsoft.com/office/drawing/2014/main" id="{B8BAF7CD-60D1-756C-E841-55C62A669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2" name="Oval 55">
              <a:extLst>
                <a:ext uri="{FF2B5EF4-FFF2-40B4-BE49-F238E27FC236}">
                  <a16:creationId xmlns:a16="http://schemas.microsoft.com/office/drawing/2014/main" id="{AF68DD58-78EC-6396-BBD1-01A70B65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3" name="Oval 56">
              <a:extLst>
                <a:ext uri="{FF2B5EF4-FFF2-40B4-BE49-F238E27FC236}">
                  <a16:creationId xmlns:a16="http://schemas.microsoft.com/office/drawing/2014/main" id="{401A40B9-398E-6529-5256-1E906FD5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4" name="Oval 57">
              <a:extLst>
                <a:ext uri="{FF2B5EF4-FFF2-40B4-BE49-F238E27FC236}">
                  <a16:creationId xmlns:a16="http://schemas.microsoft.com/office/drawing/2014/main" id="{2FB96D53-989A-BBD3-4A8C-08E2FA9C2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5" name="Rectangle 58">
              <a:extLst>
                <a:ext uri="{FF2B5EF4-FFF2-40B4-BE49-F238E27FC236}">
                  <a16:creationId xmlns:a16="http://schemas.microsoft.com/office/drawing/2014/main" id="{B73B31A6-F0B7-6117-A7A4-B02459EC38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374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6" name="Rectangle 59">
              <a:extLst>
                <a:ext uri="{FF2B5EF4-FFF2-40B4-BE49-F238E27FC236}">
                  <a16:creationId xmlns:a16="http://schemas.microsoft.com/office/drawing/2014/main" id="{CC91EA53-5B1A-7D01-41AE-B444E709C0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260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7" name="Rectangle 60">
              <a:extLst>
                <a:ext uri="{FF2B5EF4-FFF2-40B4-BE49-F238E27FC236}">
                  <a16:creationId xmlns:a16="http://schemas.microsoft.com/office/drawing/2014/main" id="{59A112D4-E650-0A77-BFED-375CBBEAB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2110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8" name="Rectangle 61">
              <a:extLst>
                <a:ext uri="{FF2B5EF4-FFF2-40B4-BE49-F238E27FC236}">
                  <a16:creationId xmlns:a16="http://schemas.microsoft.com/office/drawing/2014/main" id="{2BB33DC7-2756-7945-02C1-0C369A7B2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996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29" name="Text Box 62">
              <a:extLst>
                <a:ext uri="{FF2B5EF4-FFF2-40B4-BE49-F238E27FC236}">
                  <a16:creationId xmlns:a16="http://schemas.microsoft.com/office/drawing/2014/main" id="{88685E8A-374C-3C90-2BD8-48E24EFB7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317"/>
              <a:ext cx="50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/>
            </a:p>
            <a:p>
              <a:pPr eaLnBrk="1" hangingPunct="1"/>
              <a:r>
                <a:rPr lang="en-US" altLang="en-US" sz="1200"/>
                <a:t>     Air</a:t>
              </a:r>
              <a:endParaRPr lang="en-US" altLang="en-US" sz="2000"/>
            </a:p>
          </p:txBody>
        </p:sp>
        <p:sp>
          <p:nvSpPr>
            <p:cNvPr id="11330" name="Text Box 63">
              <a:extLst>
                <a:ext uri="{FF2B5EF4-FFF2-40B4-BE49-F238E27FC236}">
                  <a16:creationId xmlns:a16="http://schemas.microsoft.com/office/drawing/2014/main" id="{BFD67925-052E-F872-754D-38706C9C0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2050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1331" name="Text Box 64">
              <a:extLst>
                <a:ext uri="{FF2B5EF4-FFF2-40B4-BE49-F238E27FC236}">
                  <a16:creationId xmlns:a16="http://schemas.microsoft.com/office/drawing/2014/main" id="{7D81021B-DCB6-8CE8-D064-59F6634BE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Power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1332" name="Text Box 65">
              <a:extLst>
                <a:ext uri="{FF2B5EF4-FFF2-40B4-BE49-F238E27FC236}">
                  <a16:creationId xmlns:a16="http://schemas.microsoft.com/office/drawing/2014/main" id="{D6980A55-36E8-7199-6CF4-D0A24F062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Exhaust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1333" name="Rectangle 66">
              <a:extLst>
                <a:ext uri="{FF2B5EF4-FFF2-40B4-BE49-F238E27FC236}">
                  <a16:creationId xmlns:a16="http://schemas.microsoft.com/office/drawing/2014/main" id="{17FB019B-ED78-3279-3EC3-F9E559F02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98"/>
              <a:ext cx="334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34" name="Rectangle 67">
              <a:extLst>
                <a:ext uri="{FF2B5EF4-FFF2-40B4-BE49-F238E27FC236}">
                  <a16:creationId xmlns:a16="http://schemas.microsoft.com/office/drawing/2014/main" id="{01DB9082-D5EF-2CD1-7FCA-59EDE94E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2015"/>
              <a:ext cx="33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35" name="Text Box 68">
              <a:extLst>
                <a:ext uri="{FF2B5EF4-FFF2-40B4-BE49-F238E27FC236}">
                  <a16:creationId xmlns:a16="http://schemas.microsoft.com/office/drawing/2014/main" id="{1A752FEC-CC6D-6FEE-6B9F-6BD14C518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484"/>
              <a:ext cx="4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2000" dirty="0"/>
                <a:t>Actual</a:t>
              </a:r>
            </a:p>
            <a:p>
              <a:pPr eaLnBrk="1" hangingPunct="1"/>
              <a:r>
                <a:rPr lang="en-CA" altLang="en-US" sz="2000" dirty="0"/>
                <a:t>Cycle</a:t>
              </a:r>
              <a:endParaRPr lang="en-US" alt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68" name="Ink 71">
                <a:extLst>
                  <a:ext uri="{FF2B5EF4-FFF2-40B4-BE49-F238E27FC236}">
                    <a16:creationId xmlns:a16="http://schemas.microsoft.com/office/drawing/2014/main" id="{0D8D90D9-85BE-AEE6-1F69-668F4BD4CA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1385888"/>
              <a:ext cx="3175" cy="3175"/>
            </p14:xfrm>
          </p:contentPart>
        </mc:Choice>
        <mc:Fallback xmlns="">
          <p:pic>
            <p:nvPicPr>
              <p:cNvPr id="11268" name="Ink 71">
                <a:extLst>
                  <a:ext uri="{FF2B5EF4-FFF2-40B4-BE49-F238E27FC236}">
                    <a16:creationId xmlns:a16="http://schemas.microsoft.com/office/drawing/2014/main" id="{0D8D90D9-85BE-AEE6-1F69-668F4BD4CA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008" y="1378383"/>
                <a:ext cx="19685" cy="1818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21BB539B-C308-5CF4-B273-52BFA2B945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E6AEE05-32E8-63DF-E86D-6FA153231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73FFA61C-7CB6-E9DD-EA72-41206C5E6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430A2074-85EA-9298-5BC9-E5CB97F0E9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34187B6-3D94-B4FD-058D-66A3E9DE4D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748D5738-C93D-364E-37B0-5083ADAA1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5BFD110-E501-9956-B1C7-908BA5CED5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BE4C0A4D-928B-9DEC-4BC3-1A480DEFEC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8E46BC97-2605-AAB4-6104-9AEA1A0A8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25039FE7-1B72-CDDF-48EF-9CEBB69032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BBECAF6-09F3-CD9C-4D81-643D1399DF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2386ACA-3A94-147A-243A-0315F5BF5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254D90E-88ED-5FD3-C66F-82FDF7058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397C3A8D-8DB1-FDB5-417A-27987E28B2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6D4658AC-0A5B-1605-4356-F76C8110DB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4E5D3B1-F7A9-3F73-6F0B-0239D20F6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6D586FE-2446-CA89-676D-FD18D6E4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6D260289-00F7-C820-F673-7CD89414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6833810" cy="1143000"/>
          </a:xfrm>
        </p:spPr>
        <p:txBody>
          <a:bodyPr/>
          <a:lstStyle/>
          <a:p>
            <a:r>
              <a:rPr lang="en-US" altLang="en-US" sz="2800"/>
              <a:t>Schematic of a diesel spray &amp; flame with temperatures and chemistry 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B07E296-ED61-86DE-AC05-5B48DC13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9F43F5D7-552F-B145-E882-F1E15A3F3E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1E3AE7C-9E79-8AE6-FD38-6D3F94554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25F8128-CEDA-4554-4DE8-E8267ED34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1D7E2D8-B04E-ABA2-17EA-C1AFC9B2F3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A52841C-00AC-3462-FA80-81731F12A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2C7AA2EA-E2FF-2BC8-9F4E-B6C9AA2D0F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AEC0434B-9026-98AD-66BE-E72C37965F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EC8ACFE-5CE3-F302-8DBB-A798BF277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9FC92F5-2F0E-1022-5321-4204196D35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A8EDB074-1EB2-8A2C-9F07-96F0BC2322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B0DB46D-F03A-AA93-95ED-24E97897D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C6277204-A5BE-78CC-6B21-BA82F27BC9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7ED14E4-8DA8-8604-F3FC-0A709AD212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0D144D1F-9F8D-3747-5639-E45029D929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9F5A9C6-A514-ACF6-AC33-F894B783EA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FE2E35C3-088D-D11B-1C2D-02CF73F39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DA9A60-B49A-9145-0B9D-AD0D66B3B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8102</TotalTime>
  <Words>899</Words>
  <Application>Microsoft Office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Blackadder ITC</vt:lpstr>
      <vt:lpstr>CommercialScript BT</vt:lpstr>
      <vt:lpstr>Tempus Sans ITC</vt:lpstr>
      <vt:lpstr>Times New Roman</vt:lpstr>
      <vt:lpstr>Default Design</vt:lpstr>
      <vt:lpstr>Equation</vt:lpstr>
      <vt:lpstr>Advanced Studies on Combustion in CI Engines</vt:lpstr>
      <vt:lpstr>PowerPoint Presentation</vt:lpstr>
      <vt:lpstr>PowerPoint Presentation</vt:lpstr>
      <vt:lpstr>PowerPoint Presentation</vt:lpstr>
      <vt:lpstr>PowerPoint Presentation</vt:lpstr>
      <vt:lpstr>Structure of Efficient Diesel Cycle</vt:lpstr>
      <vt:lpstr>PowerPoint Presentation</vt:lpstr>
      <vt:lpstr>PowerPoint Presentation</vt:lpstr>
      <vt:lpstr>Schematic of a diesel spray &amp; flame with temperatures and chemistry </vt:lpstr>
      <vt:lpstr>PowerPoint Presentation</vt:lpstr>
      <vt:lpstr>Rate of Combustion (Heat Release rate) in a Diesel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Fuel Vs Combustion Strategy</vt:lpstr>
      <vt:lpstr>Nature of Diesel (CI) Combustion</vt:lpstr>
      <vt:lpstr>Multi Physics in CI Engine Cylinder</vt:lpstr>
      <vt:lpstr>Enhanced Turbulence During Fuel Injection to Combustion </vt:lpstr>
      <vt:lpstr>Rate of Combustion (Heat Release rate) in a Diesel Engine</vt:lpstr>
      <vt:lpstr>Regimes of Turbulent Flame</vt:lpstr>
      <vt:lpstr>Effect of Diesel Injection Pressure on Degree of Pre-mixed Combustion</vt:lpstr>
      <vt:lpstr>Coal dust injection system of Rudolph Diesel. AIR INJ ECTION (After U.S. patent No. 54286 of 1895.)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Turbo Machinery</cp:lastModifiedBy>
  <cp:revision>664</cp:revision>
  <cp:lastPrinted>2021-09-24T00:09:15Z</cp:lastPrinted>
  <dcterms:created xsi:type="dcterms:W3CDTF">2003-07-30T05:45:36Z</dcterms:created>
  <dcterms:modified xsi:type="dcterms:W3CDTF">2023-11-09T03:26:16Z</dcterms:modified>
</cp:coreProperties>
</file>