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ink/ink16.xml" ContentType="application/inkml+xml"/>
  <Override PartName="/ppt/charts/chart3.xml" ContentType="application/vnd.openxmlformats-officedocument.drawingml.chart+xml"/>
  <Override PartName="/ppt/theme/themeOverride3.xml" ContentType="application/vnd.openxmlformats-officedocument.themeOverride+xml"/>
  <Override PartName="/ppt/ink/ink17.xml" ContentType="application/inkml+xml"/>
  <Override PartName="/ppt/charts/chart4.xml" ContentType="application/vnd.openxmlformats-officedocument.drawingml.chart+xml"/>
  <Override PartName="/ppt/theme/themeOverride4.xml" ContentType="application/vnd.openxmlformats-officedocument.themeOverride+xml"/>
  <Override PartName="/ppt/ink/ink18.xml" ContentType="application/inkml+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ink/ink19.xml" ContentType="application/inkml+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ink/ink20.xml" ContentType="application/inkml+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ink/ink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461" r:id="rId2"/>
    <p:sldId id="766" r:id="rId3"/>
    <p:sldId id="768" r:id="rId4"/>
    <p:sldId id="770" r:id="rId5"/>
    <p:sldId id="771" r:id="rId6"/>
    <p:sldId id="772" r:id="rId7"/>
    <p:sldId id="773" r:id="rId8"/>
    <p:sldId id="775" r:id="rId9"/>
    <p:sldId id="776" r:id="rId10"/>
    <p:sldId id="781" r:id="rId11"/>
    <p:sldId id="782" r:id="rId12"/>
    <p:sldId id="783" r:id="rId13"/>
    <p:sldId id="784" r:id="rId14"/>
    <p:sldId id="785" r:id="rId15"/>
    <p:sldId id="786" r:id="rId16"/>
    <p:sldId id="787" r:id="rId17"/>
    <p:sldId id="789" r:id="rId18"/>
    <p:sldId id="791" r:id="rId19"/>
    <p:sldId id="792" r:id="rId20"/>
    <p:sldId id="793" r:id="rId21"/>
    <p:sldId id="794" r:id="rId22"/>
    <p:sldId id="795" r:id="rId23"/>
    <p:sldId id="796" r:id="rId24"/>
    <p:sldId id="797" r:id="rId25"/>
    <p:sldId id="798" r:id="rId26"/>
    <p:sldId id="799" r:id="rId27"/>
    <p:sldId id="800" r:id="rId28"/>
    <p:sldId id="801" r:id="rId29"/>
    <p:sldId id="802" r:id="rId30"/>
    <p:sldId id="803" r:id="rId31"/>
    <p:sldId id="804" r:id="rId32"/>
    <p:sldId id="805" r:id="rId33"/>
    <p:sldId id="806" r:id="rId34"/>
    <p:sldId id="807" r:id="rId35"/>
    <p:sldId id="808" r:id="rId36"/>
    <p:sldId id="809" r:id="rId37"/>
    <p:sldId id="810" r:id="rId38"/>
    <p:sldId id="811" r:id="rId39"/>
    <p:sldId id="812" r:id="rId40"/>
    <p:sldId id="813" r:id="rId41"/>
    <p:sldId id="814" r:id="rId42"/>
    <p:sldId id="815" r:id="rId43"/>
    <p:sldId id="816" r:id="rId44"/>
    <p:sldId id="817" r:id="rId45"/>
    <p:sldId id="818" r:id="rId46"/>
    <p:sldId id="819" r:id="rId47"/>
    <p:sldId id="820" r:id="rId48"/>
    <p:sldId id="821" r:id="rId49"/>
    <p:sldId id="822" r:id="rId50"/>
    <p:sldId id="823" r:id="rId51"/>
    <p:sldId id="824" r:id="rId52"/>
    <p:sldId id="825"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977"/>
    <a:srgbClr val="99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13" autoAdjust="0"/>
    <p:restoredTop sz="90929"/>
  </p:normalViewPr>
  <p:slideViewPr>
    <p:cSldViewPr>
      <p:cViewPr varScale="1">
        <p:scale>
          <a:sx n="62" d="100"/>
          <a:sy n="62" d="100"/>
        </p:scale>
        <p:origin x="13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2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home%20pc\Desktop\Engine%20speed\rpm%20effect.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C:\Users\home%20pc\Desktop\Engine%20speed\rpm%20effect.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C:\Users\home%20pc\Desktop\Engine%20speed\rpm%20effect.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home%20pc\Desktop\Engine%20speed\rpm%20effect.xlsx" TargetMode="External"/><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Thesis_MIT%20and%20ETOH_Performance%20and%20emission%20calculation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D:\Dtop\PhD%20Thesis%20File\Chapters\Important%20calculations%20and%20analysis\Final%20Plots_Performance%20and%20emissions%20plots.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58591612218687"/>
          <c:y val="5.3103674540682405E-2"/>
          <c:w val="0.74203156897054534"/>
          <c:h val="0.75999300087490063"/>
        </c:manualLayout>
      </c:layout>
      <c:scatterChart>
        <c:scatterStyle val="lineMarker"/>
        <c:varyColors val="0"/>
        <c:ser>
          <c:idx val="0"/>
          <c:order val="0"/>
          <c:tx>
            <c:v>HCCI-DI</c:v>
          </c:tx>
          <c:spPr>
            <a:ln w="28575">
              <a:noFill/>
            </a:ln>
          </c:spPr>
          <c:marker>
            <c:symbol val="diamond"/>
            <c:size val="14"/>
            <c:spPr>
              <a:noFill/>
              <a:ln w="28575">
                <a:solidFill>
                  <a:srgbClr val="000000"/>
                </a:solidFill>
              </a:ln>
            </c:spPr>
          </c:marker>
          <c:trendline>
            <c:spPr>
              <a:ln w="47625"/>
            </c:spPr>
            <c:trendlineType val="poly"/>
            <c:order val="2"/>
            <c:dispRSqr val="0"/>
            <c:dispEq val="0"/>
          </c:trendline>
          <c:xVal>
            <c:numRef>
              <c:f>'[2]Corrected ISFC used'!$B$14:$B$18</c:f>
              <c:numCache>
                <c:formatCode>General</c:formatCode>
                <c:ptCount val="5"/>
                <c:pt idx="0">
                  <c:v>0</c:v>
                </c:pt>
                <c:pt idx="1">
                  <c:v>0.2</c:v>
                </c:pt>
                <c:pt idx="2">
                  <c:v>0.4</c:v>
                </c:pt>
                <c:pt idx="3">
                  <c:v>0.60000000000000064</c:v>
                </c:pt>
                <c:pt idx="4">
                  <c:v>0.8</c:v>
                </c:pt>
              </c:numCache>
            </c:numRef>
          </c:xVal>
          <c:yVal>
            <c:numRef>
              <c:f>'[2]Corrected ISFC used'!$F$14:$F$18</c:f>
              <c:numCache>
                <c:formatCode>General</c:formatCode>
                <c:ptCount val="5"/>
                <c:pt idx="0">
                  <c:v>243.71325707297979</c:v>
                </c:pt>
                <c:pt idx="1">
                  <c:v>235.75950750770218</c:v>
                </c:pt>
                <c:pt idx="2">
                  <c:v>234.19012415376011</c:v>
                </c:pt>
                <c:pt idx="3">
                  <c:v>233.33000726474052</c:v>
                </c:pt>
                <c:pt idx="4">
                  <c:v>224.26078695866047</c:v>
                </c:pt>
              </c:numCache>
            </c:numRef>
          </c:yVal>
          <c:smooth val="0"/>
          <c:extLst>
            <c:ext xmlns:c16="http://schemas.microsoft.com/office/drawing/2014/chart" uri="{C3380CC4-5D6E-409C-BE32-E72D297353CC}">
              <c16:uniqueId val="{00000000-4D27-489F-BF74-294C767A33DF}"/>
            </c:ext>
          </c:extLst>
        </c:ser>
        <c:dLbls>
          <c:showLegendKey val="0"/>
          <c:showVal val="0"/>
          <c:showCatName val="0"/>
          <c:showSerName val="0"/>
          <c:showPercent val="0"/>
          <c:showBubbleSize val="0"/>
        </c:dLbls>
        <c:axId val="121545728"/>
        <c:axId val="121546288"/>
      </c:scatterChart>
      <c:valAx>
        <c:axId val="121545728"/>
        <c:scaling>
          <c:orientation val="minMax"/>
          <c:max val="0.8"/>
        </c:scaling>
        <c:delete val="0"/>
        <c:axPos val="b"/>
        <c:title>
          <c:tx>
            <c:rich>
              <a:bodyPr/>
              <a:lstStyle/>
              <a:p>
                <a:pPr>
                  <a:defRPr lang="en-IN" sz="2800"/>
                </a:pPr>
                <a:r>
                  <a:rPr lang="en-IN" sz="2800" baseline="0" dirty="0"/>
                  <a:t>Split ratio</a:t>
                </a:r>
                <a:endParaRPr lang="en-IN" sz="2800" dirty="0"/>
              </a:p>
            </c:rich>
          </c:tx>
          <c:overlay val="0"/>
        </c:title>
        <c:numFmt formatCode="General" sourceLinked="1"/>
        <c:majorTickMark val="in"/>
        <c:minorTickMark val="in"/>
        <c:tickLblPos val="nextTo"/>
        <c:txPr>
          <a:bodyPr/>
          <a:lstStyle/>
          <a:p>
            <a:pPr>
              <a:defRPr lang="en-IN" sz="1600" baseline="0"/>
            </a:pPr>
            <a:endParaRPr lang="en-US"/>
          </a:p>
        </c:txPr>
        <c:crossAx val="121546288"/>
        <c:crosses val="autoZero"/>
        <c:crossBetween val="midCat"/>
        <c:minorUnit val="0.1"/>
      </c:valAx>
      <c:valAx>
        <c:axId val="121546288"/>
        <c:scaling>
          <c:orientation val="minMax"/>
          <c:max val="260"/>
          <c:min val="180"/>
        </c:scaling>
        <c:delete val="0"/>
        <c:axPos val="l"/>
        <c:title>
          <c:tx>
            <c:rich>
              <a:bodyPr/>
              <a:lstStyle/>
              <a:p>
                <a:pPr>
                  <a:defRPr lang="en-IN" sz="2800"/>
                </a:pPr>
                <a:r>
                  <a:rPr lang="en-IN" sz="2800" baseline="0"/>
                  <a:t>ISFC (gm/kWh)</a:t>
                </a:r>
                <a:endParaRPr lang="en-IN" sz="2800"/>
              </a:p>
            </c:rich>
          </c:tx>
          <c:overlay val="0"/>
        </c:title>
        <c:numFmt formatCode="General" sourceLinked="1"/>
        <c:majorTickMark val="in"/>
        <c:minorTickMark val="in"/>
        <c:tickLblPos val="nextTo"/>
        <c:txPr>
          <a:bodyPr/>
          <a:lstStyle/>
          <a:p>
            <a:pPr>
              <a:defRPr lang="en-IN" sz="1600" baseline="0"/>
            </a:pPr>
            <a:endParaRPr lang="en-US"/>
          </a:p>
        </c:txPr>
        <c:crossAx val="121545728"/>
        <c:crosses val="autoZero"/>
        <c:crossBetween val="midCat"/>
        <c:majorUnit val="20"/>
        <c:minorUnit val="10"/>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40339749198424"/>
          <c:y val="5.4547066751791183E-2"/>
          <c:w val="0.78135826771653538"/>
          <c:h val="0.72570582393417826"/>
        </c:manualLayout>
      </c:layout>
      <c:scatterChart>
        <c:scatterStyle val="lineMarker"/>
        <c:varyColors val="0"/>
        <c:ser>
          <c:idx val="0"/>
          <c:order val="0"/>
          <c:tx>
            <c:v>HCCI-DI</c:v>
          </c:tx>
          <c:spPr>
            <a:ln w="28575">
              <a:noFill/>
            </a:ln>
          </c:spPr>
          <c:marker>
            <c:symbol val="diamond"/>
            <c:size val="5"/>
            <c:spPr>
              <a:noFill/>
              <a:ln>
                <a:solidFill>
                  <a:schemeClr val="tx1"/>
                </a:solidFill>
              </a:ln>
            </c:spPr>
          </c:marker>
          <c:trendline>
            <c:trendlineType val="poly"/>
            <c:order val="2"/>
            <c:dispRSqr val="0"/>
            <c:dispEq val="0"/>
          </c:trendline>
          <c:xVal>
            <c:numRef>
              <c:f>'[2]Emissions in gm per kWh'!$L$7:$L$10</c:f>
              <c:numCache>
                <c:formatCode>General</c:formatCode>
                <c:ptCount val="4"/>
                <c:pt idx="0">
                  <c:v>0</c:v>
                </c:pt>
                <c:pt idx="1">
                  <c:v>10</c:v>
                </c:pt>
                <c:pt idx="2">
                  <c:v>20</c:v>
                </c:pt>
                <c:pt idx="3">
                  <c:v>30</c:v>
                </c:pt>
              </c:numCache>
            </c:numRef>
          </c:xVal>
          <c:yVal>
            <c:numRef>
              <c:f>'[2]Emissions in gm per kWh'!$AB$7:$AB$10</c:f>
              <c:numCache>
                <c:formatCode>General</c:formatCode>
                <c:ptCount val="4"/>
                <c:pt idx="0">
                  <c:v>9.315617042959774</c:v>
                </c:pt>
                <c:pt idx="1">
                  <c:v>7.1569553646676765</c:v>
                </c:pt>
                <c:pt idx="2">
                  <c:v>4.2179872355131316</c:v>
                </c:pt>
                <c:pt idx="3">
                  <c:v>2.7126728326052727</c:v>
                </c:pt>
              </c:numCache>
            </c:numRef>
          </c:yVal>
          <c:smooth val="0"/>
          <c:extLst>
            <c:ext xmlns:c16="http://schemas.microsoft.com/office/drawing/2014/chart" uri="{C3380CC4-5D6E-409C-BE32-E72D297353CC}">
              <c16:uniqueId val="{00000000-13B3-4ADD-9912-640AC342A528}"/>
            </c:ext>
          </c:extLst>
        </c:ser>
        <c:dLbls>
          <c:showLegendKey val="0"/>
          <c:showVal val="0"/>
          <c:showCatName val="0"/>
          <c:showSerName val="0"/>
          <c:showPercent val="0"/>
          <c:showBubbleSize val="0"/>
        </c:dLbls>
        <c:axId val="168601776"/>
        <c:axId val="168602336"/>
      </c:scatterChart>
      <c:valAx>
        <c:axId val="168601776"/>
        <c:scaling>
          <c:orientation val="minMax"/>
          <c:max val="30"/>
          <c:min val="0"/>
        </c:scaling>
        <c:delete val="0"/>
        <c:axPos val="b"/>
        <c:title>
          <c:tx>
            <c:rich>
              <a:bodyPr/>
              <a:lstStyle/>
              <a:p>
                <a:pPr>
                  <a:defRPr/>
                </a:pPr>
                <a:r>
                  <a:rPr lang="en-IN"/>
                  <a:t>EGR</a:t>
                </a:r>
                <a:r>
                  <a:rPr lang="en-IN" baseline="0"/>
                  <a:t> (%)</a:t>
                </a:r>
                <a:endParaRPr lang="en-IN"/>
              </a:p>
            </c:rich>
          </c:tx>
          <c:overlay val="0"/>
        </c:title>
        <c:numFmt formatCode="General" sourceLinked="1"/>
        <c:majorTickMark val="in"/>
        <c:minorTickMark val="in"/>
        <c:tickLblPos val="nextTo"/>
        <c:crossAx val="168602336"/>
        <c:crosses val="autoZero"/>
        <c:crossBetween val="midCat"/>
        <c:majorUnit val="5"/>
        <c:minorUnit val="2.5"/>
      </c:valAx>
      <c:valAx>
        <c:axId val="168602336"/>
        <c:scaling>
          <c:orientation val="minMax"/>
          <c:max val="12"/>
          <c:min val="0"/>
        </c:scaling>
        <c:delete val="0"/>
        <c:axPos val="l"/>
        <c:title>
          <c:tx>
            <c:rich>
              <a:bodyPr/>
              <a:lstStyle/>
              <a:p>
                <a:pPr>
                  <a:defRPr/>
                </a:pPr>
                <a:r>
                  <a:rPr lang="en-IN"/>
                  <a:t>ISNOₓ (g/kWh)</a:t>
                </a:r>
              </a:p>
            </c:rich>
          </c:tx>
          <c:layout>
            <c:manualLayout>
              <c:xMode val="edge"/>
              <c:yMode val="edge"/>
              <c:x val="3.8120370370370452E-3"/>
              <c:y val="0.29388750000000824"/>
            </c:manualLayout>
          </c:layout>
          <c:overlay val="0"/>
        </c:title>
        <c:numFmt formatCode="General" sourceLinked="1"/>
        <c:majorTickMark val="in"/>
        <c:minorTickMark val="in"/>
        <c:tickLblPos val="nextTo"/>
        <c:crossAx val="168601776"/>
        <c:crosses val="autoZero"/>
        <c:crossBetween val="midCat"/>
        <c:majorUnit val="2"/>
        <c:minorUnit val="1"/>
      </c:valAx>
    </c:plotArea>
    <c:legend>
      <c:legendPos val="t"/>
      <c:legendEntry>
        <c:idx val="1"/>
        <c:delete val="1"/>
      </c:legendEntry>
      <c:layout>
        <c:manualLayout>
          <c:xMode val="edge"/>
          <c:yMode val="edge"/>
          <c:x val="1.9204916458614832E-5"/>
          <c:y val="8.1081081081081086E-2"/>
          <c:w val="0.9707796296296447"/>
          <c:h val="9.1704866272571767E-2"/>
        </c:manualLayout>
      </c:layout>
      <c:overlay val="0"/>
      <c:txPr>
        <a:bodyPr/>
        <a:lstStyle/>
        <a:p>
          <a:pPr>
            <a:defRPr sz="1000"/>
          </a:pPr>
          <a:endParaRPr lang="en-US"/>
        </a:p>
      </c:txPr>
    </c:legend>
    <c:plotVisOnly val="1"/>
    <c:dispBlanksAs val="gap"/>
    <c:showDLblsOverMax val="0"/>
  </c:chart>
  <c:txPr>
    <a:bodyPr/>
    <a:lstStyle/>
    <a:p>
      <a:pPr>
        <a:defRPr sz="1000" b="1"/>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200204141149457"/>
          <c:y val="3.3902887139107614E-2"/>
          <c:w val="0.75675962379703265"/>
          <c:h val="0.74882895888014955"/>
        </c:manualLayout>
      </c:layout>
      <c:scatterChart>
        <c:scatterStyle val="lineMarker"/>
        <c:varyColors val="0"/>
        <c:ser>
          <c:idx val="1"/>
          <c:order val="0"/>
          <c:tx>
            <c:v>Baseline</c:v>
          </c:tx>
          <c:spPr>
            <a:ln w="28575">
              <a:noFill/>
            </a:ln>
          </c:spPr>
          <c:marker>
            <c:symbol val="square"/>
            <c:size val="5"/>
            <c:spPr>
              <a:noFill/>
              <a:ln>
                <a:solidFill>
                  <a:srgbClr val="C00000"/>
                </a:solidFill>
              </a:ln>
            </c:spPr>
          </c:marker>
          <c:xVal>
            <c:numLit>
              <c:formatCode>General</c:formatCode>
              <c:ptCount val="1"/>
              <c:pt idx="0">
                <c:v>0</c:v>
              </c:pt>
            </c:numLit>
          </c:xVal>
          <c:yVal>
            <c:numRef>
              <c:f>'[2]Emissions in gm per kWh'!$E$11</c:f>
              <c:numCache>
                <c:formatCode>General</c:formatCode>
                <c:ptCount val="1"/>
                <c:pt idx="0">
                  <c:v>24.2</c:v>
                </c:pt>
              </c:numCache>
            </c:numRef>
          </c:yVal>
          <c:smooth val="0"/>
          <c:extLst>
            <c:ext xmlns:c16="http://schemas.microsoft.com/office/drawing/2014/chart" uri="{C3380CC4-5D6E-409C-BE32-E72D297353CC}">
              <c16:uniqueId val="{00000000-1264-4613-A680-322C92634142}"/>
            </c:ext>
          </c:extLst>
        </c:ser>
        <c:ser>
          <c:idx val="0"/>
          <c:order val="1"/>
          <c:tx>
            <c:v>HCCI-DI</c:v>
          </c:tx>
          <c:spPr>
            <a:ln w="28575">
              <a:noFill/>
            </a:ln>
          </c:spPr>
          <c:marker>
            <c:symbol val="diamond"/>
            <c:size val="5"/>
            <c:spPr>
              <a:noFill/>
              <a:ln>
                <a:solidFill>
                  <a:schemeClr val="tx1"/>
                </a:solidFill>
              </a:ln>
            </c:spPr>
          </c:marker>
          <c:trendline>
            <c:trendlineType val="poly"/>
            <c:order val="2"/>
            <c:dispRSqr val="0"/>
            <c:dispEq val="0"/>
          </c:trendline>
          <c:xVal>
            <c:numRef>
              <c:f>'[2]Emissions in gm per kWh'!$L$7:$L$10</c:f>
              <c:numCache>
                <c:formatCode>General</c:formatCode>
                <c:ptCount val="4"/>
                <c:pt idx="0">
                  <c:v>0</c:v>
                </c:pt>
                <c:pt idx="1">
                  <c:v>10</c:v>
                </c:pt>
                <c:pt idx="2">
                  <c:v>20</c:v>
                </c:pt>
                <c:pt idx="3">
                  <c:v>30</c:v>
                </c:pt>
              </c:numCache>
            </c:numRef>
          </c:xVal>
          <c:yVal>
            <c:numRef>
              <c:f>'[2]Emissions in gm per kWh'!$E$7:$E$10</c:f>
              <c:numCache>
                <c:formatCode>General</c:formatCode>
                <c:ptCount val="4"/>
                <c:pt idx="0">
                  <c:v>10.200000000000001</c:v>
                </c:pt>
                <c:pt idx="1">
                  <c:v>10.8</c:v>
                </c:pt>
                <c:pt idx="2">
                  <c:v>12.2</c:v>
                </c:pt>
                <c:pt idx="3">
                  <c:v>16.399999999999999</c:v>
                </c:pt>
              </c:numCache>
            </c:numRef>
          </c:yVal>
          <c:smooth val="0"/>
          <c:extLst>
            <c:ext xmlns:c16="http://schemas.microsoft.com/office/drawing/2014/chart" uri="{C3380CC4-5D6E-409C-BE32-E72D297353CC}">
              <c16:uniqueId val="{00000001-1264-4613-A680-322C92634142}"/>
            </c:ext>
          </c:extLst>
        </c:ser>
        <c:dLbls>
          <c:showLegendKey val="0"/>
          <c:showVal val="0"/>
          <c:showCatName val="0"/>
          <c:showSerName val="0"/>
          <c:showPercent val="0"/>
          <c:showBubbleSize val="0"/>
        </c:dLbls>
        <c:axId val="168605136"/>
        <c:axId val="168946768"/>
      </c:scatterChart>
      <c:valAx>
        <c:axId val="168605136"/>
        <c:scaling>
          <c:orientation val="minMax"/>
          <c:max val="30"/>
          <c:min val="0"/>
        </c:scaling>
        <c:delete val="0"/>
        <c:axPos val="b"/>
        <c:title>
          <c:tx>
            <c:rich>
              <a:bodyPr/>
              <a:lstStyle/>
              <a:p>
                <a:pPr>
                  <a:defRPr/>
                </a:pPr>
                <a:r>
                  <a:rPr lang="en-IN"/>
                  <a:t>EGR</a:t>
                </a:r>
                <a:r>
                  <a:rPr lang="en-IN" baseline="0"/>
                  <a:t> (%)</a:t>
                </a:r>
                <a:endParaRPr lang="en-IN"/>
              </a:p>
            </c:rich>
          </c:tx>
          <c:overlay val="0"/>
        </c:title>
        <c:numFmt formatCode="General" sourceLinked="1"/>
        <c:majorTickMark val="in"/>
        <c:minorTickMark val="in"/>
        <c:tickLblPos val="nextTo"/>
        <c:crossAx val="168946768"/>
        <c:crosses val="autoZero"/>
        <c:crossBetween val="midCat"/>
        <c:majorUnit val="5"/>
        <c:minorUnit val="2.5"/>
      </c:valAx>
      <c:valAx>
        <c:axId val="168946768"/>
        <c:scaling>
          <c:orientation val="minMax"/>
          <c:max val="18"/>
          <c:min val="8"/>
        </c:scaling>
        <c:delete val="0"/>
        <c:axPos val="l"/>
        <c:title>
          <c:tx>
            <c:rich>
              <a:bodyPr/>
              <a:lstStyle/>
              <a:p>
                <a:pPr>
                  <a:defRPr/>
                </a:pPr>
                <a:r>
                  <a:rPr lang="en-IN"/>
                  <a:t>Smoke</a:t>
                </a:r>
                <a:r>
                  <a:rPr lang="en-IN" baseline="0"/>
                  <a:t> opacity (%</a:t>
                </a:r>
                <a:r>
                  <a:rPr lang="en-IN"/>
                  <a:t>)</a:t>
                </a:r>
              </a:p>
            </c:rich>
          </c:tx>
          <c:layout>
            <c:manualLayout>
              <c:xMode val="edge"/>
              <c:yMode val="edge"/>
              <c:x val="3.952630921134858E-2"/>
              <c:y val="0.18436370453693413"/>
            </c:manualLayout>
          </c:layout>
          <c:overlay val="0"/>
        </c:title>
        <c:numFmt formatCode="General" sourceLinked="1"/>
        <c:majorTickMark val="in"/>
        <c:minorTickMark val="in"/>
        <c:tickLblPos val="nextTo"/>
        <c:crossAx val="168605136"/>
        <c:crosses val="autoZero"/>
        <c:crossBetween val="midCat"/>
        <c:majorUnit val="2"/>
        <c:minorUnit val="1"/>
      </c:valAx>
    </c:plotArea>
    <c:legend>
      <c:legendPos val="t"/>
      <c:legendEntry>
        <c:idx val="0"/>
        <c:delete val="1"/>
      </c:legendEntry>
      <c:legendEntry>
        <c:idx val="2"/>
        <c:delete val="1"/>
      </c:legendEntry>
      <c:layout>
        <c:manualLayout>
          <c:xMode val="edge"/>
          <c:yMode val="edge"/>
          <c:x val="2.0441194850643676E-2"/>
          <c:y val="7.4686766127918774E-2"/>
          <c:w val="0.97077962962964581"/>
          <c:h val="9.1704866272571767E-2"/>
        </c:manualLayout>
      </c:layout>
      <c:overlay val="0"/>
      <c:txPr>
        <a:bodyPr/>
        <a:lstStyle/>
        <a:p>
          <a:pPr>
            <a:defRPr sz="1000"/>
          </a:pPr>
          <a:endParaRPr lang="en-US"/>
        </a:p>
      </c:txPr>
    </c:legend>
    <c:plotVisOnly val="1"/>
    <c:dispBlanksAs val="gap"/>
    <c:showDLblsOverMax val="0"/>
  </c:chart>
  <c:txPr>
    <a:bodyPr/>
    <a:lstStyle/>
    <a:p>
      <a:pPr>
        <a:defRPr sz="1000" b="1"/>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08086419753091"/>
          <c:y val="4.2534995625547023E-2"/>
          <c:w val="0.78453734567901157"/>
          <c:h val="0.78183534043538672"/>
        </c:manualLayout>
      </c:layout>
      <c:scatterChart>
        <c:scatterStyle val="lineMarker"/>
        <c:varyColors val="0"/>
        <c:ser>
          <c:idx val="1"/>
          <c:order val="0"/>
          <c:tx>
            <c:v>Baseline</c:v>
          </c:tx>
          <c:spPr>
            <a:ln w="28575">
              <a:noFill/>
            </a:ln>
          </c:spPr>
          <c:marker>
            <c:symbol val="square"/>
            <c:size val="5"/>
            <c:spPr>
              <a:noFill/>
              <a:ln>
                <a:solidFill>
                  <a:srgbClr val="C00000"/>
                </a:solidFill>
              </a:ln>
            </c:spPr>
          </c:marker>
          <c:xVal>
            <c:numLit>
              <c:formatCode>General</c:formatCode>
              <c:ptCount val="1"/>
              <c:pt idx="0">
                <c:v>0</c:v>
              </c:pt>
            </c:numLit>
          </c:xVal>
          <c:yVal>
            <c:numRef>
              <c:f>'[2]Emissions in gm per kWh'!$AA$11</c:f>
              <c:numCache>
                <c:formatCode>General</c:formatCode>
                <c:ptCount val="1"/>
                <c:pt idx="0">
                  <c:v>1.6275074617047265</c:v>
                </c:pt>
              </c:numCache>
            </c:numRef>
          </c:yVal>
          <c:smooth val="0"/>
          <c:extLst>
            <c:ext xmlns:c16="http://schemas.microsoft.com/office/drawing/2014/chart" uri="{C3380CC4-5D6E-409C-BE32-E72D297353CC}">
              <c16:uniqueId val="{00000000-CA28-4C60-8AB7-1B29134290DA}"/>
            </c:ext>
          </c:extLst>
        </c:ser>
        <c:ser>
          <c:idx val="0"/>
          <c:order val="1"/>
          <c:tx>
            <c:v>HCCI-DI</c:v>
          </c:tx>
          <c:spPr>
            <a:ln w="28575">
              <a:noFill/>
            </a:ln>
          </c:spPr>
          <c:marker>
            <c:symbol val="diamond"/>
            <c:size val="5"/>
            <c:spPr>
              <a:noFill/>
              <a:ln>
                <a:solidFill>
                  <a:schemeClr val="tx1"/>
                </a:solidFill>
              </a:ln>
            </c:spPr>
          </c:marker>
          <c:trendline>
            <c:trendlineType val="poly"/>
            <c:order val="2"/>
            <c:dispRSqr val="0"/>
            <c:dispEq val="0"/>
          </c:trendline>
          <c:xVal>
            <c:numRef>
              <c:f>'[2]Emissions in gm per kWh'!$L$7:$L$10</c:f>
              <c:numCache>
                <c:formatCode>General</c:formatCode>
                <c:ptCount val="4"/>
                <c:pt idx="0">
                  <c:v>0</c:v>
                </c:pt>
                <c:pt idx="1">
                  <c:v>10</c:v>
                </c:pt>
                <c:pt idx="2">
                  <c:v>20</c:v>
                </c:pt>
                <c:pt idx="3">
                  <c:v>30</c:v>
                </c:pt>
              </c:numCache>
            </c:numRef>
          </c:xVal>
          <c:yVal>
            <c:numRef>
              <c:f>'[2]Emissions in gm per kWh'!$AA$7:$AA$10</c:f>
              <c:numCache>
                <c:formatCode>General</c:formatCode>
                <c:ptCount val="4"/>
                <c:pt idx="0">
                  <c:v>13.047082693220975</c:v>
                </c:pt>
                <c:pt idx="1">
                  <c:v>14.011343023978968</c:v>
                </c:pt>
                <c:pt idx="2">
                  <c:v>15.487526285858674</c:v>
                </c:pt>
                <c:pt idx="3">
                  <c:v>17.240174809722689</c:v>
                </c:pt>
              </c:numCache>
            </c:numRef>
          </c:yVal>
          <c:smooth val="0"/>
          <c:extLst>
            <c:ext xmlns:c16="http://schemas.microsoft.com/office/drawing/2014/chart" uri="{C3380CC4-5D6E-409C-BE32-E72D297353CC}">
              <c16:uniqueId val="{00000001-CA28-4C60-8AB7-1B29134290DA}"/>
            </c:ext>
          </c:extLst>
        </c:ser>
        <c:dLbls>
          <c:showLegendKey val="0"/>
          <c:showVal val="0"/>
          <c:showCatName val="0"/>
          <c:showSerName val="0"/>
          <c:showPercent val="0"/>
          <c:showBubbleSize val="0"/>
        </c:dLbls>
        <c:axId val="168949568"/>
        <c:axId val="168950128"/>
      </c:scatterChart>
      <c:valAx>
        <c:axId val="168949568"/>
        <c:scaling>
          <c:orientation val="minMax"/>
          <c:max val="30"/>
          <c:min val="0"/>
        </c:scaling>
        <c:delete val="0"/>
        <c:axPos val="b"/>
        <c:title>
          <c:tx>
            <c:rich>
              <a:bodyPr/>
              <a:lstStyle/>
              <a:p>
                <a:pPr>
                  <a:defRPr/>
                </a:pPr>
                <a:r>
                  <a:rPr lang="en-IN"/>
                  <a:t>EGR</a:t>
                </a:r>
                <a:r>
                  <a:rPr lang="en-IN" baseline="0"/>
                  <a:t> (%)</a:t>
                </a:r>
                <a:endParaRPr lang="en-IN"/>
              </a:p>
            </c:rich>
          </c:tx>
          <c:overlay val="0"/>
        </c:title>
        <c:numFmt formatCode="General" sourceLinked="1"/>
        <c:majorTickMark val="in"/>
        <c:minorTickMark val="in"/>
        <c:tickLblPos val="nextTo"/>
        <c:crossAx val="168950128"/>
        <c:crosses val="autoZero"/>
        <c:crossBetween val="midCat"/>
        <c:majorUnit val="5"/>
        <c:minorUnit val="2.5"/>
      </c:valAx>
      <c:valAx>
        <c:axId val="168950128"/>
        <c:scaling>
          <c:orientation val="minMax"/>
          <c:max val="20"/>
          <c:min val="10"/>
        </c:scaling>
        <c:delete val="0"/>
        <c:axPos val="l"/>
        <c:title>
          <c:tx>
            <c:rich>
              <a:bodyPr/>
              <a:lstStyle/>
              <a:p>
                <a:pPr>
                  <a:defRPr/>
                </a:pPr>
                <a:r>
                  <a:rPr lang="en-IN"/>
                  <a:t>ISCO  (g/kWh)</a:t>
                </a:r>
              </a:p>
            </c:rich>
          </c:tx>
          <c:layout>
            <c:manualLayout>
              <c:xMode val="edge"/>
              <c:yMode val="edge"/>
              <c:x val="3.8120370370370452E-3"/>
              <c:y val="0.29388750000000885"/>
            </c:manualLayout>
          </c:layout>
          <c:overlay val="0"/>
        </c:title>
        <c:numFmt formatCode="General" sourceLinked="1"/>
        <c:majorTickMark val="in"/>
        <c:minorTickMark val="in"/>
        <c:tickLblPos val="nextTo"/>
        <c:crossAx val="168949568"/>
        <c:crosses val="autoZero"/>
        <c:crossBetween val="midCat"/>
        <c:majorUnit val="2"/>
        <c:minorUnit val="1"/>
      </c:valAx>
    </c:plotArea>
    <c:legend>
      <c:legendPos val="t"/>
      <c:legendEntry>
        <c:idx val="0"/>
        <c:delete val="1"/>
      </c:legendEntry>
      <c:legendEntry>
        <c:idx val="2"/>
        <c:delete val="1"/>
      </c:legendEntry>
      <c:layout>
        <c:manualLayout>
          <c:xMode val="edge"/>
          <c:yMode val="edge"/>
          <c:x val="2.4409448818897641E-2"/>
          <c:y val="3.1128404669260701E-2"/>
          <c:w val="0.97077962962964581"/>
          <c:h val="9.1704866272571767E-2"/>
        </c:manualLayout>
      </c:layout>
      <c:overlay val="0"/>
      <c:txPr>
        <a:bodyPr/>
        <a:lstStyle/>
        <a:p>
          <a:pPr>
            <a:defRPr sz="1000"/>
          </a:pPr>
          <a:endParaRPr lang="en-US"/>
        </a:p>
      </c:txPr>
    </c:legend>
    <c:plotVisOnly val="1"/>
    <c:dispBlanksAs val="gap"/>
    <c:showDLblsOverMax val="0"/>
  </c:chart>
  <c:txPr>
    <a:bodyPr/>
    <a:lstStyle/>
    <a:p>
      <a:pPr>
        <a:defRPr sz="1000" b="1"/>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17169728783902"/>
          <c:y val="4.2008303983369612E-2"/>
          <c:w val="0.75685367454069985"/>
          <c:h val="0.76398703367209608"/>
        </c:manualLayout>
      </c:layout>
      <c:scatterChart>
        <c:scatterStyle val="lineMarker"/>
        <c:varyColors val="0"/>
        <c:ser>
          <c:idx val="0"/>
          <c:order val="0"/>
          <c:tx>
            <c:v>HCCI-DI</c:v>
          </c:tx>
          <c:spPr>
            <a:ln w="28575">
              <a:noFill/>
            </a:ln>
          </c:spPr>
          <c:marker>
            <c:symbol val="diamond"/>
            <c:size val="5"/>
            <c:spPr>
              <a:noFill/>
              <a:ln>
                <a:solidFill>
                  <a:sysClr val="windowText" lastClr="000000"/>
                </a:solidFill>
              </a:ln>
            </c:spPr>
          </c:marker>
          <c:trendline>
            <c:trendlineType val="poly"/>
            <c:order val="2"/>
            <c:dispRSqr val="0"/>
            <c:dispEq val="0"/>
          </c:trendline>
          <c:xVal>
            <c:numRef>
              <c:f>'[3]Emissions in gm per kWh'!$B$21:$B$25</c:f>
              <c:numCache>
                <c:formatCode>General</c:formatCode>
                <c:ptCount val="5"/>
                <c:pt idx="0">
                  <c:v>40</c:v>
                </c:pt>
                <c:pt idx="1">
                  <c:v>60</c:v>
                </c:pt>
                <c:pt idx="2">
                  <c:v>80</c:v>
                </c:pt>
                <c:pt idx="3">
                  <c:v>100</c:v>
                </c:pt>
                <c:pt idx="4">
                  <c:v>120</c:v>
                </c:pt>
              </c:numCache>
            </c:numRef>
          </c:xVal>
          <c:yVal>
            <c:numRef>
              <c:f>'[3]Emissions in gm per kWh'!$AC$21:$AC$25</c:f>
              <c:numCache>
                <c:formatCode>General</c:formatCode>
                <c:ptCount val="5"/>
                <c:pt idx="0">
                  <c:v>16.34622114336851</c:v>
                </c:pt>
                <c:pt idx="1">
                  <c:v>16.98995568469163</c:v>
                </c:pt>
                <c:pt idx="2">
                  <c:v>17.024104007853591</c:v>
                </c:pt>
                <c:pt idx="3">
                  <c:v>16.112835626655528</c:v>
                </c:pt>
                <c:pt idx="4">
                  <c:v>16.292638271355671</c:v>
                </c:pt>
              </c:numCache>
            </c:numRef>
          </c:yVal>
          <c:smooth val="0"/>
          <c:extLst>
            <c:ext xmlns:c16="http://schemas.microsoft.com/office/drawing/2014/chart" uri="{C3380CC4-5D6E-409C-BE32-E72D297353CC}">
              <c16:uniqueId val="{00000000-E29E-4B78-A5B3-A1F05642A4AF}"/>
            </c:ext>
          </c:extLst>
        </c:ser>
        <c:dLbls>
          <c:showLegendKey val="0"/>
          <c:showVal val="0"/>
          <c:showCatName val="0"/>
          <c:showSerName val="0"/>
          <c:showPercent val="0"/>
          <c:showBubbleSize val="0"/>
        </c:dLbls>
        <c:axId val="168952368"/>
        <c:axId val="168952928"/>
      </c:scatterChart>
      <c:valAx>
        <c:axId val="168952368"/>
        <c:scaling>
          <c:orientation val="minMax"/>
          <c:max val="120"/>
          <c:min val="40"/>
        </c:scaling>
        <c:delete val="0"/>
        <c:axPos val="b"/>
        <c:title>
          <c:tx>
            <c:rich>
              <a:bodyPr/>
              <a:lstStyle/>
              <a:p>
                <a:pPr>
                  <a:defRPr/>
                </a:pPr>
                <a:r>
                  <a:rPr lang="en-US" baseline="0"/>
                  <a:t>Fuel temperature (</a:t>
                </a:r>
                <a:r>
                  <a:rPr lang="en-US" baseline="0">
                    <a:latin typeface="Times New Roman"/>
                    <a:cs typeface="Times New Roman"/>
                  </a:rPr>
                  <a:t>ºC)</a:t>
                </a:r>
                <a:endParaRPr lang="en-US"/>
              </a:p>
            </c:rich>
          </c:tx>
          <c:overlay val="0"/>
        </c:title>
        <c:numFmt formatCode="General" sourceLinked="1"/>
        <c:majorTickMark val="in"/>
        <c:minorTickMark val="in"/>
        <c:tickLblPos val="nextTo"/>
        <c:crossAx val="168952928"/>
        <c:crosses val="autoZero"/>
        <c:crossBetween val="midCat"/>
        <c:majorUnit val="20"/>
        <c:minorUnit val="10"/>
      </c:valAx>
      <c:valAx>
        <c:axId val="168952928"/>
        <c:scaling>
          <c:orientation val="minMax"/>
          <c:max val="18"/>
          <c:min val="10"/>
        </c:scaling>
        <c:delete val="0"/>
        <c:axPos val="l"/>
        <c:title>
          <c:tx>
            <c:rich>
              <a:bodyPr/>
              <a:lstStyle/>
              <a:p>
                <a:pPr>
                  <a:defRPr/>
                </a:pPr>
                <a:r>
                  <a:rPr lang="en-US" sz="1000">
                    <a:latin typeface="Times New Roman"/>
                    <a:cs typeface="Times New Roman"/>
                  </a:rPr>
                  <a:t>ISCO</a:t>
                </a:r>
                <a:r>
                  <a:rPr lang="en-US" sz="1000" baseline="0">
                    <a:latin typeface="Times New Roman"/>
                    <a:cs typeface="Times New Roman"/>
                  </a:rPr>
                  <a:t> (gm/kWh</a:t>
                </a:r>
                <a:r>
                  <a:rPr lang="en-US" sz="1000">
                    <a:latin typeface="Times New Roman"/>
                    <a:cs typeface="Times New Roman"/>
                  </a:rPr>
                  <a:t>)</a:t>
                </a:r>
                <a:endParaRPr lang="en-US" sz="1000"/>
              </a:p>
            </c:rich>
          </c:tx>
          <c:overlay val="0"/>
        </c:title>
        <c:numFmt formatCode="General" sourceLinked="1"/>
        <c:majorTickMark val="none"/>
        <c:minorTickMark val="none"/>
        <c:tickLblPos val="nextTo"/>
        <c:crossAx val="168952368"/>
        <c:crosses val="autoZero"/>
        <c:crossBetween val="midCat"/>
        <c:majorUnit val="2"/>
        <c:minorUnit val="1"/>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4309565471041"/>
          <c:y val="4.2008303983369612E-2"/>
          <c:w val="0.74759441528143378"/>
          <c:h val="0.76398703367209575"/>
        </c:manualLayout>
      </c:layout>
      <c:scatterChart>
        <c:scatterStyle val="lineMarker"/>
        <c:varyColors val="0"/>
        <c:ser>
          <c:idx val="0"/>
          <c:order val="0"/>
          <c:tx>
            <c:v>HCCI-DI</c:v>
          </c:tx>
          <c:spPr>
            <a:ln w="28575">
              <a:noFill/>
            </a:ln>
          </c:spPr>
          <c:marker>
            <c:symbol val="diamond"/>
            <c:size val="5"/>
            <c:spPr>
              <a:noFill/>
              <a:ln>
                <a:solidFill>
                  <a:sysClr val="windowText" lastClr="000000"/>
                </a:solidFill>
              </a:ln>
            </c:spPr>
          </c:marker>
          <c:trendline>
            <c:trendlineType val="poly"/>
            <c:order val="2"/>
            <c:dispRSqr val="0"/>
            <c:dispEq val="0"/>
          </c:trendline>
          <c:xVal>
            <c:numRef>
              <c:f>'[3]Emissions in gm per kWh'!$B$21:$B$25</c:f>
              <c:numCache>
                <c:formatCode>General</c:formatCode>
                <c:ptCount val="5"/>
                <c:pt idx="0">
                  <c:v>40</c:v>
                </c:pt>
                <c:pt idx="1">
                  <c:v>60</c:v>
                </c:pt>
                <c:pt idx="2">
                  <c:v>80</c:v>
                </c:pt>
                <c:pt idx="3">
                  <c:v>100</c:v>
                </c:pt>
                <c:pt idx="4">
                  <c:v>120</c:v>
                </c:pt>
              </c:numCache>
            </c:numRef>
          </c:xVal>
          <c:yVal>
            <c:numRef>
              <c:f>'[3]Emissions in gm per kWh'!$AB$21:$AB$25</c:f>
              <c:numCache>
                <c:formatCode>General</c:formatCode>
                <c:ptCount val="5"/>
                <c:pt idx="0">
                  <c:v>1.8873309354613421</c:v>
                </c:pt>
                <c:pt idx="1">
                  <c:v>1.8993815719789262</c:v>
                </c:pt>
                <c:pt idx="2">
                  <c:v>1.8407991900701233</c:v>
                </c:pt>
                <c:pt idx="3">
                  <c:v>1.7172778129416442</c:v>
                </c:pt>
                <c:pt idx="4">
                  <c:v>1.61240937375147</c:v>
                </c:pt>
              </c:numCache>
            </c:numRef>
          </c:yVal>
          <c:smooth val="0"/>
          <c:extLst>
            <c:ext xmlns:c16="http://schemas.microsoft.com/office/drawing/2014/chart" uri="{C3380CC4-5D6E-409C-BE32-E72D297353CC}">
              <c16:uniqueId val="{00000000-62C1-477D-87BC-1B825F9537EE}"/>
            </c:ext>
          </c:extLst>
        </c:ser>
        <c:dLbls>
          <c:showLegendKey val="0"/>
          <c:showVal val="0"/>
          <c:showCatName val="0"/>
          <c:showSerName val="0"/>
          <c:showPercent val="0"/>
          <c:showBubbleSize val="0"/>
        </c:dLbls>
        <c:axId val="169259264"/>
        <c:axId val="169259824"/>
      </c:scatterChart>
      <c:valAx>
        <c:axId val="169259264"/>
        <c:scaling>
          <c:orientation val="minMax"/>
          <c:max val="120"/>
          <c:min val="40"/>
        </c:scaling>
        <c:delete val="0"/>
        <c:axPos val="b"/>
        <c:title>
          <c:tx>
            <c:rich>
              <a:bodyPr/>
              <a:lstStyle/>
              <a:p>
                <a:pPr>
                  <a:defRPr/>
                </a:pPr>
                <a:r>
                  <a:rPr lang="en-US" baseline="0"/>
                  <a:t>Fuel temperature (</a:t>
                </a:r>
                <a:r>
                  <a:rPr lang="en-US" baseline="0">
                    <a:latin typeface="Times New Roman"/>
                    <a:cs typeface="Times New Roman"/>
                  </a:rPr>
                  <a:t>ºC)</a:t>
                </a:r>
                <a:endParaRPr lang="en-US"/>
              </a:p>
            </c:rich>
          </c:tx>
          <c:overlay val="0"/>
        </c:title>
        <c:numFmt formatCode="General" sourceLinked="1"/>
        <c:majorTickMark val="in"/>
        <c:minorTickMark val="in"/>
        <c:tickLblPos val="nextTo"/>
        <c:crossAx val="169259824"/>
        <c:crosses val="autoZero"/>
        <c:crossBetween val="midCat"/>
        <c:majorUnit val="20"/>
        <c:minorUnit val="10"/>
      </c:valAx>
      <c:valAx>
        <c:axId val="169259824"/>
        <c:scaling>
          <c:orientation val="minMax"/>
          <c:max val="2"/>
          <c:min val="0"/>
        </c:scaling>
        <c:delete val="0"/>
        <c:axPos val="l"/>
        <c:title>
          <c:tx>
            <c:rich>
              <a:bodyPr/>
              <a:lstStyle/>
              <a:p>
                <a:pPr>
                  <a:defRPr/>
                </a:pPr>
                <a:r>
                  <a:rPr lang="en-US" sz="1000">
                    <a:latin typeface="Times New Roman"/>
                    <a:cs typeface="Times New Roman"/>
                  </a:rPr>
                  <a:t>ISHC</a:t>
                </a:r>
                <a:r>
                  <a:rPr lang="en-US" sz="1000" baseline="0">
                    <a:latin typeface="Times New Roman"/>
                    <a:cs typeface="Times New Roman"/>
                  </a:rPr>
                  <a:t> (gm/kWh</a:t>
                </a:r>
                <a:r>
                  <a:rPr lang="en-US" sz="1000">
                    <a:latin typeface="Times New Roman"/>
                    <a:cs typeface="Times New Roman"/>
                  </a:rPr>
                  <a:t>)</a:t>
                </a:r>
                <a:endParaRPr lang="en-US" sz="1000"/>
              </a:p>
            </c:rich>
          </c:tx>
          <c:overlay val="0"/>
        </c:title>
        <c:numFmt formatCode="General" sourceLinked="1"/>
        <c:majorTickMark val="in"/>
        <c:minorTickMark val="in"/>
        <c:tickLblPos val="nextTo"/>
        <c:crossAx val="169259264"/>
        <c:crosses val="autoZero"/>
        <c:crossBetween val="midCat"/>
        <c:majorUnit val="0.4"/>
        <c:minorUnit val="0.2"/>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6531787693205"/>
          <c:y val="4.2008303983369612E-2"/>
          <c:w val="0.77537219305920091"/>
          <c:h val="0.76398703367209486"/>
        </c:manualLayout>
      </c:layout>
      <c:scatterChart>
        <c:scatterStyle val="lineMarker"/>
        <c:varyColors val="0"/>
        <c:ser>
          <c:idx val="0"/>
          <c:order val="0"/>
          <c:tx>
            <c:v>HCCI-DI</c:v>
          </c:tx>
          <c:spPr>
            <a:ln w="28575">
              <a:noFill/>
            </a:ln>
          </c:spPr>
          <c:marker>
            <c:symbol val="diamond"/>
            <c:size val="5"/>
            <c:spPr>
              <a:noFill/>
              <a:ln>
                <a:solidFill>
                  <a:sysClr val="windowText" lastClr="000000"/>
                </a:solidFill>
              </a:ln>
            </c:spPr>
          </c:marker>
          <c:trendline>
            <c:trendlineType val="poly"/>
            <c:order val="2"/>
            <c:dispRSqr val="0"/>
            <c:dispEq val="0"/>
          </c:trendline>
          <c:xVal>
            <c:numRef>
              <c:f>'[3]Emissions in gm per kWh'!$B$21:$B$25</c:f>
              <c:numCache>
                <c:formatCode>General</c:formatCode>
                <c:ptCount val="5"/>
                <c:pt idx="0">
                  <c:v>40</c:v>
                </c:pt>
                <c:pt idx="1">
                  <c:v>60</c:v>
                </c:pt>
                <c:pt idx="2">
                  <c:v>80</c:v>
                </c:pt>
                <c:pt idx="3">
                  <c:v>100</c:v>
                </c:pt>
                <c:pt idx="4">
                  <c:v>120</c:v>
                </c:pt>
              </c:numCache>
            </c:numRef>
          </c:xVal>
          <c:yVal>
            <c:numRef>
              <c:f>'[3]Emissions in gm per kWh'!$AE$21:$AE$25</c:f>
              <c:numCache>
                <c:formatCode>General</c:formatCode>
                <c:ptCount val="5"/>
                <c:pt idx="0">
                  <c:v>14.4</c:v>
                </c:pt>
                <c:pt idx="1">
                  <c:v>14.2</c:v>
                </c:pt>
                <c:pt idx="2">
                  <c:v>13.4</c:v>
                </c:pt>
                <c:pt idx="3">
                  <c:v>12.2</c:v>
                </c:pt>
                <c:pt idx="4">
                  <c:v>10.4</c:v>
                </c:pt>
              </c:numCache>
            </c:numRef>
          </c:yVal>
          <c:smooth val="0"/>
          <c:extLst>
            <c:ext xmlns:c16="http://schemas.microsoft.com/office/drawing/2014/chart" uri="{C3380CC4-5D6E-409C-BE32-E72D297353CC}">
              <c16:uniqueId val="{00000000-DE9C-4808-AD86-B7D537E2F5F9}"/>
            </c:ext>
          </c:extLst>
        </c:ser>
        <c:dLbls>
          <c:showLegendKey val="0"/>
          <c:showVal val="0"/>
          <c:showCatName val="0"/>
          <c:showSerName val="0"/>
          <c:showPercent val="0"/>
          <c:showBubbleSize val="0"/>
        </c:dLbls>
        <c:axId val="169262064"/>
        <c:axId val="169262624"/>
      </c:scatterChart>
      <c:valAx>
        <c:axId val="169262064"/>
        <c:scaling>
          <c:orientation val="minMax"/>
          <c:max val="120"/>
          <c:min val="40"/>
        </c:scaling>
        <c:delete val="0"/>
        <c:axPos val="b"/>
        <c:title>
          <c:tx>
            <c:rich>
              <a:bodyPr/>
              <a:lstStyle/>
              <a:p>
                <a:pPr>
                  <a:defRPr/>
                </a:pPr>
                <a:r>
                  <a:rPr lang="en-US" baseline="0"/>
                  <a:t>Fuel temperature (</a:t>
                </a:r>
                <a:r>
                  <a:rPr lang="en-US" baseline="0">
                    <a:latin typeface="Times New Roman"/>
                    <a:cs typeface="Times New Roman"/>
                  </a:rPr>
                  <a:t>ºC)</a:t>
                </a:r>
                <a:endParaRPr lang="en-US"/>
              </a:p>
            </c:rich>
          </c:tx>
          <c:overlay val="0"/>
        </c:title>
        <c:numFmt formatCode="General" sourceLinked="1"/>
        <c:majorTickMark val="in"/>
        <c:minorTickMark val="in"/>
        <c:tickLblPos val="nextTo"/>
        <c:crossAx val="169262624"/>
        <c:crosses val="autoZero"/>
        <c:crossBetween val="midCat"/>
        <c:majorUnit val="20"/>
        <c:minorUnit val="10"/>
      </c:valAx>
      <c:valAx>
        <c:axId val="169262624"/>
        <c:scaling>
          <c:orientation val="minMax"/>
        </c:scaling>
        <c:delete val="0"/>
        <c:axPos val="l"/>
        <c:title>
          <c:tx>
            <c:rich>
              <a:bodyPr/>
              <a:lstStyle/>
              <a:p>
                <a:pPr>
                  <a:defRPr/>
                </a:pPr>
                <a:r>
                  <a:rPr lang="en-US" sz="1000">
                    <a:latin typeface="Times New Roman"/>
                    <a:cs typeface="Times New Roman"/>
                  </a:rPr>
                  <a:t>Smoke</a:t>
                </a:r>
                <a:r>
                  <a:rPr lang="en-US" sz="1000" baseline="0">
                    <a:latin typeface="Times New Roman"/>
                    <a:cs typeface="Times New Roman"/>
                  </a:rPr>
                  <a:t> opacity (%</a:t>
                </a:r>
                <a:r>
                  <a:rPr lang="en-US" sz="1000">
                    <a:latin typeface="Times New Roman"/>
                    <a:cs typeface="Times New Roman"/>
                  </a:rPr>
                  <a:t>)</a:t>
                </a:r>
                <a:endParaRPr lang="en-US" sz="1000"/>
              </a:p>
            </c:rich>
          </c:tx>
          <c:overlay val="0"/>
        </c:title>
        <c:numFmt formatCode="General" sourceLinked="1"/>
        <c:majorTickMark val="none"/>
        <c:minorTickMark val="none"/>
        <c:tickLblPos val="nextTo"/>
        <c:crossAx val="169262064"/>
        <c:crosses val="autoZero"/>
        <c:crossBetween val="midCat"/>
      </c:valAx>
    </c:plotArea>
    <c:legend>
      <c:legendPos val="r"/>
      <c:legendEntry>
        <c:idx val="1"/>
        <c:delete val="1"/>
      </c:legendEntry>
      <c:layout>
        <c:manualLayout>
          <c:xMode val="edge"/>
          <c:yMode val="edge"/>
          <c:x val="0.44631889763779792"/>
          <c:y val="2.7947014435695652E-2"/>
          <c:w val="0.55368105321105165"/>
          <c:h val="0.13749897181655721"/>
        </c:manualLayout>
      </c:layout>
      <c:overlay val="0"/>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99834231247681"/>
          <c:y val="3.1907261592300992E-2"/>
          <c:w val="0.76148330417031207"/>
          <c:h val="0.77408812534796756"/>
        </c:manualLayout>
      </c:layout>
      <c:scatterChart>
        <c:scatterStyle val="lineMarker"/>
        <c:varyColors val="0"/>
        <c:ser>
          <c:idx val="0"/>
          <c:order val="0"/>
          <c:tx>
            <c:v>HCCI-DI</c:v>
          </c:tx>
          <c:spPr>
            <a:ln w="28575">
              <a:noFill/>
            </a:ln>
          </c:spPr>
          <c:marker>
            <c:symbol val="diamond"/>
            <c:size val="5"/>
            <c:spPr>
              <a:noFill/>
              <a:ln>
                <a:solidFill>
                  <a:sysClr val="windowText" lastClr="000000"/>
                </a:solidFill>
              </a:ln>
            </c:spPr>
          </c:marker>
          <c:trendline>
            <c:trendlineType val="poly"/>
            <c:order val="2"/>
            <c:dispRSqr val="0"/>
            <c:dispEq val="0"/>
          </c:trendline>
          <c:xVal>
            <c:numRef>
              <c:f>'[3]Emissions in gm per kWh'!$B$21:$B$25</c:f>
              <c:numCache>
                <c:formatCode>General</c:formatCode>
                <c:ptCount val="5"/>
                <c:pt idx="0">
                  <c:v>40</c:v>
                </c:pt>
                <c:pt idx="1">
                  <c:v>60</c:v>
                </c:pt>
                <c:pt idx="2">
                  <c:v>80</c:v>
                </c:pt>
                <c:pt idx="3">
                  <c:v>100</c:v>
                </c:pt>
                <c:pt idx="4">
                  <c:v>120</c:v>
                </c:pt>
              </c:numCache>
            </c:numRef>
          </c:xVal>
          <c:yVal>
            <c:numRef>
              <c:f>'[3]Emissions in gm per kWh'!$AD$21:$AD$25</c:f>
              <c:numCache>
                <c:formatCode>General</c:formatCode>
                <c:ptCount val="5"/>
                <c:pt idx="0">
                  <c:v>0.8744706401704061</c:v>
                </c:pt>
                <c:pt idx="1">
                  <c:v>0.95022240018392812</c:v>
                </c:pt>
                <c:pt idx="2">
                  <c:v>1.0245771101738101</c:v>
                </c:pt>
                <c:pt idx="3">
                  <c:v>1.037546943428854</c:v>
                </c:pt>
                <c:pt idx="4">
                  <c:v>1.2959778156006188</c:v>
                </c:pt>
              </c:numCache>
            </c:numRef>
          </c:yVal>
          <c:smooth val="0"/>
          <c:extLst>
            <c:ext xmlns:c16="http://schemas.microsoft.com/office/drawing/2014/chart" uri="{C3380CC4-5D6E-409C-BE32-E72D297353CC}">
              <c16:uniqueId val="{00000000-63C1-4151-BEA8-BC2C40310C98}"/>
            </c:ext>
          </c:extLst>
        </c:ser>
        <c:dLbls>
          <c:showLegendKey val="0"/>
          <c:showVal val="0"/>
          <c:showCatName val="0"/>
          <c:showSerName val="0"/>
          <c:showPercent val="0"/>
          <c:showBubbleSize val="0"/>
        </c:dLbls>
        <c:axId val="169264864"/>
        <c:axId val="169265424"/>
      </c:scatterChart>
      <c:valAx>
        <c:axId val="169264864"/>
        <c:scaling>
          <c:orientation val="minMax"/>
          <c:max val="120"/>
          <c:min val="40"/>
        </c:scaling>
        <c:delete val="0"/>
        <c:axPos val="b"/>
        <c:title>
          <c:tx>
            <c:rich>
              <a:bodyPr/>
              <a:lstStyle/>
              <a:p>
                <a:pPr>
                  <a:defRPr/>
                </a:pPr>
                <a:r>
                  <a:rPr lang="en-US" baseline="0"/>
                  <a:t>Fuel temperature (</a:t>
                </a:r>
                <a:r>
                  <a:rPr lang="en-US" baseline="0">
                    <a:latin typeface="Times New Roman"/>
                    <a:cs typeface="Times New Roman"/>
                  </a:rPr>
                  <a:t>ºC)</a:t>
                </a:r>
                <a:endParaRPr lang="en-US"/>
              </a:p>
            </c:rich>
          </c:tx>
          <c:overlay val="0"/>
        </c:title>
        <c:numFmt formatCode="General" sourceLinked="1"/>
        <c:majorTickMark val="in"/>
        <c:minorTickMark val="in"/>
        <c:tickLblPos val="nextTo"/>
        <c:crossAx val="169265424"/>
        <c:crosses val="autoZero"/>
        <c:crossBetween val="midCat"/>
        <c:majorUnit val="20"/>
        <c:minorUnit val="10"/>
      </c:valAx>
      <c:valAx>
        <c:axId val="169265424"/>
        <c:scaling>
          <c:orientation val="minMax"/>
          <c:max val="8"/>
          <c:min val="0"/>
        </c:scaling>
        <c:delete val="0"/>
        <c:axPos val="l"/>
        <c:title>
          <c:tx>
            <c:rich>
              <a:bodyPr/>
              <a:lstStyle/>
              <a:p>
                <a:pPr>
                  <a:defRPr/>
                </a:pPr>
                <a:r>
                  <a:rPr lang="en-US"/>
                  <a:t>ISNO</a:t>
                </a:r>
                <a:r>
                  <a:rPr lang="en-US" sz="1400">
                    <a:latin typeface="Times New Roman"/>
                    <a:cs typeface="Times New Roman"/>
                  </a:rPr>
                  <a:t>ₓ</a:t>
                </a:r>
                <a:r>
                  <a:rPr lang="en-US" sz="1000">
                    <a:latin typeface="Times New Roman"/>
                    <a:cs typeface="Times New Roman"/>
                  </a:rPr>
                  <a:t>  (gm/kWh)</a:t>
                </a:r>
                <a:endParaRPr lang="en-US" sz="1000"/>
              </a:p>
            </c:rich>
          </c:tx>
          <c:overlay val="0"/>
        </c:title>
        <c:numFmt formatCode="General" sourceLinked="1"/>
        <c:majorTickMark val="in"/>
        <c:minorTickMark val="in"/>
        <c:tickLblPos val="nextTo"/>
        <c:crossAx val="169264864"/>
        <c:crosses val="autoZero"/>
        <c:crossBetween val="midCat"/>
        <c:majorUnit val="2"/>
        <c:minorUnit val="1"/>
      </c:valAx>
    </c:plotArea>
    <c:legend>
      <c:legendPos val="r"/>
      <c:legendEntry>
        <c:idx val="1"/>
        <c:delete val="1"/>
      </c:legendEntry>
      <c:layout>
        <c:manualLayout>
          <c:xMode val="edge"/>
          <c:yMode val="edge"/>
          <c:x val="0.13044101395220442"/>
          <c:y val="5.7618706752565023E-2"/>
          <c:w val="0.55368105321105165"/>
          <c:h val="0.13749897181655721"/>
        </c:manualLayout>
      </c:layout>
      <c:overlay val="0"/>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648075240594925"/>
          <c:y val="3.5914124015748033E-2"/>
          <c:w val="0.74661443272982853"/>
          <c:h val="0.74365321522310512"/>
        </c:manualLayout>
      </c:layout>
      <c:scatterChart>
        <c:scatterStyle val="lineMarker"/>
        <c:varyColors val="0"/>
        <c:ser>
          <c:idx val="0"/>
          <c:order val="0"/>
          <c:tx>
            <c:v>HCCI-DI</c:v>
          </c:tx>
          <c:spPr>
            <a:ln w="28575">
              <a:noFill/>
            </a:ln>
          </c:spPr>
          <c:marker>
            <c:symbol val="diamond"/>
            <c:size val="5"/>
            <c:spPr>
              <a:noFill/>
              <a:ln>
                <a:solidFill>
                  <a:schemeClr val="tx1"/>
                </a:solidFill>
              </a:ln>
            </c:spPr>
          </c:marker>
          <c:trendline>
            <c:trendlineType val="poly"/>
            <c:order val="2"/>
            <c:dispRSqr val="0"/>
            <c:dispEq val="0"/>
          </c:trendline>
          <c:xVal>
            <c:numRef>
              <c:f>[3]Performance!$A$21:$A$25</c:f>
              <c:numCache>
                <c:formatCode>General</c:formatCode>
                <c:ptCount val="5"/>
                <c:pt idx="0">
                  <c:v>40</c:v>
                </c:pt>
                <c:pt idx="1">
                  <c:v>60</c:v>
                </c:pt>
                <c:pt idx="2">
                  <c:v>80</c:v>
                </c:pt>
                <c:pt idx="3">
                  <c:v>100</c:v>
                </c:pt>
                <c:pt idx="4">
                  <c:v>120</c:v>
                </c:pt>
              </c:numCache>
            </c:numRef>
          </c:xVal>
          <c:yVal>
            <c:numRef>
              <c:f>[3]Performance!$O$21:$O$25</c:f>
              <c:numCache>
                <c:formatCode>General</c:formatCode>
                <c:ptCount val="5"/>
                <c:pt idx="0">
                  <c:v>242.53921196769627</c:v>
                </c:pt>
                <c:pt idx="1">
                  <c:v>240.86251200619299</c:v>
                </c:pt>
                <c:pt idx="2">
                  <c:v>236.69805790155058</c:v>
                </c:pt>
                <c:pt idx="3">
                  <c:v>231.86890791767266</c:v>
                </c:pt>
                <c:pt idx="4">
                  <c:v>225.06179623204758</c:v>
                </c:pt>
              </c:numCache>
            </c:numRef>
          </c:yVal>
          <c:smooth val="0"/>
          <c:extLst>
            <c:ext xmlns:c16="http://schemas.microsoft.com/office/drawing/2014/chart" uri="{C3380CC4-5D6E-409C-BE32-E72D297353CC}">
              <c16:uniqueId val="{00000000-4F2C-46E2-AF6A-86A06E715918}"/>
            </c:ext>
          </c:extLst>
        </c:ser>
        <c:dLbls>
          <c:showLegendKey val="0"/>
          <c:showVal val="0"/>
          <c:showCatName val="0"/>
          <c:showSerName val="0"/>
          <c:showPercent val="0"/>
          <c:showBubbleSize val="0"/>
        </c:dLbls>
        <c:axId val="169545552"/>
        <c:axId val="169546112"/>
      </c:scatterChart>
      <c:valAx>
        <c:axId val="169545552"/>
        <c:scaling>
          <c:orientation val="minMax"/>
          <c:max val="120"/>
          <c:min val="40"/>
        </c:scaling>
        <c:delete val="0"/>
        <c:axPos val="b"/>
        <c:title>
          <c:tx>
            <c:rich>
              <a:bodyPr/>
              <a:lstStyle/>
              <a:p>
                <a:pPr>
                  <a:defRPr/>
                </a:pPr>
                <a:r>
                  <a:rPr lang="en-US" baseline="0">
                    <a:latin typeface="Times New Roman"/>
                    <a:cs typeface="Times New Roman"/>
                  </a:rPr>
                  <a:t>Fuel temperature (ºC)</a:t>
                </a:r>
                <a:endParaRPr lang="en-US"/>
              </a:p>
            </c:rich>
          </c:tx>
          <c:layout>
            <c:manualLayout>
              <c:xMode val="edge"/>
              <c:yMode val="edge"/>
              <c:x val="0.33004878627461243"/>
              <c:y val="0.90463135963936714"/>
            </c:manualLayout>
          </c:layout>
          <c:overlay val="0"/>
        </c:title>
        <c:numFmt formatCode="General" sourceLinked="1"/>
        <c:majorTickMark val="in"/>
        <c:minorTickMark val="in"/>
        <c:tickLblPos val="nextTo"/>
        <c:crossAx val="169546112"/>
        <c:crosses val="autoZero"/>
        <c:crossBetween val="midCat"/>
        <c:majorUnit val="20"/>
        <c:minorUnit val="10"/>
      </c:valAx>
      <c:valAx>
        <c:axId val="169546112"/>
        <c:scaling>
          <c:orientation val="minMax"/>
          <c:max val="260"/>
          <c:min val="180"/>
        </c:scaling>
        <c:delete val="0"/>
        <c:axPos val="l"/>
        <c:title>
          <c:tx>
            <c:rich>
              <a:bodyPr/>
              <a:lstStyle/>
              <a:p>
                <a:pPr>
                  <a:defRPr/>
                </a:pPr>
                <a:r>
                  <a:rPr lang="en-US"/>
                  <a:t>ISFC</a:t>
                </a:r>
                <a:r>
                  <a:rPr lang="en-US" baseline="0"/>
                  <a:t> (gm/kWh)</a:t>
                </a:r>
                <a:endParaRPr lang="en-US"/>
              </a:p>
            </c:rich>
          </c:tx>
          <c:layout>
            <c:manualLayout>
              <c:xMode val="edge"/>
              <c:yMode val="edge"/>
              <c:x val="1.2322858903265801E-2"/>
              <c:y val="0.31073948496651443"/>
            </c:manualLayout>
          </c:layout>
          <c:overlay val="0"/>
        </c:title>
        <c:numFmt formatCode="General" sourceLinked="1"/>
        <c:majorTickMark val="in"/>
        <c:minorTickMark val="in"/>
        <c:tickLblPos val="nextTo"/>
        <c:crossAx val="169545552"/>
        <c:crosses val="autoZero"/>
        <c:crossBetween val="midCat"/>
        <c:majorUnit val="20"/>
        <c:minorUnit val="10"/>
      </c:valAx>
    </c:plotArea>
    <c:legend>
      <c:legendPos val="r"/>
      <c:legendEntry>
        <c:idx val="1"/>
        <c:delete val="1"/>
      </c:legendEntry>
      <c:layout>
        <c:manualLayout>
          <c:xMode val="edge"/>
          <c:yMode val="edge"/>
          <c:x val="0.54316804149481324"/>
          <c:y val="2.8719652230971129E-2"/>
          <c:w val="0.40348206474191317"/>
          <c:h val="0.16075705380577429"/>
        </c:manualLayout>
      </c:layout>
      <c:overlay val="0"/>
    </c:legend>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14275793209471"/>
          <c:y val="0.11323337520844109"/>
          <c:w val="0.76554321070035769"/>
          <c:h val="0.61966682736086565"/>
        </c:manualLayout>
      </c:layout>
      <c:scatterChart>
        <c:scatterStyle val="lineMarker"/>
        <c:varyColors val="0"/>
        <c:ser>
          <c:idx val="0"/>
          <c:order val="0"/>
          <c:tx>
            <c:v>5 bar IMEP</c:v>
          </c:tx>
          <c:spPr>
            <a:ln w="28575">
              <a:noFill/>
            </a:ln>
          </c:spPr>
          <c:marker>
            <c:symbol val="diamond"/>
            <c:size val="5"/>
            <c:spPr>
              <a:noFill/>
              <a:ln>
                <a:solidFill>
                  <a:srgbClr val="C00000"/>
                </a:solidFill>
              </a:ln>
            </c:spPr>
          </c:marker>
          <c:trendline>
            <c:trendlineType val="poly"/>
            <c:order val="2"/>
            <c:dispRSqr val="0"/>
            <c:dispEq val="0"/>
          </c:trendline>
          <c:xVal>
            <c:numRef>
              <c:f>Sheet1!$A$10:$A$15</c:f>
              <c:numCache>
                <c:formatCode>General</c:formatCode>
                <c:ptCount val="6"/>
                <c:pt idx="0">
                  <c:v>1600</c:v>
                </c:pt>
                <c:pt idx="1">
                  <c:v>1800</c:v>
                </c:pt>
                <c:pt idx="2">
                  <c:v>2000</c:v>
                </c:pt>
                <c:pt idx="3">
                  <c:v>2200</c:v>
                </c:pt>
                <c:pt idx="4">
                  <c:v>2400</c:v>
                </c:pt>
                <c:pt idx="5">
                  <c:v>2600</c:v>
                </c:pt>
              </c:numCache>
            </c:numRef>
          </c:xVal>
          <c:yVal>
            <c:numRef>
              <c:f>Sheet1!$F$10:$F$15</c:f>
              <c:numCache>
                <c:formatCode>General</c:formatCode>
                <c:ptCount val="6"/>
                <c:pt idx="0">
                  <c:v>73</c:v>
                </c:pt>
                <c:pt idx="1">
                  <c:v>94</c:v>
                </c:pt>
                <c:pt idx="2">
                  <c:v>98</c:v>
                </c:pt>
                <c:pt idx="3">
                  <c:v>110</c:v>
                </c:pt>
                <c:pt idx="4">
                  <c:v>160</c:v>
                </c:pt>
                <c:pt idx="5">
                  <c:v>194</c:v>
                </c:pt>
              </c:numCache>
            </c:numRef>
          </c:yVal>
          <c:smooth val="0"/>
          <c:extLst>
            <c:ext xmlns:c16="http://schemas.microsoft.com/office/drawing/2014/chart" uri="{C3380CC4-5D6E-409C-BE32-E72D297353CC}">
              <c16:uniqueId val="{00000000-5B05-435A-B8D0-A041F53833D5}"/>
            </c:ext>
          </c:extLst>
        </c:ser>
        <c:ser>
          <c:idx val="1"/>
          <c:order val="1"/>
          <c:tx>
            <c:v>No load</c:v>
          </c:tx>
          <c:spPr>
            <a:ln w="28575">
              <a:noFill/>
            </a:ln>
          </c:spPr>
          <c:marker>
            <c:symbol val="circle"/>
            <c:size val="5"/>
            <c:spPr>
              <a:noFill/>
              <a:ln>
                <a:solidFill>
                  <a:schemeClr val="tx1"/>
                </a:solidFill>
              </a:ln>
            </c:spPr>
          </c:marker>
          <c:trendline>
            <c:trendlineType val="poly"/>
            <c:order val="2"/>
            <c:dispRSqr val="0"/>
            <c:dispEq val="0"/>
          </c:trendline>
          <c:xVal>
            <c:numRef>
              <c:f>Sheet1!$A$10:$A$15</c:f>
              <c:numCache>
                <c:formatCode>General</c:formatCode>
                <c:ptCount val="6"/>
                <c:pt idx="0">
                  <c:v>1600</c:v>
                </c:pt>
                <c:pt idx="1">
                  <c:v>1800</c:v>
                </c:pt>
                <c:pt idx="2">
                  <c:v>2000</c:v>
                </c:pt>
                <c:pt idx="3">
                  <c:v>2200</c:v>
                </c:pt>
                <c:pt idx="4">
                  <c:v>2400</c:v>
                </c:pt>
                <c:pt idx="5">
                  <c:v>2600</c:v>
                </c:pt>
              </c:numCache>
            </c:numRef>
          </c:xVal>
          <c:yVal>
            <c:numRef>
              <c:f>Sheet1!$M$10:$M$15</c:f>
              <c:numCache>
                <c:formatCode>General</c:formatCode>
                <c:ptCount val="6"/>
                <c:pt idx="0">
                  <c:v>32</c:v>
                </c:pt>
                <c:pt idx="1">
                  <c:v>29</c:v>
                </c:pt>
                <c:pt idx="2">
                  <c:v>53</c:v>
                </c:pt>
                <c:pt idx="3">
                  <c:v>64</c:v>
                </c:pt>
                <c:pt idx="4">
                  <c:v>73</c:v>
                </c:pt>
                <c:pt idx="5">
                  <c:v>87</c:v>
                </c:pt>
              </c:numCache>
            </c:numRef>
          </c:yVal>
          <c:smooth val="0"/>
          <c:extLst>
            <c:ext xmlns:c16="http://schemas.microsoft.com/office/drawing/2014/chart" uri="{C3380CC4-5D6E-409C-BE32-E72D297353CC}">
              <c16:uniqueId val="{00000001-5B05-435A-B8D0-A041F53833D5}"/>
            </c:ext>
          </c:extLst>
        </c:ser>
        <c:dLbls>
          <c:showLegendKey val="0"/>
          <c:showVal val="0"/>
          <c:showCatName val="0"/>
          <c:showSerName val="0"/>
          <c:showPercent val="0"/>
          <c:showBubbleSize val="0"/>
        </c:dLbls>
        <c:axId val="169548912"/>
        <c:axId val="169549472"/>
      </c:scatterChart>
      <c:valAx>
        <c:axId val="169548912"/>
        <c:scaling>
          <c:orientation val="minMax"/>
          <c:max val="2800"/>
          <c:min val="1400"/>
        </c:scaling>
        <c:delete val="0"/>
        <c:axPos val="b"/>
        <c:title>
          <c:tx>
            <c:rich>
              <a:bodyPr/>
              <a:lstStyle/>
              <a:p>
                <a:pPr>
                  <a:defRPr/>
                </a:pPr>
                <a:r>
                  <a:rPr lang="en-US"/>
                  <a:t>Engine speed (rev/min)</a:t>
                </a:r>
              </a:p>
            </c:rich>
          </c:tx>
          <c:overlay val="0"/>
        </c:title>
        <c:numFmt formatCode="General" sourceLinked="1"/>
        <c:majorTickMark val="none"/>
        <c:minorTickMark val="none"/>
        <c:tickLblPos val="nextTo"/>
        <c:crossAx val="169549472"/>
        <c:crosses val="autoZero"/>
        <c:crossBetween val="midCat"/>
        <c:majorUnit val="200"/>
        <c:minorUnit val="100"/>
      </c:valAx>
      <c:valAx>
        <c:axId val="169549472"/>
        <c:scaling>
          <c:orientation val="minMax"/>
        </c:scaling>
        <c:delete val="0"/>
        <c:axPos val="l"/>
        <c:title>
          <c:tx>
            <c:rich>
              <a:bodyPr/>
              <a:lstStyle/>
              <a:p>
                <a:pPr>
                  <a:defRPr/>
                </a:pPr>
                <a:r>
                  <a:rPr lang="en-US"/>
                  <a:t>NOx Emission (ppm)</a:t>
                </a:r>
              </a:p>
            </c:rich>
          </c:tx>
          <c:overlay val="0"/>
        </c:title>
        <c:numFmt formatCode="General" sourceLinked="1"/>
        <c:majorTickMark val="none"/>
        <c:minorTickMark val="none"/>
        <c:tickLblPos val="nextTo"/>
        <c:crossAx val="169548912"/>
        <c:crosses val="autoZero"/>
        <c:crossBetween val="midCat"/>
      </c:valAx>
    </c:plotArea>
    <c:legend>
      <c:legendPos val="r"/>
      <c:legendEntry>
        <c:idx val="2"/>
        <c:delete val="1"/>
      </c:legendEntry>
      <c:legendEntry>
        <c:idx val="3"/>
        <c:delete val="1"/>
      </c:legendEntry>
      <c:layout>
        <c:manualLayout>
          <c:xMode val="edge"/>
          <c:yMode val="edge"/>
          <c:x val="0.18279375565342768"/>
          <c:y val="2.1632044926008242E-2"/>
          <c:w val="0.80012178032830661"/>
          <c:h val="0.10782185880611179"/>
        </c:manualLayout>
      </c:layout>
      <c:overlay val="0"/>
    </c:legend>
    <c:plotVisOnly val="1"/>
    <c:dispBlanksAs val="gap"/>
    <c:showDLblsOverMax val="0"/>
  </c:chart>
  <c:txPr>
    <a:bodyPr/>
    <a:lstStyle/>
    <a:p>
      <a:pPr>
        <a:defRPr sz="10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14275793209471"/>
          <c:y val="0.11323337520844109"/>
          <c:w val="0.76554321070035769"/>
          <c:h val="0.68089111724283502"/>
        </c:manualLayout>
      </c:layout>
      <c:scatterChart>
        <c:scatterStyle val="lineMarker"/>
        <c:varyColors val="0"/>
        <c:ser>
          <c:idx val="0"/>
          <c:order val="0"/>
          <c:tx>
            <c:v>5 bar IMEP</c:v>
          </c:tx>
          <c:spPr>
            <a:ln w="28575">
              <a:noFill/>
            </a:ln>
          </c:spPr>
          <c:marker>
            <c:symbol val="diamond"/>
            <c:size val="5"/>
            <c:spPr>
              <a:noFill/>
              <a:ln>
                <a:solidFill>
                  <a:srgbClr val="C00000"/>
                </a:solidFill>
              </a:ln>
            </c:spPr>
          </c:marker>
          <c:trendline>
            <c:trendlineType val="poly"/>
            <c:order val="2"/>
            <c:dispRSqr val="0"/>
            <c:dispEq val="0"/>
          </c:trendline>
          <c:xVal>
            <c:numRef>
              <c:f>Sheet1!$A$10:$A$15</c:f>
              <c:numCache>
                <c:formatCode>General</c:formatCode>
                <c:ptCount val="6"/>
                <c:pt idx="0">
                  <c:v>1600</c:v>
                </c:pt>
                <c:pt idx="1">
                  <c:v>1800</c:v>
                </c:pt>
                <c:pt idx="2">
                  <c:v>2000</c:v>
                </c:pt>
                <c:pt idx="3">
                  <c:v>2200</c:v>
                </c:pt>
                <c:pt idx="4">
                  <c:v>2400</c:v>
                </c:pt>
                <c:pt idx="5">
                  <c:v>2600</c:v>
                </c:pt>
              </c:numCache>
            </c:numRef>
          </c:xVal>
          <c:yVal>
            <c:numRef>
              <c:f>Sheet1!$B$10:$B$15</c:f>
              <c:numCache>
                <c:formatCode>General</c:formatCode>
                <c:ptCount val="6"/>
                <c:pt idx="0">
                  <c:v>16.236499999999989</c:v>
                </c:pt>
                <c:pt idx="1">
                  <c:v>18.986499999999577</c:v>
                </c:pt>
                <c:pt idx="2">
                  <c:v>22.0364</c:v>
                </c:pt>
                <c:pt idx="3">
                  <c:v>25</c:v>
                </c:pt>
                <c:pt idx="4">
                  <c:v>29</c:v>
                </c:pt>
                <c:pt idx="5">
                  <c:v>31</c:v>
                </c:pt>
              </c:numCache>
            </c:numRef>
          </c:yVal>
          <c:smooth val="0"/>
          <c:extLst>
            <c:ext xmlns:c16="http://schemas.microsoft.com/office/drawing/2014/chart" uri="{C3380CC4-5D6E-409C-BE32-E72D297353CC}">
              <c16:uniqueId val="{00000000-242D-4B4E-9BDE-155338CA8591}"/>
            </c:ext>
          </c:extLst>
        </c:ser>
        <c:ser>
          <c:idx val="1"/>
          <c:order val="1"/>
          <c:tx>
            <c:v>No load</c:v>
          </c:tx>
          <c:spPr>
            <a:ln w="28575">
              <a:noFill/>
            </a:ln>
          </c:spPr>
          <c:marker>
            <c:symbol val="circle"/>
            <c:size val="5"/>
            <c:spPr>
              <a:noFill/>
              <a:ln>
                <a:solidFill>
                  <a:schemeClr val="tx1"/>
                </a:solidFill>
              </a:ln>
            </c:spPr>
          </c:marker>
          <c:trendline>
            <c:trendlineType val="poly"/>
            <c:order val="2"/>
            <c:dispRSqr val="0"/>
            <c:dispEq val="0"/>
          </c:trendline>
          <c:xVal>
            <c:numRef>
              <c:f>Sheet1!$A$10:$A$15</c:f>
              <c:numCache>
                <c:formatCode>General</c:formatCode>
                <c:ptCount val="6"/>
                <c:pt idx="0">
                  <c:v>1600</c:v>
                </c:pt>
                <c:pt idx="1">
                  <c:v>1800</c:v>
                </c:pt>
                <c:pt idx="2">
                  <c:v>2000</c:v>
                </c:pt>
                <c:pt idx="3">
                  <c:v>2200</c:v>
                </c:pt>
                <c:pt idx="4">
                  <c:v>2400</c:v>
                </c:pt>
                <c:pt idx="5">
                  <c:v>2600</c:v>
                </c:pt>
              </c:numCache>
            </c:numRef>
          </c:xVal>
          <c:yVal>
            <c:numRef>
              <c:f>Sheet1!$I$10:$I$15</c:f>
              <c:numCache>
                <c:formatCode>General</c:formatCode>
                <c:ptCount val="6"/>
                <c:pt idx="0">
                  <c:v>5.8959999999999955</c:v>
                </c:pt>
                <c:pt idx="1">
                  <c:v>4.0231499999999976</c:v>
                </c:pt>
                <c:pt idx="2">
                  <c:v>7.569</c:v>
                </c:pt>
                <c:pt idx="3">
                  <c:v>7</c:v>
                </c:pt>
                <c:pt idx="4">
                  <c:v>9</c:v>
                </c:pt>
                <c:pt idx="5">
                  <c:v>11</c:v>
                </c:pt>
              </c:numCache>
            </c:numRef>
          </c:yVal>
          <c:smooth val="0"/>
          <c:extLst>
            <c:ext xmlns:c16="http://schemas.microsoft.com/office/drawing/2014/chart" uri="{C3380CC4-5D6E-409C-BE32-E72D297353CC}">
              <c16:uniqueId val="{00000001-242D-4B4E-9BDE-155338CA8591}"/>
            </c:ext>
          </c:extLst>
        </c:ser>
        <c:dLbls>
          <c:showLegendKey val="0"/>
          <c:showVal val="0"/>
          <c:showCatName val="0"/>
          <c:showSerName val="0"/>
          <c:showPercent val="0"/>
          <c:showBubbleSize val="0"/>
        </c:dLbls>
        <c:axId val="169843328"/>
        <c:axId val="169843888"/>
      </c:scatterChart>
      <c:valAx>
        <c:axId val="169843328"/>
        <c:scaling>
          <c:orientation val="minMax"/>
          <c:max val="2600"/>
          <c:min val="1600"/>
        </c:scaling>
        <c:delete val="0"/>
        <c:axPos val="b"/>
        <c:title>
          <c:tx>
            <c:rich>
              <a:bodyPr/>
              <a:lstStyle/>
              <a:p>
                <a:pPr>
                  <a:defRPr/>
                </a:pPr>
                <a:r>
                  <a:rPr lang="en-US"/>
                  <a:t>Engine speed (rev/min)</a:t>
                </a:r>
              </a:p>
            </c:rich>
          </c:tx>
          <c:overlay val="0"/>
        </c:title>
        <c:numFmt formatCode="General" sourceLinked="1"/>
        <c:majorTickMark val="none"/>
        <c:minorTickMark val="none"/>
        <c:tickLblPos val="nextTo"/>
        <c:crossAx val="169843888"/>
        <c:crosses val="autoZero"/>
        <c:crossBetween val="midCat"/>
        <c:majorUnit val="200"/>
        <c:minorUnit val="100"/>
      </c:valAx>
      <c:valAx>
        <c:axId val="169843888"/>
        <c:scaling>
          <c:orientation val="minMax"/>
        </c:scaling>
        <c:delete val="0"/>
        <c:axPos val="l"/>
        <c:title>
          <c:tx>
            <c:rich>
              <a:bodyPr/>
              <a:lstStyle/>
              <a:p>
                <a:pPr>
                  <a:defRPr/>
                </a:pPr>
                <a:r>
                  <a:rPr lang="en-US"/>
                  <a:t>Smoke</a:t>
                </a:r>
                <a:r>
                  <a:rPr lang="en-US" baseline="0"/>
                  <a:t> opacity (%)</a:t>
                </a:r>
                <a:endParaRPr lang="en-US"/>
              </a:p>
            </c:rich>
          </c:tx>
          <c:overlay val="0"/>
        </c:title>
        <c:numFmt formatCode="General" sourceLinked="1"/>
        <c:majorTickMark val="none"/>
        <c:minorTickMark val="none"/>
        <c:tickLblPos val="nextTo"/>
        <c:crossAx val="169843328"/>
        <c:crosses val="autoZero"/>
        <c:crossBetween val="midCat"/>
      </c:valAx>
    </c:plotArea>
    <c:legend>
      <c:legendPos val="r"/>
      <c:legendEntry>
        <c:idx val="2"/>
        <c:delete val="1"/>
      </c:legendEntry>
      <c:legendEntry>
        <c:idx val="3"/>
        <c:delete val="1"/>
      </c:legendEntry>
      <c:layout>
        <c:manualLayout>
          <c:xMode val="edge"/>
          <c:yMode val="edge"/>
          <c:x val="0.18279375565342776"/>
          <c:y val="2.1632044926008211E-2"/>
          <c:w val="0.69418957693848793"/>
          <c:h val="9.0015590999845227E-2"/>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13086905803438"/>
          <c:y val="6.475721784777097E-2"/>
          <c:w val="0.76743875765530511"/>
          <c:h val="0.75061854768154979"/>
        </c:manualLayout>
      </c:layout>
      <c:scatterChart>
        <c:scatterStyle val="lineMarker"/>
        <c:varyColors val="0"/>
        <c:ser>
          <c:idx val="0"/>
          <c:order val="0"/>
          <c:tx>
            <c:v>HCCI-DI</c:v>
          </c:tx>
          <c:spPr>
            <a:ln w="28575">
              <a:noFill/>
            </a:ln>
          </c:spPr>
          <c:marker>
            <c:symbol val="diamond"/>
            <c:size val="5"/>
            <c:spPr>
              <a:noFill/>
              <a:ln>
                <a:solidFill>
                  <a:schemeClr val="tx1"/>
                </a:solidFill>
              </a:ln>
            </c:spPr>
          </c:marker>
          <c:trendline>
            <c:trendlineType val="poly"/>
            <c:order val="2"/>
            <c:dispRSqr val="0"/>
            <c:dispEq val="0"/>
          </c:trendline>
          <c:xVal>
            <c:numRef>
              <c:f>'[2]Emissions in gm per kWh'!$A$3:$A$7</c:f>
              <c:numCache>
                <c:formatCode>General</c:formatCode>
                <c:ptCount val="5"/>
                <c:pt idx="0">
                  <c:v>0</c:v>
                </c:pt>
                <c:pt idx="1">
                  <c:v>0.2</c:v>
                </c:pt>
                <c:pt idx="2">
                  <c:v>0.4</c:v>
                </c:pt>
                <c:pt idx="3">
                  <c:v>0.60000000000000064</c:v>
                </c:pt>
                <c:pt idx="4">
                  <c:v>0.8</c:v>
                </c:pt>
              </c:numCache>
            </c:numRef>
          </c:xVal>
          <c:yVal>
            <c:numRef>
              <c:f>'[2]Emissions in gm per kWh'!$E$3:$E$7</c:f>
              <c:numCache>
                <c:formatCode>General</c:formatCode>
                <c:ptCount val="5"/>
                <c:pt idx="0">
                  <c:v>28.3</c:v>
                </c:pt>
                <c:pt idx="1">
                  <c:v>23.9</c:v>
                </c:pt>
                <c:pt idx="2">
                  <c:v>18.2</c:v>
                </c:pt>
                <c:pt idx="3">
                  <c:v>14.82</c:v>
                </c:pt>
                <c:pt idx="4">
                  <c:v>10.200000000000001</c:v>
                </c:pt>
              </c:numCache>
            </c:numRef>
          </c:yVal>
          <c:smooth val="0"/>
          <c:extLst>
            <c:ext xmlns:c16="http://schemas.microsoft.com/office/drawing/2014/chart" uri="{C3380CC4-5D6E-409C-BE32-E72D297353CC}">
              <c16:uniqueId val="{00000000-93D0-4487-A757-A401C7AC3933}"/>
            </c:ext>
          </c:extLst>
        </c:ser>
        <c:dLbls>
          <c:showLegendKey val="0"/>
          <c:showVal val="0"/>
          <c:showCatName val="0"/>
          <c:showSerName val="0"/>
          <c:showPercent val="0"/>
          <c:showBubbleSize val="0"/>
        </c:dLbls>
        <c:axId val="167634704"/>
        <c:axId val="167635264"/>
      </c:scatterChart>
      <c:valAx>
        <c:axId val="167634704"/>
        <c:scaling>
          <c:orientation val="minMax"/>
          <c:max val="0.8"/>
          <c:min val="0"/>
        </c:scaling>
        <c:delete val="0"/>
        <c:axPos val="b"/>
        <c:title>
          <c:tx>
            <c:rich>
              <a:bodyPr/>
              <a:lstStyle/>
              <a:p>
                <a:pPr>
                  <a:defRPr sz="2400" b="0">
                    <a:latin typeface="Times New Roman" pitchFamily="18" charset="0"/>
                    <a:cs typeface="Times New Roman" pitchFamily="18" charset="0"/>
                  </a:defRPr>
                </a:pPr>
                <a:r>
                  <a:rPr lang="en-IN" sz="2400" b="0" dirty="0">
                    <a:latin typeface="Times New Roman" pitchFamily="18" charset="0"/>
                    <a:cs typeface="Times New Roman" pitchFamily="18" charset="0"/>
                  </a:rPr>
                  <a:t>Split ratio (-)</a:t>
                </a:r>
              </a:p>
            </c:rich>
          </c:tx>
          <c:overlay val="0"/>
        </c:title>
        <c:numFmt formatCode="General" sourceLinked="1"/>
        <c:majorTickMark val="in"/>
        <c:minorTickMark val="in"/>
        <c:tickLblPos val="nextTo"/>
        <c:crossAx val="167635264"/>
        <c:crosses val="autoZero"/>
        <c:crossBetween val="midCat"/>
        <c:majorUnit val="0.2"/>
        <c:minorUnit val="0.1"/>
      </c:valAx>
      <c:valAx>
        <c:axId val="167635264"/>
        <c:scaling>
          <c:orientation val="minMax"/>
          <c:max val="30"/>
          <c:min val="0"/>
        </c:scaling>
        <c:delete val="0"/>
        <c:axPos val="l"/>
        <c:title>
          <c:tx>
            <c:rich>
              <a:bodyPr/>
              <a:lstStyle/>
              <a:p>
                <a:pPr>
                  <a:defRPr sz="2400" b="0">
                    <a:latin typeface="Times New Roman" pitchFamily="18" charset="0"/>
                    <a:cs typeface="Times New Roman" pitchFamily="18" charset="0"/>
                  </a:defRPr>
                </a:pPr>
                <a:r>
                  <a:rPr lang="en-US" sz="2400" b="0">
                    <a:latin typeface="Times New Roman" pitchFamily="18" charset="0"/>
                    <a:cs typeface="Times New Roman" pitchFamily="18" charset="0"/>
                  </a:rPr>
                  <a:t>Smoke opacity (%)</a:t>
                </a:r>
              </a:p>
            </c:rich>
          </c:tx>
          <c:layout>
            <c:manualLayout>
              <c:xMode val="edge"/>
              <c:yMode val="edge"/>
              <c:x val="4.8485537245988641E-2"/>
              <c:y val="0.18367242401151468"/>
            </c:manualLayout>
          </c:layout>
          <c:overlay val="0"/>
        </c:title>
        <c:numFmt formatCode="General" sourceLinked="1"/>
        <c:majorTickMark val="in"/>
        <c:minorTickMark val="in"/>
        <c:tickLblPos val="nextTo"/>
        <c:crossAx val="167634704"/>
        <c:crosses val="autoZero"/>
        <c:crossBetween val="midCat"/>
        <c:majorUnit val="5"/>
        <c:minorUnit val="2.5"/>
      </c:valAx>
    </c:plotArea>
    <c:plotVisOnly val="1"/>
    <c:dispBlanksAs val="gap"/>
    <c:showDLblsOverMax val="0"/>
  </c:chart>
  <c:txPr>
    <a:bodyPr/>
    <a:lstStyle/>
    <a:p>
      <a:pPr>
        <a:defRPr sz="1600" b="1"/>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14275793209471"/>
          <c:y val="0.11323337520844109"/>
          <c:w val="0.76554321070035769"/>
          <c:h val="0.68089111724283502"/>
        </c:manualLayout>
      </c:layout>
      <c:scatterChart>
        <c:scatterStyle val="lineMarker"/>
        <c:varyColors val="0"/>
        <c:ser>
          <c:idx val="0"/>
          <c:order val="0"/>
          <c:tx>
            <c:v>5 bar IMEP</c:v>
          </c:tx>
          <c:spPr>
            <a:ln w="28575">
              <a:noFill/>
            </a:ln>
          </c:spPr>
          <c:marker>
            <c:symbol val="diamond"/>
            <c:size val="5"/>
            <c:spPr>
              <a:noFill/>
              <a:ln>
                <a:solidFill>
                  <a:srgbClr val="C00000"/>
                </a:solidFill>
              </a:ln>
            </c:spPr>
          </c:marker>
          <c:trendline>
            <c:trendlineType val="poly"/>
            <c:order val="2"/>
            <c:dispRSqr val="0"/>
            <c:dispEq val="0"/>
          </c:trendline>
          <c:xVal>
            <c:numRef>
              <c:f>Sheet1!$A$10:$A$15</c:f>
              <c:numCache>
                <c:formatCode>General</c:formatCode>
                <c:ptCount val="6"/>
                <c:pt idx="0">
                  <c:v>1600</c:v>
                </c:pt>
                <c:pt idx="1">
                  <c:v>1800</c:v>
                </c:pt>
                <c:pt idx="2">
                  <c:v>2000</c:v>
                </c:pt>
                <c:pt idx="3">
                  <c:v>2200</c:v>
                </c:pt>
                <c:pt idx="4">
                  <c:v>2400</c:v>
                </c:pt>
                <c:pt idx="5">
                  <c:v>2600</c:v>
                </c:pt>
              </c:numCache>
            </c:numRef>
          </c:xVal>
          <c:yVal>
            <c:numRef>
              <c:f>Sheet1!$E$10:$E$15</c:f>
              <c:numCache>
                <c:formatCode>General</c:formatCode>
                <c:ptCount val="6"/>
                <c:pt idx="0">
                  <c:v>130</c:v>
                </c:pt>
                <c:pt idx="1">
                  <c:v>173</c:v>
                </c:pt>
                <c:pt idx="2">
                  <c:v>256</c:v>
                </c:pt>
                <c:pt idx="3">
                  <c:v>332</c:v>
                </c:pt>
                <c:pt idx="4">
                  <c:v>452</c:v>
                </c:pt>
                <c:pt idx="5">
                  <c:v>572</c:v>
                </c:pt>
              </c:numCache>
            </c:numRef>
          </c:yVal>
          <c:smooth val="0"/>
          <c:extLst>
            <c:ext xmlns:c16="http://schemas.microsoft.com/office/drawing/2014/chart" uri="{C3380CC4-5D6E-409C-BE32-E72D297353CC}">
              <c16:uniqueId val="{00000000-A19A-4FAB-91A2-D9C6ECF4EE1B}"/>
            </c:ext>
          </c:extLst>
        </c:ser>
        <c:ser>
          <c:idx val="1"/>
          <c:order val="1"/>
          <c:tx>
            <c:v>No load</c:v>
          </c:tx>
          <c:spPr>
            <a:ln w="28575">
              <a:noFill/>
            </a:ln>
          </c:spPr>
          <c:marker>
            <c:symbol val="circle"/>
            <c:size val="5"/>
            <c:spPr>
              <a:noFill/>
              <a:ln>
                <a:solidFill>
                  <a:schemeClr val="tx1"/>
                </a:solidFill>
              </a:ln>
            </c:spPr>
          </c:marker>
          <c:trendline>
            <c:trendlineType val="poly"/>
            <c:order val="2"/>
            <c:dispRSqr val="0"/>
            <c:dispEq val="0"/>
          </c:trendline>
          <c:xVal>
            <c:numRef>
              <c:f>Sheet1!$A$10:$A$15</c:f>
              <c:numCache>
                <c:formatCode>General</c:formatCode>
                <c:ptCount val="6"/>
                <c:pt idx="0">
                  <c:v>1600</c:v>
                </c:pt>
                <c:pt idx="1">
                  <c:v>1800</c:v>
                </c:pt>
                <c:pt idx="2">
                  <c:v>2000</c:v>
                </c:pt>
                <c:pt idx="3">
                  <c:v>2200</c:v>
                </c:pt>
                <c:pt idx="4">
                  <c:v>2400</c:v>
                </c:pt>
                <c:pt idx="5">
                  <c:v>2600</c:v>
                </c:pt>
              </c:numCache>
            </c:numRef>
          </c:xVal>
          <c:yVal>
            <c:numRef>
              <c:f>Sheet1!$L$10:$L$15</c:f>
              <c:numCache>
                <c:formatCode>General</c:formatCode>
                <c:ptCount val="6"/>
                <c:pt idx="0">
                  <c:v>113</c:v>
                </c:pt>
                <c:pt idx="1">
                  <c:v>152</c:v>
                </c:pt>
                <c:pt idx="2">
                  <c:v>213</c:v>
                </c:pt>
                <c:pt idx="3">
                  <c:v>269</c:v>
                </c:pt>
                <c:pt idx="4">
                  <c:v>311</c:v>
                </c:pt>
                <c:pt idx="5">
                  <c:v>368</c:v>
                </c:pt>
              </c:numCache>
            </c:numRef>
          </c:yVal>
          <c:smooth val="0"/>
          <c:extLst>
            <c:ext xmlns:c16="http://schemas.microsoft.com/office/drawing/2014/chart" uri="{C3380CC4-5D6E-409C-BE32-E72D297353CC}">
              <c16:uniqueId val="{00000001-A19A-4FAB-91A2-D9C6ECF4EE1B}"/>
            </c:ext>
          </c:extLst>
        </c:ser>
        <c:dLbls>
          <c:showLegendKey val="0"/>
          <c:showVal val="0"/>
          <c:showCatName val="0"/>
          <c:showSerName val="0"/>
          <c:showPercent val="0"/>
          <c:showBubbleSize val="0"/>
        </c:dLbls>
        <c:axId val="169846688"/>
        <c:axId val="169847248"/>
      </c:scatterChart>
      <c:valAx>
        <c:axId val="169846688"/>
        <c:scaling>
          <c:orientation val="minMax"/>
          <c:max val="2600"/>
          <c:min val="1600"/>
        </c:scaling>
        <c:delete val="0"/>
        <c:axPos val="b"/>
        <c:title>
          <c:tx>
            <c:rich>
              <a:bodyPr/>
              <a:lstStyle/>
              <a:p>
                <a:pPr>
                  <a:defRPr/>
                </a:pPr>
                <a:r>
                  <a:rPr lang="en-US"/>
                  <a:t>Engine speed (rev/min)</a:t>
                </a:r>
              </a:p>
            </c:rich>
          </c:tx>
          <c:overlay val="0"/>
        </c:title>
        <c:numFmt formatCode="General" sourceLinked="1"/>
        <c:majorTickMark val="none"/>
        <c:minorTickMark val="none"/>
        <c:tickLblPos val="nextTo"/>
        <c:crossAx val="169847248"/>
        <c:crosses val="autoZero"/>
        <c:crossBetween val="midCat"/>
        <c:majorUnit val="200"/>
        <c:minorUnit val="100"/>
      </c:valAx>
      <c:valAx>
        <c:axId val="169847248"/>
        <c:scaling>
          <c:orientation val="minMax"/>
        </c:scaling>
        <c:delete val="0"/>
        <c:axPos val="l"/>
        <c:title>
          <c:tx>
            <c:rich>
              <a:bodyPr/>
              <a:lstStyle/>
              <a:p>
                <a:pPr>
                  <a:defRPr/>
                </a:pPr>
                <a:r>
                  <a:rPr lang="en-US" baseline="0"/>
                  <a:t>HC Emission (ppm)</a:t>
                </a:r>
                <a:endParaRPr lang="en-US"/>
              </a:p>
            </c:rich>
          </c:tx>
          <c:overlay val="0"/>
        </c:title>
        <c:numFmt formatCode="General" sourceLinked="1"/>
        <c:majorTickMark val="none"/>
        <c:minorTickMark val="none"/>
        <c:tickLblPos val="nextTo"/>
        <c:crossAx val="169846688"/>
        <c:crosses val="autoZero"/>
        <c:crossBetween val="midCat"/>
      </c:valAx>
    </c:plotArea>
    <c:legend>
      <c:legendPos val="r"/>
      <c:legendEntry>
        <c:idx val="2"/>
        <c:delete val="1"/>
      </c:legendEntry>
      <c:legendEntry>
        <c:idx val="3"/>
        <c:delete val="1"/>
      </c:legendEntry>
      <c:layout>
        <c:manualLayout>
          <c:xMode val="edge"/>
          <c:yMode val="edge"/>
          <c:x val="0.18279375565342776"/>
          <c:y val="2.1632044926008211E-2"/>
          <c:w val="0.69418957693848793"/>
          <c:h val="9.0015590999845227E-2"/>
        </c:manualLayout>
      </c:layout>
      <c:overlay val="0"/>
    </c:legend>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14275793209471"/>
          <c:y val="0.11323337520844109"/>
          <c:w val="0.76554321070035769"/>
          <c:h val="0.68089111724283524"/>
        </c:manualLayout>
      </c:layout>
      <c:scatterChart>
        <c:scatterStyle val="lineMarker"/>
        <c:varyColors val="0"/>
        <c:ser>
          <c:idx val="0"/>
          <c:order val="0"/>
          <c:tx>
            <c:v>5 bar IMEP</c:v>
          </c:tx>
          <c:spPr>
            <a:ln w="28575">
              <a:noFill/>
            </a:ln>
          </c:spPr>
          <c:marker>
            <c:symbol val="diamond"/>
            <c:size val="5"/>
            <c:spPr>
              <a:noFill/>
              <a:ln>
                <a:solidFill>
                  <a:srgbClr val="C00000"/>
                </a:solidFill>
              </a:ln>
            </c:spPr>
          </c:marker>
          <c:trendline>
            <c:trendlineType val="poly"/>
            <c:order val="2"/>
            <c:dispRSqr val="0"/>
            <c:dispEq val="0"/>
          </c:trendline>
          <c:xVal>
            <c:numRef>
              <c:f>Sheet1!$A$10:$A$15</c:f>
              <c:numCache>
                <c:formatCode>General</c:formatCode>
                <c:ptCount val="6"/>
                <c:pt idx="0">
                  <c:v>1600</c:v>
                </c:pt>
                <c:pt idx="1">
                  <c:v>1800</c:v>
                </c:pt>
                <c:pt idx="2">
                  <c:v>2000</c:v>
                </c:pt>
                <c:pt idx="3">
                  <c:v>2200</c:v>
                </c:pt>
                <c:pt idx="4">
                  <c:v>2400</c:v>
                </c:pt>
                <c:pt idx="5">
                  <c:v>2600</c:v>
                </c:pt>
              </c:numCache>
            </c:numRef>
          </c:xVal>
          <c:yVal>
            <c:numRef>
              <c:f>Sheet1!$C$10:$C$15</c:f>
              <c:numCache>
                <c:formatCode>General</c:formatCode>
                <c:ptCount val="6"/>
                <c:pt idx="0">
                  <c:v>0.14900000000000024</c:v>
                </c:pt>
                <c:pt idx="1">
                  <c:v>0.30300000000000032</c:v>
                </c:pt>
                <c:pt idx="2">
                  <c:v>0.58979599999999999</c:v>
                </c:pt>
                <c:pt idx="3">
                  <c:v>0.79</c:v>
                </c:pt>
                <c:pt idx="4">
                  <c:v>0.96000000000000063</c:v>
                </c:pt>
                <c:pt idx="5">
                  <c:v>1.4</c:v>
                </c:pt>
              </c:numCache>
            </c:numRef>
          </c:yVal>
          <c:smooth val="0"/>
          <c:extLst>
            <c:ext xmlns:c16="http://schemas.microsoft.com/office/drawing/2014/chart" uri="{C3380CC4-5D6E-409C-BE32-E72D297353CC}">
              <c16:uniqueId val="{00000000-EF7D-492B-B974-02B082384F09}"/>
            </c:ext>
          </c:extLst>
        </c:ser>
        <c:ser>
          <c:idx val="1"/>
          <c:order val="1"/>
          <c:tx>
            <c:v>No load</c:v>
          </c:tx>
          <c:spPr>
            <a:ln w="28575">
              <a:noFill/>
            </a:ln>
          </c:spPr>
          <c:marker>
            <c:symbol val="circle"/>
            <c:size val="5"/>
            <c:spPr>
              <a:noFill/>
              <a:ln>
                <a:solidFill>
                  <a:schemeClr val="tx1"/>
                </a:solidFill>
              </a:ln>
            </c:spPr>
          </c:marker>
          <c:trendline>
            <c:trendlineType val="poly"/>
            <c:order val="2"/>
            <c:dispRSqr val="0"/>
            <c:dispEq val="0"/>
          </c:trendline>
          <c:xVal>
            <c:numRef>
              <c:f>Sheet1!$A$10:$A$15</c:f>
              <c:numCache>
                <c:formatCode>General</c:formatCode>
                <c:ptCount val="6"/>
                <c:pt idx="0">
                  <c:v>1600</c:v>
                </c:pt>
                <c:pt idx="1">
                  <c:v>1800</c:v>
                </c:pt>
                <c:pt idx="2">
                  <c:v>2000</c:v>
                </c:pt>
                <c:pt idx="3">
                  <c:v>2200</c:v>
                </c:pt>
                <c:pt idx="4">
                  <c:v>2400</c:v>
                </c:pt>
                <c:pt idx="5">
                  <c:v>2600</c:v>
                </c:pt>
              </c:numCache>
            </c:numRef>
          </c:xVal>
          <c:yVal>
            <c:numRef>
              <c:f>Sheet1!$J$10:$J$15</c:f>
              <c:numCache>
                <c:formatCode>General</c:formatCode>
                <c:ptCount val="6"/>
                <c:pt idx="0">
                  <c:v>0.13</c:v>
                </c:pt>
                <c:pt idx="1">
                  <c:v>0.28000000000000008</c:v>
                </c:pt>
                <c:pt idx="2">
                  <c:v>0.42061000000000032</c:v>
                </c:pt>
                <c:pt idx="3">
                  <c:v>0.61000000000000065</c:v>
                </c:pt>
                <c:pt idx="4">
                  <c:v>0.72000000000000064</c:v>
                </c:pt>
                <c:pt idx="5">
                  <c:v>0.92</c:v>
                </c:pt>
              </c:numCache>
            </c:numRef>
          </c:yVal>
          <c:smooth val="0"/>
          <c:extLst>
            <c:ext xmlns:c16="http://schemas.microsoft.com/office/drawing/2014/chart" uri="{C3380CC4-5D6E-409C-BE32-E72D297353CC}">
              <c16:uniqueId val="{00000001-EF7D-492B-B974-02B082384F09}"/>
            </c:ext>
          </c:extLst>
        </c:ser>
        <c:dLbls>
          <c:showLegendKey val="0"/>
          <c:showVal val="0"/>
          <c:showCatName val="0"/>
          <c:showSerName val="0"/>
          <c:showPercent val="0"/>
          <c:showBubbleSize val="0"/>
        </c:dLbls>
        <c:axId val="169850048"/>
        <c:axId val="169850608"/>
      </c:scatterChart>
      <c:valAx>
        <c:axId val="169850048"/>
        <c:scaling>
          <c:orientation val="minMax"/>
          <c:max val="2600"/>
          <c:min val="1600"/>
        </c:scaling>
        <c:delete val="0"/>
        <c:axPos val="b"/>
        <c:title>
          <c:tx>
            <c:rich>
              <a:bodyPr/>
              <a:lstStyle/>
              <a:p>
                <a:pPr>
                  <a:defRPr/>
                </a:pPr>
                <a:r>
                  <a:rPr lang="en-US"/>
                  <a:t>Engine speed (rev/min)</a:t>
                </a:r>
              </a:p>
            </c:rich>
          </c:tx>
          <c:overlay val="0"/>
        </c:title>
        <c:numFmt formatCode="General" sourceLinked="1"/>
        <c:majorTickMark val="none"/>
        <c:minorTickMark val="none"/>
        <c:tickLblPos val="nextTo"/>
        <c:crossAx val="169850608"/>
        <c:crosses val="autoZero"/>
        <c:crossBetween val="midCat"/>
        <c:majorUnit val="200"/>
        <c:minorUnit val="100"/>
      </c:valAx>
      <c:valAx>
        <c:axId val="169850608"/>
        <c:scaling>
          <c:orientation val="minMax"/>
        </c:scaling>
        <c:delete val="0"/>
        <c:axPos val="l"/>
        <c:title>
          <c:tx>
            <c:rich>
              <a:bodyPr/>
              <a:lstStyle/>
              <a:p>
                <a:pPr>
                  <a:defRPr/>
                </a:pPr>
                <a:r>
                  <a:rPr lang="en-US"/>
                  <a:t>CO</a:t>
                </a:r>
                <a:r>
                  <a:rPr lang="en-US" baseline="0"/>
                  <a:t> Emission (%</a:t>
                </a:r>
                <a:r>
                  <a:rPr lang="en-US"/>
                  <a:t>)</a:t>
                </a:r>
              </a:p>
            </c:rich>
          </c:tx>
          <c:overlay val="0"/>
        </c:title>
        <c:numFmt formatCode="General" sourceLinked="1"/>
        <c:majorTickMark val="none"/>
        <c:minorTickMark val="none"/>
        <c:tickLblPos val="nextTo"/>
        <c:crossAx val="169850048"/>
        <c:crosses val="autoZero"/>
        <c:crossBetween val="midCat"/>
      </c:valAx>
    </c:plotArea>
    <c:legend>
      <c:legendPos val="r"/>
      <c:layout>
        <c:manualLayout>
          <c:xMode val="edge"/>
          <c:yMode val="edge"/>
          <c:x val="0.18279375565342781"/>
          <c:y val="2.1632044926008211E-2"/>
          <c:w val="0.80012178032830661"/>
          <c:h val="0.10782185880611179"/>
        </c:manualLayout>
      </c:layout>
      <c:overlay val="0"/>
    </c:legend>
    <c:plotVisOnly val="1"/>
    <c:dispBlanksAs val="gap"/>
    <c:showDLblsOverMax val="0"/>
  </c:chart>
  <c:txPr>
    <a:bodyPr/>
    <a:lstStyle/>
    <a:p>
      <a:pPr>
        <a:defRPr sz="10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67202889961336"/>
          <c:y val="7.1355033085653011E-2"/>
          <c:w val="0.78382366898418065"/>
          <c:h val="0.80511310905228639"/>
        </c:manualLayout>
      </c:layout>
      <c:scatterChart>
        <c:scatterStyle val="lineMarker"/>
        <c:varyColors val="0"/>
        <c:ser>
          <c:idx val="1"/>
          <c:order val="0"/>
          <c:tx>
            <c:v>Baseline</c:v>
          </c:tx>
          <c:spPr>
            <a:ln w="28575">
              <a:noFill/>
            </a:ln>
          </c:spPr>
          <c:marker>
            <c:symbol val="square"/>
            <c:size val="5"/>
            <c:spPr>
              <a:noFill/>
              <a:ln>
                <a:solidFill>
                  <a:srgbClr val="C00000"/>
                </a:solidFill>
              </a:ln>
            </c:spPr>
          </c:marker>
          <c:xVal>
            <c:numLit>
              <c:formatCode>General</c:formatCode>
              <c:ptCount val="1"/>
              <c:pt idx="0">
                <c:v>26</c:v>
              </c:pt>
            </c:numLit>
          </c:xVal>
          <c:yVal>
            <c:numRef>
              <c:f>'Emissions in gm per kWh'!$AE$11</c:f>
              <c:numCache>
                <c:formatCode>General</c:formatCode>
                <c:ptCount val="1"/>
                <c:pt idx="0">
                  <c:v>23.7</c:v>
                </c:pt>
              </c:numCache>
            </c:numRef>
          </c:yVal>
          <c:smooth val="0"/>
          <c:extLst>
            <c:ext xmlns:c16="http://schemas.microsoft.com/office/drawing/2014/chart" uri="{C3380CC4-5D6E-409C-BE32-E72D297353CC}">
              <c16:uniqueId val="{00000000-D51C-40FA-BEBD-D54E85ED6348}"/>
            </c:ext>
          </c:extLst>
        </c:ser>
        <c:ser>
          <c:idx val="0"/>
          <c:order val="1"/>
          <c:tx>
            <c:v>HCCI-DI</c:v>
          </c:tx>
          <c:spPr>
            <a:ln w="28575">
              <a:noFill/>
            </a:ln>
          </c:spPr>
          <c:marker>
            <c:symbol val="diamond"/>
            <c:size val="5"/>
            <c:spPr>
              <a:noFill/>
              <a:ln>
                <a:solidFill>
                  <a:schemeClr val="tx1"/>
                </a:solidFill>
              </a:ln>
            </c:spPr>
          </c:marker>
          <c:trendline>
            <c:trendlineType val="poly"/>
            <c:order val="2"/>
            <c:dispRSqr val="0"/>
            <c:dispEq val="0"/>
          </c:trendline>
          <c:xVal>
            <c:numRef>
              <c:f>'Emissions in gm per kWh'!$C$3:$C$7</c:f>
              <c:numCache>
                <c:formatCode>General</c:formatCode>
                <c:ptCount val="5"/>
                <c:pt idx="0">
                  <c:v>26</c:v>
                </c:pt>
                <c:pt idx="1">
                  <c:v>23</c:v>
                </c:pt>
                <c:pt idx="2">
                  <c:v>20</c:v>
                </c:pt>
                <c:pt idx="3">
                  <c:v>17</c:v>
                </c:pt>
                <c:pt idx="4">
                  <c:v>14</c:v>
                </c:pt>
              </c:numCache>
            </c:numRef>
          </c:xVal>
          <c:yVal>
            <c:numRef>
              <c:f>'Emissions in gm per kWh'!$AE$3:$AE$7</c:f>
              <c:numCache>
                <c:formatCode>General</c:formatCode>
                <c:ptCount val="5"/>
                <c:pt idx="0">
                  <c:v>7.9</c:v>
                </c:pt>
                <c:pt idx="1">
                  <c:v>9.2000000000000011</c:v>
                </c:pt>
                <c:pt idx="2">
                  <c:v>10.6</c:v>
                </c:pt>
                <c:pt idx="3">
                  <c:v>14.82</c:v>
                </c:pt>
                <c:pt idx="4">
                  <c:v>17.2</c:v>
                </c:pt>
              </c:numCache>
            </c:numRef>
          </c:yVal>
          <c:smooth val="0"/>
          <c:extLst>
            <c:ext xmlns:c16="http://schemas.microsoft.com/office/drawing/2014/chart" uri="{C3380CC4-5D6E-409C-BE32-E72D297353CC}">
              <c16:uniqueId val="{00000001-D51C-40FA-BEBD-D54E85ED6348}"/>
            </c:ext>
          </c:extLst>
        </c:ser>
        <c:dLbls>
          <c:showLegendKey val="0"/>
          <c:showVal val="0"/>
          <c:showCatName val="0"/>
          <c:showSerName val="0"/>
          <c:showPercent val="0"/>
          <c:showBubbleSize val="0"/>
        </c:dLbls>
        <c:axId val="167399760"/>
        <c:axId val="167400320"/>
      </c:scatterChart>
      <c:valAx>
        <c:axId val="167399760"/>
        <c:scaling>
          <c:orientation val="maxMin"/>
          <c:max val="26"/>
          <c:min val="14"/>
        </c:scaling>
        <c:delete val="0"/>
        <c:axPos val="b"/>
        <c:title>
          <c:tx>
            <c:rich>
              <a:bodyPr/>
              <a:lstStyle/>
              <a:p>
                <a:pPr>
                  <a:defRPr sz="2400" b="0">
                    <a:latin typeface="Times New Roman" pitchFamily="18" charset="0"/>
                    <a:cs typeface="Times New Roman" pitchFamily="18" charset="0"/>
                  </a:defRPr>
                </a:pPr>
                <a:r>
                  <a:rPr lang="en-IN" sz="2400" b="0">
                    <a:latin typeface="Times New Roman" pitchFamily="18" charset="0"/>
                    <a:cs typeface="Times New Roman" pitchFamily="18" charset="0"/>
                  </a:rPr>
                  <a:t>Main injection timing (ºCA BTDC)</a:t>
                </a:r>
              </a:p>
            </c:rich>
          </c:tx>
          <c:overlay val="0"/>
        </c:title>
        <c:numFmt formatCode="General" sourceLinked="1"/>
        <c:majorTickMark val="in"/>
        <c:minorTickMark val="in"/>
        <c:tickLblPos val="nextTo"/>
        <c:crossAx val="167400320"/>
        <c:crosses val="autoZero"/>
        <c:crossBetween val="midCat"/>
        <c:majorUnit val="3"/>
        <c:minorUnit val="1.5"/>
      </c:valAx>
      <c:valAx>
        <c:axId val="167400320"/>
        <c:scaling>
          <c:orientation val="minMax"/>
          <c:max val="25"/>
          <c:min val="0"/>
        </c:scaling>
        <c:delete val="0"/>
        <c:axPos val="r"/>
        <c:title>
          <c:tx>
            <c:rich>
              <a:bodyPr/>
              <a:lstStyle/>
              <a:p>
                <a:pPr>
                  <a:defRPr sz="2400" b="0"/>
                </a:pPr>
                <a:r>
                  <a:rPr lang="en-IN" sz="2400" b="0"/>
                  <a:t>Smoke opacity (%)</a:t>
                </a:r>
              </a:p>
            </c:rich>
          </c:tx>
          <c:layout>
            <c:manualLayout>
              <c:xMode val="edge"/>
              <c:yMode val="edge"/>
              <c:x val="1.1942257217847927E-2"/>
              <c:y val="0.20013746724797704"/>
            </c:manualLayout>
          </c:layout>
          <c:overlay val="0"/>
        </c:title>
        <c:numFmt formatCode="General" sourceLinked="1"/>
        <c:majorTickMark val="out"/>
        <c:minorTickMark val="out"/>
        <c:tickLblPos val="high"/>
        <c:crossAx val="167399760"/>
        <c:crossesAt val="26"/>
        <c:crossBetween val="midCat"/>
        <c:majorUnit val="5"/>
        <c:minorUnit val="2.5"/>
      </c:valAx>
    </c:plotArea>
    <c:legend>
      <c:legendPos val="t"/>
      <c:legendEntry>
        <c:idx val="2"/>
        <c:delete val="1"/>
      </c:legendEntry>
      <c:layout>
        <c:manualLayout>
          <c:xMode val="edge"/>
          <c:yMode val="edge"/>
          <c:x val="0.21210975644173521"/>
          <c:y val="0.1255979446231193"/>
          <c:w val="0.68801258713628499"/>
          <c:h val="8.371224723670101E-2"/>
        </c:manualLayout>
      </c:layout>
      <c:overlay val="0"/>
      <c:txPr>
        <a:bodyPr/>
        <a:lstStyle/>
        <a:p>
          <a:pPr>
            <a:defRPr sz="2400" b="0">
              <a:latin typeface="Times New Roman" pitchFamily="18" charset="0"/>
              <a:cs typeface="Times New Roman" pitchFamily="18" charset="0"/>
            </a:defRPr>
          </a:pPr>
          <a:endParaRPr lang="en-US"/>
        </a:p>
      </c:txPr>
    </c:legend>
    <c:plotVisOnly val="1"/>
    <c:dispBlanksAs val="gap"/>
    <c:showDLblsOverMax val="0"/>
  </c:chart>
  <c:spPr>
    <a:solidFill>
      <a:schemeClr val="bg1"/>
    </a:solidFill>
  </c:spPr>
  <c:txPr>
    <a:bodyPr/>
    <a:lstStyle/>
    <a:p>
      <a:pPr>
        <a:defRPr sz="1600" b="1">
          <a:latin typeface="+mn-lt"/>
          <a:cs typeface="Times New Roman"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55494223015937"/>
          <c:y val="4.2008233559846113E-2"/>
          <c:w val="0.7751119417657063"/>
          <c:h val="0.7343099206616267"/>
        </c:manualLayout>
      </c:layout>
      <c:scatterChart>
        <c:scatterStyle val="lineMarker"/>
        <c:varyColors val="0"/>
        <c:ser>
          <c:idx val="0"/>
          <c:order val="0"/>
          <c:tx>
            <c:v>HCCI-DI</c:v>
          </c:tx>
          <c:spPr>
            <a:ln w="28575">
              <a:noFill/>
            </a:ln>
          </c:spPr>
          <c:marker>
            <c:symbol val="diamond"/>
            <c:size val="5"/>
            <c:spPr>
              <a:noFill/>
              <a:ln>
                <a:solidFill>
                  <a:sysClr val="windowText" lastClr="000000"/>
                </a:solidFill>
              </a:ln>
            </c:spPr>
          </c:marker>
          <c:trendline>
            <c:trendlineType val="poly"/>
            <c:order val="2"/>
            <c:dispRSqr val="0"/>
            <c:dispEq val="0"/>
          </c:trendline>
          <c:xVal>
            <c:numRef>
              <c:f>'[3]Emissions in gm per kWh'!$B$15:$B$18</c:f>
              <c:numCache>
                <c:formatCode>General</c:formatCode>
                <c:ptCount val="4"/>
                <c:pt idx="0">
                  <c:v>270</c:v>
                </c:pt>
                <c:pt idx="1">
                  <c:v>180</c:v>
                </c:pt>
                <c:pt idx="2">
                  <c:v>90</c:v>
                </c:pt>
                <c:pt idx="3">
                  <c:v>45</c:v>
                </c:pt>
              </c:numCache>
            </c:numRef>
          </c:xVal>
          <c:yVal>
            <c:numRef>
              <c:f>'[3]Emissions in gm per kWh'!$AE$15:$AE$18</c:f>
              <c:numCache>
                <c:formatCode>General</c:formatCode>
                <c:ptCount val="4"/>
                <c:pt idx="0">
                  <c:v>6.8</c:v>
                </c:pt>
                <c:pt idx="1">
                  <c:v>10.6</c:v>
                </c:pt>
                <c:pt idx="2">
                  <c:v>17.82</c:v>
                </c:pt>
                <c:pt idx="3">
                  <c:v>21.2</c:v>
                </c:pt>
              </c:numCache>
            </c:numRef>
          </c:yVal>
          <c:smooth val="0"/>
          <c:extLst>
            <c:ext xmlns:c16="http://schemas.microsoft.com/office/drawing/2014/chart" uri="{C3380CC4-5D6E-409C-BE32-E72D297353CC}">
              <c16:uniqueId val="{00000000-96BB-4354-A0C3-064C30275F7E}"/>
            </c:ext>
          </c:extLst>
        </c:ser>
        <c:dLbls>
          <c:showLegendKey val="0"/>
          <c:showVal val="0"/>
          <c:showCatName val="0"/>
          <c:showSerName val="0"/>
          <c:showPercent val="0"/>
          <c:showBubbleSize val="0"/>
        </c:dLbls>
        <c:axId val="167402560"/>
        <c:axId val="167403120"/>
      </c:scatterChart>
      <c:valAx>
        <c:axId val="167402560"/>
        <c:scaling>
          <c:orientation val="minMax"/>
          <c:max val="270"/>
          <c:min val="0"/>
        </c:scaling>
        <c:delete val="0"/>
        <c:axPos val="b"/>
        <c:title>
          <c:tx>
            <c:rich>
              <a:bodyPr/>
              <a:lstStyle/>
              <a:p>
                <a:pPr>
                  <a:defRPr sz="2400" b="0">
                    <a:latin typeface="Times New Roman" pitchFamily="18" charset="0"/>
                    <a:cs typeface="Times New Roman" pitchFamily="18" charset="0"/>
                  </a:defRPr>
                </a:pPr>
                <a:r>
                  <a:rPr lang="en-US" sz="2400" b="0">
                    <a:latin typeface="Times New Roman" pitchFamily="18" charset="0"/>
                    <a:cs typeface="Times New Roman" pitchFamily="18" charset="0"/>
                  </a:rPr>
                  <a:t>Pilot</a:t>
                </a:r>
                <a:r>
                  <a:rPr lang="en-US" sz="2400" b="0" baseline="0">
                    <a:latin typeface="Times New Roman" pitchFamily="18" charset="0"/>
                    <a:cs typeface="Times New Roman" pitchFamily="18" charset="0"/>
                  </a:rPr>
                  <a:t> injection timing (ºCA BTDC)</a:t>
                </a:r>
                <a:endParaRPr lang="en-US" sz="2400" b="0">
                  <a:latin typeface="Times New Roman" pitchFamily="18" charset="0"/>
                  <a:cs typeface="Times New Roman" pitchFamily="18" charset="0"/>
                </a:endParaRPr>
              </a:p>
            </c:rich>
          </c:tx>
          <c:overlay val="0"/>
        </c:title>
        <c:numFmt formatCode="General" sourceLinked="1"/>
        <c:majorTickMark val="in"/>
        <c:minorTickMark val="in"/>
        <c:tickLblPos val="nextTo"/>
        <c:crossAx val="167403120"/>
        <c:crosses val="autoZero"/>
        <c:crossBetween val="midCat"/>
        <c:majorUnit val="45"/>
        <c:minorUnit val="22.5"/>
      </c:valAx>
      <c:valAx>
        <c:axId val="167403120"/>
        <c:scaling>
          <c:orientation val="minMax"/>
        </c:scaling>
        <c:delete val="0"/>
        <c:axPos val="l"/>
        <c:title>
          <c:tx>
            <c:rich>
              <a:bodyPr/>
              <a:lstStyle/>
              <a:p>
                <a:pPr>
                  <a:defRPr sz="2400" b="0"/>
                </a:pPr>
                <a:r>
                  <a:rPr lang="en-US" sz="2400" b="0">
                    <a:latin typeface="Times New Roman"/>
                    <a:cs typeface="Times New Roman"/>
                  </a:rPr>
                  <a:t>Smoke</a:t>
                </a:r>
                <a:r>
                  <a:rPr lang="en-US" sz="2400" b="0" baseline="0">
                    <a:latin typeface="Times New Roman"/>
                    <a:cs typeface="Times New Roman"/>
                  </a:rPr>
                  <a:t> opacity (%</a:t>
                </a:r>
                <a:r>
                  <a:rPr lang="en-US" sz="2400" b="0">
                    <a:latin typeface="Times New Roman"/>
                    <a:cs typeface="Times New Roman"/>
                  </a:rPr>
                  <a:t>)</a:t>
                </a:r>
                <a:endParaRPr lang="en-US" sz="2400" b="0"/>
              </a:p>
            </c:rich>
          </c:tx>
          <c:overlay val="0"/>
        </c:title>
        <c:numFmt formatCode="General" sourceLinked="1"/>
        <c:majorTickMark val="none"/>
        <c:minorTickMark val="none"/>
        <c:tickLblPos val="nextTo"/>
        <c:crossAx val="167402560"/>
        <c:crosses val="autoZero"/>
        <c:crossBetween val="midCat"/>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13086905803438"/>
          <c:y val="6.4757217847770901E-2"/>
          <c:w val="0.76743875765530511"/>
          <c:h val="0.75061854768154979"/>
        </c:manualLayout>
      </c:layout>
      <c:scatterChart>
        <c:scatterStyle val="lineMarker"/>
        <c:varyColors val="0"/>
        <c:ser>
          <c:idx val="0"/>
          <c:order val="0"/>
          <c:tx>
            <c:v>HCCI-DI</c:v>
          </c:tx>
          <c:spPr>
            <a:ln w="28575">
              <a:noFill/>
            </a:ln>
          </c:spPr>
          <c:marker>
            <c:symbol val="diamond"/>
            <c:size val="15"/>
            <c:spPr>
              <a:noFill/>
              <a:ln>
                <a:solidFill>
                  <a:schemeClr val="tx1"/>
                </a:solidFill>
              </a:ln>
            </c:spPr>
          </c:marker>
          <c:trendline>
            <c:spPr>
              <a:ln w="44450"/>
            </c:spPr>
            <c:trendlineType val="poly"/>
            <c:order val="2"/>
            <c:dispRSqr val="0"/>
            <c:dispEq val="0"/>
          </c:trendline>
          <c:xVal>
            <c:numRef>
              <c:f>'[2]Emissions in gm per kWh'!$A$3:$A$7</c:f>
              <c:numCache>
                <c:formatCode>General</c:formatCode>
                <c:ptCount val="5"/>
                <c:pt idx="0">
                  <c:v>0</c:v>
                </c:pt>
                <c:pt idx="1">
                  <c:v>0.2</c:v>
                </c:pt>
                <c:pt idx="2">
                  <c:v>0.4</c:v>
                </c:pt>
                <c:pt idx="3">
                  <c:v>0.60000000000000064</c:v>
                </c:pt>
                <c:pt idx="4">
                  <c:v>0.8</c:v>
                </c:pt>
              </c:numCache>
            </c:numRef>
          </c:xVal>
          <c:yVal>
            <c:numRef>
              <c:f>'[2]Emissions in gm per kWh'!$E$3:$E$7</c:f>
              <c:numCache>
                <c:formatCode>General</c:formatCode>
                <c:ptCount val="5"/>
                <c:pt idx="0">
                  <c:v>28.3</c:v>
                </c:pt>
                <c:pt idx="1">
                  <c:v>23.9</c:v>
                </c:pt>
                <c:pt idx="2">
                  <c:v>18.2</c:v>
                </c:pt>
                <c:pt idx="3">
                  <c:v>14.82</c:v>
                </c:pt>
                <c:pt idx="4">
                  <c:v>10.200000000000001</c:v>
                </c:pt>
              </c:numCache>
            </c:numRef>
          </c:yVal>
          <c:smooth val="0"/>
          <c:extLst>
            <c:ext xmlns:c16="http://schemas.microsoft.com/office/drawing/2014/chart" uri="{C3380CC4-5D6E-409C-BE32-E72D297353CC}">
              <c16:uniqueId val="{00000000-DFEE-433A-86A0-59328D89AC7D}"/>
            </c:ext>
          </c:extLst>
        </c:ser>
        <c:dLbls>
          <c:showLegendKey val="0"/>
          <c:showVal val="0"/>
          <c:showCatName val="0"/>
          <c:showSerName val="0"/>
          <c:showPercent val="0"/>
          <c:showBubbleSize val="0"/>
        </c:dLbls>
        <c:axId val="167405360"/>
        <c:axId val="167405920"/>
      </c:scatterChart>
      <c:valAx>
        <c:axId val="167405360"/>
        <c:scaling>
          <c:orientation val="minMax"/>
          <c:max val="0.8"/>
          <c:min val="0"/>
        </c:scaling>
        <c:delete val="0"/>
        <c:axPos val="b"/>
        <c:title>
          <c:tx>
            <c:rich>
              <a:bodyPr/>
              <a:lstStyle/>
              <a:p>
                <a:pPr>
                  <a:defRPr sz="2400" b="0">
                    <a:latin typeface="Times New Roman" pitchFamily="18" charset="0"/>
                    <a:cs typeface="Times New Roman" pitchFamily="18" charset="0"/>
                  </a:defRPr>
                </a:pPr>
                <a:r>
                  <a:rPr lang="en-IN" sz="2400" b="0">
                    <a:latin typeface="Times New Roman" pitchFamily="18" charset="0"/>
                    <a:cs typeface="Times New Roman" pitchFamily="18" charset="0"/>
                  </a:rPr>
                  <a:t>Split ratio (-)</a:t>
                </a:r>
              </a:p>
            </c:rich>
          </c:tx>
          <c:overlay val="0"/>
        </c:title>
        <c:numFmt formatCode="General" sourceLinked="1"/>
        <c:majorTickMark val="in"/>
        <c:minorTickMark val="in"/>
        <c:tickLblPos val="nextTo"/>
        <c:crossAx val="167405920"/>
        <c:crosses val="autoZero"/>
        <c:crossBetween val="midCat"/>
        <c:majorUnit val="0.2"/>
        <c:minorUnit val="0.1"/>
      </c:valAx>
      <c:valAx>
        <c:axId val="167405920"/>
        <c:scaling>
          <c:orientation val="minMax"/>
          <c:max val="30"/>
          <c:min val="0"/>
        </c:scaling>
        <c:delete val="0"/>
        <c:axPos val="l"/>
        <c:title>
          <c:tx>
            <c:rich>
              <a:bodyPr/>
              <a:lstStyle/>
              <a:p>
                <a:pPr>
                  <a:defRPr sz="2400" b="0">
                    <a:latin typeface="Times New Roman" pitchFamily="18" charset="0"/>
                    <a:cs typeface="Times New Roman" pitchFamily="18" charset="0"/>
                  </a:defRPr>
                </a:pPr>
                <a:r>
                  <a:rPr lang="en-US" sz="2400" b="0">
                    <a:latin typeface="Times New Roman" pitchFamily="18" charset="0"/>
                    <a:cs typeface="Times New Roman" pitchFamily="18" charset="0"/>
                  </a:rPr>
                  <a:t>Smoke opacity (%)</a:t>
                </a:r>
              </a:p>
            </c:rich>
          </c:tx>
          <c:layout>
            <c:manualLayout>
              <c:xMode val="edge"/>
              <c:yMode val="edge"/>
              <c:x val="5.6201550387596853E-2"/>
              <c:y val="0.17044227680495175"/>
            </c:manualLayout>
          </c:layout>
          <c:overlay val="0"/>
        </c:title>
        <c:numFmt formatCode="General" sourceLinked="1"/>
        <c:majorTickMark val="in"/>
        <c:minorTickMark val="in"/>
        <c:tickLblPos val="nextTo"/>
        <c:crossAx val="167405360"/>
        <c:crosses val="autoZero"/>
        <c:crossBetween val="midCat"/>
        <c:majorUnit val="5"/>
        <c:minorUnit val="2.5"/>
      </c:valAx>
    </c:plotArea>
    <c:plotVisOnly val="1"/>
    <c:dispBlanksAs val="gap"/>
    <c:showDLblsOverMax val="0"/>
  </c:chart>
  <c:txPr>
    <a:bodyPr/>
    <a:lstStyle/>
    <a:p>
      <a:pPr>
        <a:defRPr sz="1000" b="1"/>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483058935814836E-2"/>
          <c:y val="2.9836895388076531E-2"/>
          <c:w val="0.84086381141609701"/>
          <c:h val="0.85961322543015461"/>
        </c:manualLayout>
      </c:layout>
      <c:scatterChart>
        <c:scatterStyle val="lineMarker"/>
        <c:varyColors val="0"/>
        <c:ser>
          <c:idx val="0"/>
          <c:order val="0"/>
          <c:tx>
            <c:v>HCCI-DI</c:v>
          </c:tx>
          <c:spPr>
            <a:ln w="28575">
              <a:noFill/>
            </a:ln>
          </c:spPr>
          <c:marker>
            <c:symbol val="diamond"/>
            <c:size val="19"/>
            <c:spPr>
              <a:noFill/>
              <a:ln>
                <a:solidFill>
                  <a:schemeClr val="tx1"/>
                </a:solidFill>
              </a:ln>
            </c:spPr>
          </c:marker>
          <c:trendline>
            <c:spPr>
              <a:ln w="53975"/>
            </c:spPr>
            <c:trendlineType val="poly"/>
            <c:order val="2"/>
            <c:dispRSqr val="0"/>
            <c:dispEq val="0"/>
          </c:trendline>
          <c:xVal>
            <c:numRef>
              <c:f>'[2]Emissions in gm per kWh'!$A$3:$A$7</c:f>
              <c:numCache>
                <c:formatCode>General</c:formatCode>
                <c:ptCount val="5"/>
                <c:pt idx="0">
                  <c:v>0</c:v>
                </c:pt>
                <c:pt idx="1">
                  <c:v>0.2</c:v>
                </c:pt>
                <c:pt idx="2">
                  <c:v>0.4</c:v>
                </c:pt>
                <c:pt idx="3">
                  <c:v>0.60000000000000064</c:v>
                </c:pt>
                <c:pt idx="4">
                  <c:v>0.8</c:v>
                </c:pt>
              </c:numCache>
            </c:numRef>
          </c:xVal>
          <c:yVal>
            <c:numRef>
              <c:f>'[2]Emissions in gm per kWh'!$Z$3:$Z$7</c:f>
              <c:numCache>
                <c:formatCode>General</c:formatCode>
                <c:ptCount val="5"/>
                <c:pt idx="0">
                  <c:v>0.16190022946017693</c:v>
                </c:pt>
                <c:pt idx="1">
                  <c:v>0.26518289560243857</c:v>
                </c:pt>
                <c:pt idx="2">
                  <c:v>0.58402636683010956</c:v>
                </c:pt>
                <c:pt idx="3">
                  <c:v>0.83893604776265163</c:v>
                </c:pt>
                <c:pt idx="4">
                  <c:v>1.1567101114729887</c:v>
                </c:pt>
              </c:numCache>
            </c:numRef>
          </c:yVal>
          <c:smooth val="0"/>
          <c:extLst>
            <c:ext xmlns:c16="http://schemas.microsoft.com/office/drawing/2014/chart" uri="{C3380CC4-5D6E-409C-BE32-E72D297353CC}">
              <c16:uniqueId val="{00000000-E7D5-4D1E-9424-354B7614851D}"/>
            </c:ext>
          </c:extLst>
        </c:ser>
        <c:dLbls>
          <c:showLegendKey val="0"/>
          <c:showVal val="0"/>
          <c:showCatName val="0"/>
          <c:showSerName val="0"/>
          <c:showPercent val="0"/>
          <c:showBubbleSize val="0"/>
        </c:dLbls>
        <c:axId val="167048384"/>
        <c:axId val="167048944"/>
      </c:scatterChart>
      <c:valAx>
        <c:axId val="167048384"/>
        <c:scaling>
          <c:orientation val="minMax"/>
          <c:max val="0.8"/>
          <c:min val="0"/>
        </c:scaling>
        <c:delete val="0"/>
        <c:axPos val="b"/>
        <c:title>
          <c:tx>
            <c:rich>
              <a:bodyPr/>
              <a:lstStyle/>
              <a:p>
                <a:pPr>
                  <a:defRPr sz="2800"/>
                </a:pPr>
                <a:r>
                  <a:rPr lang="en-IN" sz="2800" dirty="0"/>
                  <a:t>Split ratio </a:t>
                </a:r>
              </a:p>
            </c:rich>
          </c:tx>
          <c:layout>
            <c:manualLayout>
              <c:xMode val="edge"/>
              <c:yMode val="edge"/>
              <c:x val="0.37460421419285211"/>
              <c:y val="0.9207406824146982"/>
            </c:manualLayout>
          </c:layout>
          <c:overlay val="0"/>
        </c:title>
        <c:numFmt formatCode="General" sourceLinked="1"/>
        <c:majorTickMark val="in"/>
        <c:minorTickMark val="in"/>
        <c:tickLblPos val="nextTo"/>
        <c:txPr>
          <a:bodyPr/>
          <a:lstStyle/>
          <a:p>
            <a:pPr>
              <a:defRPr sz="1770" baseline="0"/>
            </a:pPr>
            <a:endParaRPr lang="en-US"/>
          </a:p>
        </c:txPr>
        <c:crossAx val="167048944"/>
        <c:crosses val="autoZero"/>
        <c:crossBetween val="midCat"/>
        <c:majorUnit val="0.2"/>
        <c:minorUnit val="0.1"/>
      </c:valAx>
      <c:valAx>
        <c:axId val="167048944"/>
        <c:scaling>
          <c:orientation val="minMax"/>
          <c:max val="2"/>
          <c:min val="0"/>
        </c:scaling>
        <c:delete val="0"/>
        <c:axPos val="l"/>
        <c:title>
          <c:tx>
            <c:rich>
              <a:bodyPr/>
              <a:lstStyle/>
              <a:p>
                <a:pPr>
                  <a:defRPr sz="2400"/>
                </a:pPr>
                <a:r>
                  <a:rPr lang="en-IN" sz="2400"/>
                  <a:t>ISHC (g/kWh)</a:t>
                </a:r>
              </a:p>
            </c:rich>
          </c:tx>
          <c:layout>
            <c:manualLayout>
              <c:xMode val="edge"/>
              <c:yMode val="edge"/>
              <c:x val="3.8120370370370452E-3"/>
              <c:y val="0.29388750000000863"/>
            </c:manualLayout>
          </c:layout>
          <c:overlay val="0"/>
        </c:title>
        <c:numFmt formatCode="General" sourceLinked="1"/>
        <c:majorTickMark val="in"/>
        <c:minorTickMark val="in"/>
        <c:tickLblPos val="nextTo"/>
        <c:txPr>
          <a:bodyPr/>
          <a:lstStyle/>
          <a:p>
            <a:pPr>
              <a:defRPr sz="1590" baseline="0"/>
            </a:pPr>
            <a:endParaRPr lang="en-US"/>
          </a:p>
        </c:txPr>
        <c:crossAx val="167048384"/>
        <c:crosses val="autoZero"/>
        <c:crossBetween val="midCat"/>
        <c:majorUnit val="0.4"/>
        <c:minorUnit val="0.2"/>
      </c:valAx>
    </c:plotArea>
    <c:plotVisOnly val="1"/>
    <c:dispBlanksAs val="gap"/>
    <c:showDLblsOverMax val="0"/>
  </c:chart>
  <c:txPr>
    <a:bodyPr/>
    <a:lstStyle/>
    <a:p>
      <a:pPr>
        <a:defRPr sz="1000" b="1"/>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467777777777777"/>
          <c:y val="6.549185484045901E-2"/>
          <c:w val="0.77669783950620608"/>
          <c:h val="0.74988395045660661"/>
        </c:manualLayout>
      </c:layout>
      <c:scatterChart>
        <c:scatterStyle val="lineMarker"/>
        <c:varyColors val="0"/>
        <c:ser>
          <c:idx val="0"/>
          <c:order val="0"/>
          <c:tx>
            <c:v>HCCI-DI</c:v>
          </c:tx>
          <c:spPr>
            <a:ln w="28575">
              <a:noFill/>
            </a:ln>
          </c:spPr>
          <c:marker>
            <c:symbol val="diamond"/>
            <c:size val="17"/>
            <c:spPr>
              <a:noFill/>
              <a:ln>
                <a:solidFill>
                  <a:schemeClr val="tx1"/>
                </a:solidFill>
              </a:ln>
            </c:spPr>
          </c:marker>
          <c:trendline>
            <c:spPr>
              <a:ln w="44450"/>
            </c:spPr>
            <c:trendlineType val="poly"/>
            <c:order val="2"/>
            <c:dispRSqr val="0"/>
            <c:dispEq val="0"/>
          </c:trendline>
          <c:xVal>
            <c:numRef>
              <c:f>'[2]Emissions in gm per kWh'!$A$3:$A$7</c:f>
              <c:numCache>
                <c:formatCode>General</c:formatCode>
                <c:ptCount val="5"/>
                <c:pt idx="0">
                  <c:v>0</c:v>
                </c:pt>
                <c:pt idx="1">
                  <c:v>0.2</c:v>
                </c:pt>
                <c:pt idx="2">
                  <c:v>0.4</c:v>
                </c:pt>
                <c:pt idx="3">
                  <c:v>0.60000000000000064</c:v>
                </c:pt>
                <c:pt idx="4">
                  <c:v>0.8</c:v>
                </c:pt>
              </c:numCache>
            </c:numRef>
          </c:xVal>
          <c:yVal>
            <c:numRef>
              <c:f>'[2]Emissions in gm per kWh'!$AA$3:$AA$7</c:f>
              <c:numCache>
                <c:formatCode>General</c:formatCode>
                <c:ptCount val="5"/>
                <c:pt idx="0">
                  <c:v>2.6174810616558242</c:v>
                </c:pt>
                <c:pt idx="1">
                  <c:v>5.3590968449271905</c:v>
                </c:pt>
                <c:pt idx="2">
                  <c:v>9.4420987529327789</c:v>
                </c:pt>
                <c:pt idx="3">
                  <c:v>11.692488470559796</c:v>
                </c:pt>
                <c:pt idx="4">
                  <c:v>13.047082693220975</c:v>
                </c:pt>
              </c:numCache>
            </c:numRef>
          </c:yVal>
          <c:smooth val="0"/>
          <c:extLst>
            <c:ext xmlns:c16="http://schemas.microsoft.com/office/drawing/2014/chart" uri="{C3380CC4-5D6E-409C-BE32-E72D297353CC}">
              <c16:uniqueId val="{00000000-3CE3-4C0D-B02A-75F30B6990F7}"/>
            </c:ext>
          </c:extLst>
        </c:ser>
        <c:dLbls>
          <c:showLegendKey val="0"/>
          <c:showVal val="0"/>
          <c:showCatName val="0"/>
          <c:showSerName val="0"/>
          <c:showPercent val="0"/>
          <c:showBubbleSize val="0"/>
        </c:dLbls>
        <c:axId val="167051184"/>
        <c:axId val="167051744"/>
      </c:scatterChart>
      <c:valAx>
        <c:axId val="167051184"/>
        <c:scaling>
          <c:orientation val="minMax"/>
          <c:max val="0.8"/>
          <c:min val="0"/>
        </c:scaling>
        <c:delete val="0"/>
        <c:axPos val="b"/>
        <c:title>
          <c:tx>
            <c:rich>
              <a:bodyPr/>
              <a:lstStyle/>
              <a:p>
                <a:pPr>
                  <a:defRPr sz="2400" b="0">
                    <a:latin typeface="Times New Roman" pitchFamily="18" charset="0"/>
                    <a:cs typeface="Times New Roman" pitchFamily="18" charset="0"/>
                  </a:defRPr>
                </a:pPr>
                <a:r>
                  <a:rPr lang="en-IN" sz="2400" b="0">
                    <a:latin typeface="Times New Roman" pitchFamily="18" charset="0"/>
                    <a:cs typeface="Times New Roman" pitchFamily="18" charset="0"/>
                  </a:rPr>
                  <a:t>Split ratio (-)</a:t>
                </a:r>
              </a:p>
            </c:rich>
          </c:tx>
          <c:layout>
            <c:manualLayout>
              <c:xMode val="edge"/>
              <c:yMode val="edge"/>
              <c:x val="0.50543508984453811"/>
              <c:y val="0.89759005667769842"/>
            </c:manualLayout>
          </c:layout>
          <c:overlay val="0"/>
        </c:title>
        <c:numFmt formatCode="General" sourceLinked="1"/>
        <c:majorTickMark val="in"/>
        <c:minorTickMark val="in"/>
        <c:tickLblPos val="nextTo"/>
        <c:crossAx val="167051744"/>
        <c:crosses val="autoZero"/>
        <c:crossBetween val="midCat"/>
        <c:majorUnit val="0.2"/>
        <c:minorUnit val="0.1"/>
      </c:valAx>
      <c:valAx>
        <c:axId val="167051744"/>
        <c:scaling>
          <c:orientation val="minMax"/>
          <c:max val="15"/>
          <c:min val="0"/>
        </c:scaling>
        <c:delete val="0"/>
        <c:axPos val="l"/>
        <c:title>
          <c:tx>
            <c:rich>
              <a:bodyPr/>
              <a:lstStyle/>
              <a:p>
                <a:pPr>
                  <a:defRPr sz="2400" b="0">
                    <a:latin typeface="Times New Roman" pitchFamily="18" charset="0"/>
                    <a:cs typeface="Times New Roman" pitchFamily="18" charset="0"/>
                  </a:defRPr>
                </a:pPr>
                <a:r>
                  <a:rPr lang="en-US" sz="2400" b="0">
                    <a:latin typeface="Times New Roman" pitchFamily="18" charset="0"/>
                    <a:cs typeface="Times New Roman" pitchFamily="18" charset="0"/>
                  </a:rPr>
                  <a:t>ISCO (g/kWh)</a:t>
                </a:r>
              </a:p>
            </c:rich>
          </c:tx>
          <c:layout>
            <c:manualLayout>
              <c:xMode val="edge"/>
              <c:yMode val="edge"/>
              <c:x val="4.9599521213694493E-2"/>
              <c:y val="0.32287306477994676"/>
            </c:manualLayout>
          </c:layout>
          <c:overlay val="0"/>
        </c:title>
        <c:numFmt formatCode="General" sourceLinked="1"/>
        <c:majorTickMark val="in"/>
        <c:minorTickMark val="in"/>
        <c:tickLblPos val="nextTo"/>
        <c:crossAx val="167051184"/>
        <c:crosses val="autoZero"/>
        <c:crossBetween val="midCat"/>
        <c:majorUnit val="3"/>
        <c:minorUnit val="1"/>
      </c:valAx>
    </c:plotArea>
    <c:plotVisOnly val="1"/>
    <c:dispBlanksAs val="gap"/>
    <c:showDLblsOverMax val="0"/>
  </c:chart>
  <c:txPr>
    <a:bodyPr/>
    <a:lstStyle/>
    <a:p>
      <a:pPr>
        <a:defRPr sz="1000" b="1"/>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12675337923997"/>
          <c:y val="5.6424249052201822E-2"/>
          <c:w val="0.76947425948191062"/>
          <c:h val="0.75895195392242665"/>
        </c:manualLayout>
      </c:layout>
      <c:scatterChart>
        <c:scatterStyle val="lineMarker"/>
        <c:varyColors val="0"/>
        <c:ser>
          <c:idx val="0"/>
          <c:order val="0"/>
          <c:tx>
            <c:v>HCCI-DI</c:v>
          </c:tx>
          <c:spPr>
            <a:ln w="28575">
              <a:noFill/>
            </a:ln>
          </c:spPr>
          <c:marker>
            <c:symbol val="diamond"/>
            <c:size val="18"/>
            <c:spPr>
              <a:noFill/>
              <a:ln>
                <a:solidFill>
                  <a:schemeClr val="tx1"/>
                </a:solidFill>
              </a:ln>
            </c:spPr>
          </c:marker>
          <c:trendline>
            <c:spPr>
              <a:ln w="63500">
                <a:solidFill>
                  <a:srgbClr val="000000"/>
                </a:solidFill>
              </a:ln>
            </c:spPr>
            <c:trendlineType val="poly"/>
            <c:order val="2"/>
            <c:dispRSqr val="0"/>
            <c:dispEq val="0"/>
          </c:trendline>
          <c:xVal>
            <c:numRef>
              <c:f>'[2]Emissions in gm per kWh'!$A$3:$A$7</c:f>
              <c:numCache>
                <c:formatCode>General</c:formatCode>
                <c:ptCount val="5"/>
                <c:pt idx="0">
                  <c:v>0</c:v>
                </c:pt>
                <c:pt idx="1">
                  <c:v>0.2</c:v>
                </c:pt>
                <c:pt idx="2">
                  <c:v>0.4</c:v>
                </c:pt>
                <c:pt idx="3">
                  <c:v>0.60000000000000064</c:v>
                </c:pt>
                <c:pt idx="4">
                  <c:v>0.8</c:v>
                </c:pt>
              </c:numCache>
            </c:numRef>
          </c:xVal>
          <c:yVal>
            <c:numRef>
              <c:f>'[2]Emissions in gm per kWh'!$AB$3:$AB$7</c:f>
              <c:numCache>
                <c:formatCode>General</c:formatCode>
                <c:ptCount val="5"/>
                <c:pt idx="0">
                  <c:v>8.0018201214170919</c:v>
                </c:pt>
                <c:pt idx="1">
                  <c:v>6.3919857632690205</c:v>
                </c:pt>
                <c:pt idx="2">
                  <c:v>6.8191488372904745</c:v>
                </c:pt>
                <c:pt idx="3">
                  <c:v>8.3676285766417227</c:v>
                </c:pt>
                <c:pt idx="4">
                  <c:v>9.315617042959774</c:v>
                </c:pt>
              </c:numCache>
            </c:numRef>
          </c:yVal>
          <c:smooth val="0"/>
          <c:extLst>
            <c:ext xmlns:c16="http://schemas.microsoft.com/office/drawing/2014/chart" uri="{C3380CC4-5D6E-409C-BE32-E72D297353CC}">
              <c16:uniqueId val="{00000000-6DF8-4457-80D3-93EF92CAF34D}"/>
            </c:ext>
          </c:extLst>
        </c:ser>
        <c:dLbls>
          <c:showLegendKey val="0"/>
          <c:showVal val="0"/>
          <c:showCatName val="0"/>
          <c:showSerName val="0"/>
          <c:showPercent val="0"/>
          <c:showBubbleSize val="0"/>
        </c:dLbls>
        <c:axId val="167053984"/>
        <c:axId val="167054544"/>
      </c:scatterChart>
      <c:valAx>
        <c:axId val="167053984"/>
        <c:scaling>
          <c:orientation val="minMax"/>
          <c:max val="0.8"/>
          <c:min val="0"/>
        </c:scaling>
        <c:delete val="0"/>
        <c:axPos val="b"/>
        <c:title>
          <c:tx>
            <c:rich>
              <a:bodyPr/>
              <a:lstStyle/>
              <a:p>
                <a:pPr>
                  <a:defRPr sz="2400" b="0">
                    <a:latin typeface="Times New Roman" pitchFamily="18" charset="0"/>
                    <a:cs typeface="Times New Roman" pitchFamily="18" charset="0"/>
                  </a:defRPr>
                </a:pPr>
                <a:r>
                  <a:rPr lang="en-IN" sz="2400" b="0">
                    <a:latin typeface="Times New Roman" pitchFamily="18" charset="0"/>
                    <a:cs typeface="Times New Roman" pitchFamily="18" charset="0"/>
                  </a:rPr>
                  <a:t>Split ratio (-)</a:t>
                </a:r>
              </a:p>
            </c:rich>
          </c:tx>
          <c:layout>
            <c:manualLayout>
              <c:xMode val="edge"/>
              <c:yMode val="edge"/>
              <c:x val="0.40929387377714183"/>
              <c:y val="0.90110928842228055"/>
            </c:manualLayout>
          </c:layout>
          <c:overlay val="0"/>
        </c:title>
        <c:numFmt formatCode="General" sourceLinked="1"/>
        <c:majorTickMark val="in"/>
        <c:minorTickMark val="in"/>
        <c:tickLblPos val="nextTo"/>
        <c:crossAx val="167054544"/>
        <c:crosses val="autoZero"/>
        <c:crossBetween val="midCat"/>
        <c:majorUnit val="0.2"/>
        <c:minorUnit val="0.1"/>
      </c:valAx>
      <c:valAx>
        <c:axId val="167054544"/>
        <c:scaling>
          <c:orientation val="minMax"/>
          <c:max val="12"/>
          <c:min val="0"/>
        </c:scaling>
        <c:delete val="0"/>
        <c:axPos val="l"/>
        <c:title>
          <c:tx>
            <c:rich>
              <a:bodyPr/>
              <a:lstStyle/>
              <a:p>
                <a:pPr>
                  <a:defRPr sz="2400" b="0">
                    <a:latin typeface="Times New Roman" pitchFamily="18" charset="0"/>
                    <a:cs typeface="Times New Roman" pitchFamily="18" charset="0"/>
                  </a:defRPr>
                </a:pPr>
                <a:r>
                  <a:rPr lang="en-IN" sz="2400" b="0">
                    <a:latin typeface="Times New Roman" pitchFamily="18" charset="0"/>
                    <a:cs typeface="Times New Roman" pitchFamily="18" charset="0"/>
                  </a:rPr>
                  <a:t>ISNOₓ (g/kWh)</a:t>
                </a:r>
              </a:p>
            </c:rich>
          </c:tx>
          <c:layout>
            <c:manualLayout>
              <c:xMode val="edge"/>
              <c:yMode val="edge"/>
              <c:x val="7.199385588165115E-2"/>
              <c:y val="0.27305409740449132"/>
            </c:manualLayout>
          </c:layout>
          <c:overlay val="0"/>
        </c:title>
        <c:numFmt formatCode="General" sourceLinked="1"/>
        <c:majorTickMark val="in"/>
        <c:minorTickMark val="in"/>
        <c:tickLblPos val="nextTo"/>
        <c:crossAx val="167053984"/>
        <c:crosses val="autoZero"/>
        <c:crossBetween val="midCat"/>
        <c:majorUnit val="2"/>
        <c:minorUnit val="1"/>
      </c:valAx>
    </c:plotArea>
    <c:plotVisOnly val="1"/>
    <c:dispBlanksAs val="gap"/>
    <c:showDLblsOverMax val="0"/>
  </c:chart>
  <c:txPr>
    <a:bodyPr/>
    <a:lstStyle/>
    <a:p>
      <a:pPr>
        <a:defRPr sz="1000" b="1"/>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8981481481483"/>
          <c:y val="6.4757217847769763E-2"/>
          <c:w val="0.82765462962963265"/>
          <c:h val="0.71549562554681057"/>
        </c:manualLayout>
      </c:layout>
      <c:scatterChart>
        <c:scatterStyle val="lineMarker"/>
        <c:varyColors val="0"/>
        <c:ser>
          <c:idx val="0"/>
          <c:order val="0"/>
          <c:tx>
            <c:v>HCCI-DI</c:v>
          </c:tx>
          <c:spPr>
            <a:ln w="28575">
              <a:noFill/>
            </a:ln>
          </c:spPr>
          <c:marker>
            <c:symbol val="diamond"/>
            <c:size val="5"/>
            <c:spPr>
              <a:noFill/>
              <a:ln>
                <a:solidFill>
                  <a:schemeClr val="tx1"/>
                </a:solidFill>
              </a:ln>
            </c:spPr>
          </c:marker>
          <c:trendline>
            <c:trendlineType val="poly"/>
            <c:order val="2"/>
            <c:dispRSqr val="0"/>
            <c:dispEq val="0"/>
          </c:trendline>
          <c:xVal>
            <c:numRef>
              <c:f>'[2]Emissions in gm per kWh'!$L$7:$L$10</c:f>
              <c:numCache>
                <c:formatCode>General</c:formatCode>
                <c:ptCount val="4"/>
                <c:pt idx="0">
                  <c:v>0</c:v>
                </c:pt>
                <c:pt idx="1">
                  <c:v>10</c:v>
                </c:pt>
                <c:pt idx="2">
                  <c:v>20</c:v>
                </c:pt>
                <c:pt idx="3">
                  <c:v>30</c:v>
                </c:pt>
              </c:numCache>
            </c:numRef>
          </c:xVal>
          <c:yVal>
            <c:numRef>
              <c:f>'[2]Emissions in gm per kWh'!$Z$7:$Z$10</c:f>
              <c:numCache>
                <c:formatCode>General</c:formatCode>
                <c:ptCount val="4"/>
                <c:pt idx="0">
                  <c:v>1.1567101114729887</c:v>
                </c:pt>
                <c:pt idx="1">
                  <c:v>1.6085021791528118</c:v>
                </c:pt>
                <c:pt idx="2">
                  <c:v>2.2139448495226</c:v>
                </c:pt>
                <c:pt idx="3">
                  <c:v>2.7651928419543399</c:v>
                </c:pt>
              </c:numCache>
            </c:numRef>
          </c:yVal>
          <c:smooth val="0"/>
          <c:extLst>
            <c:ext xmlns:c16="http://schemas.microsoft.com/office/drawing/2014/chart" uri="{C3380CC4-5D6E-409C-BE32-E72D297353CC}">
              <c16:uniqueId val="{00000000-D84E-4E67-93B0-22421BF784EE}"/>
            </c:ext>
          </c:extLst>
        </c:ser>
        <c:dLbls>
          <c:showLegendKey val="0"/>
          <c:showVal val="0"/>
          <c:showCatName val="0"/>
          <c:showSerName val="0"/>
          <c:showPercent val="0"/>
          <c:showBubbleSize val="0"/>
        </c:dLbls>
        <c:axId val="168598976"/>
        <c:axId val="168599536"/>
      </c:scatterChart>
      <c:valAx>
        <c:axId val="168598976"/>
        <c:scaling>
          <c:orientation val="minMax"/>
          <c:max val="30"/>
          <c:min val="0"/>
        </c:scaling>
        <c:delete val="0"/>
        <c:axPos val="b"/>
        <c:title>
          <c:tx>
            <c:rich>
              <a:bodyPr/>
              <a:lstStyle/>
              <a:p>
                <a:pPr>
                  <a:defRPr/>
                </a:pPr>
                <a:r>
                  <a:rPr lang="en-IN"/>
                  <a:t>EGR</a:t>
                </a:r>
                <a:r>
                  <a:rPr lang="en-IN" baseline="0"/>
                  <a:t> (%)</a:t>
                </a:r>
                <a:endParaRPr lang="en-IN"/>
              </a:p>
            </c:rich>
          </c:tx>
          <c:overlay val="0"/>
        </c:title>
        <c:numFmt formatCode="General" sourceLinked="1"/>
        <c:majorTickMark val="in"/>
        <c:minorTickMark val="in"/>
        <c:tickLblPos val="nextTo"/>
        <c:crossAx val="168599536"/>
        <c:crosses val="autoZero"/>
        <c:crossBetween val="midCat"/>
        <c:majorUnit val="5"/>
        <c:minorUnit val="2.5"/>
      </c:valAx>
      <c:valAx>
        <c:axId val="168599536"/>
        <c:scaling>
          <c:orientation val="minMax"/>
          <c:max val="6"/>
          <c:min val="0"/>
        </c:scaling>
        <c:delete val="0"/>
        <c:axPos val="l"/>
        <c:title>
          <c:tx>
            <c:rich>
              <a:bodyPr/>
              <a:lstStyle/>
              <a:p>
                <a:pPr>
                  <a:defRPr/>
                </a:pPr>
                <a:r>
                  <a:rPr lang="en-IN"/>
                  <a:t>ISHC (g/kWh)</a:t>
                </a:r>
              </a:p>
            </c:rich>
          </c:tx>
          <c:layout>
            <c:manualLayout>
              <c:xMode val="edge"/>
              <c:yMode val="edge"/>
              <c:x val="3.8120370370370452E-3"/>
              <c:y val="0.29388750000000841"/>
            </c:manualLayout>
          </c:layout>
          <c:overlay val="0"/>
        </c:title>
        <c:numFmt formatCode="General" sourceLinked="1"/>
        <c:majorTickMark val="in"/>
        <c:minorTickMark val="in"/>
        <c:tickLblPos val="nextTo"/>
        <c:crossAx val="168598976"/>
        <c:crosses val="autoZero"/>
        <c:crossBetween val="midCat"/>
        <c:majorUnit val="2"/>
        <c:minorUnit val="1"/>
      </c:valAx>
    </c:plotArea>
    <c:legend>
      <c:legendPos val="t"/>
      <c:legendEntry>
        <c:idx val="1"/>
        <c:delete val="1"/>
      </c:legendEntry>
      <c:layout>
        <c:manualLayout>
          <c:xMode val="edge"/>
          <c:yMode val="edge"/>
          <c:x val="1.9779819189268154E-2"/>
          <c:y val="6.25E-2"/>
          <c:w val="0.97077962962964492"/>
          <c:h val="9.1704866272571767E-2"/>
        </c:manualLayout>
      </c:layout>
      <c:overlay val="0"/>
      <c:txPr>
        <a:bodyPr/>
        <a:lstStyle/>
        <a:p>
          <a:pPr>
            <a:defRPr sz="1000"/>
          </a:pPr>
          <a:endParaRPr lang="en-US"/>
        </a:p>
      </c:txPr>
    </c:legend>
    <c:plotVisOnly val="1"/>
    <c:dispBlanksAs val="gap"/>
    <c:showDLblsOverMax val="0"/>
  </c:chart>
  <c:txPr>
    <a:bodyPr/>
    <a:lstStyle/>
    <a:p>
      <a:pPr>
        <a:defRPr sz="1000" b="1"/>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645289E-1E38-7886-F03E-D90E1C11B4F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147" name="Rectangle 3">
            <a:extLst>
              <a:ext uri="{FF2B5EF4-FFF2-40B4-BE49-F238E27FC236}">
                <a16:creationId xmlns:a16="http://schemas.microsoft.com/office/drawing/2014/main" id="{796EE48C-2892-B77C-428A-5DFC487D68D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6148" name="Rectangle 4">
            <a:extLst>
              <a:ext uri="{FF2B5EF4-FFF2-40B4-BE49-F238E27FC236}">
                <a16:creationId xmlns:a16="http://schemas.microsoft.com/office/drawing/2014/main" id="{633DAC38-0AFA-292F-82EA-71A95AB82220}"/>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149" name="Rectangle 5">
            <a:extLst>
              <a:ext uri="{FF2B5EF4-FFF2-40B4-BE49-F238E27FC236}">
                <a16:creationId xmlns:a16="http://schemas.microsoft.com/office/drawing/2014/main" id="{6F1F8B53-94C6-5CC6-336F-49F68AB066E8}"/>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8995FEA-3732-4CBB-9C30-C793A9D7E87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7-25T06:31:52.78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ink>
</file>

<file path=ppt/ink/ink10.xml><?xml version="1.0" encoding="utf-8"?>
<inkml:ink xmlns:inkml="http://www.w3.org/2003/InkML">
  <inkml:definitions>
    <inkml:context xml:id="ctx0">
      <inkml:inkSource xml:id="inkSrc0">
        <inkml:traceFormat>
          <inkml:channel name="X" type="integer" max="11024" units="cm"/>
          <inkml:channel name="Y" type="integer" max="6196" units="cm"/>
        </inkml:traceFormat>
        <inkml:channelProperties>
          <inkml:channelProperty channel="X" name="resolution" value="400" units="1/cm"/>
          <inkml:channelProperty channel="Y" name="resolution" value="400" units="1/cm"/>
        </inkml:channelProperties>
      </inkml:inkSource>
      <inkml:timestamp xml:id="ts0" timeString="2017-10-31T06:53:10.09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inkml:trace>
</inkml:ink>
</file>

<file path=ppt/ink/ink1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8-19T07:01:27.886"/>
    </inkml:context>
    <inkml:brush xml:id="br0">
      <inkml:brushProperty name="width" value="0.05292" units="cm"/>
      <inkml:brushProperty name="height" value="0.05292" units="cm"/>
      <inkml:brushProperty name="color" value="#002060"/>
    </inkml:brush>
  </inkml:definitions>
  <inkml:trace contextRef="#ctx0" brushRef="#br0">14055 13379 153,'0'0'62,"0"0"-2,0 0 1,0 0-4,0 0-15,0 0-12,0 0-10,0 0-4,0 0-2,0 0-5,0 0-2,0 0 2,0 0 1,0 0 0,-14-6-1,14 6-1,-19-3 0,5-1-2,-4-1-1,-2 1-2,-3 0-2,-4 1-2,-3 0 1,1 2 0,-5 0-1,0 3-1,0 1-1,-2 3 0,1 0 2,1 2-1,-1 3 1,1 3-4,4 1 3,0 5 1,1 3-1,1 5 0,0 1 1,2 5-1,0 0 5,-3 5-1,3 0-2,-2 2-2,-2-1 5,1 5-4,1 2 0,-4 1 0,2 3-2,0 0 1,-1 1 2,1 2 1,3 2-3,3-2 2,2 1 3,4 0 0,3 0 0,5 1-1,7 1-6,1-2 3,5 2 1,2-3 3,3-2-5,3 0 1,4 0 0,2-4 2,3 2 4,4-2-4,2-1 0,4 2-2,3 0 6,5-2-5,2-2-2,3-3 1,3-5-1,4-2 6,5-1-6,8-3-1,2 0-11,6-2 2,0-6-2,8 1-5,-1-8-5,3 0-3,-5-10 4,-2-8 7,-5-12 10,-2-8 5,-5-7 3,-7-12 12,-3 0 10,-9-14 1,-3-2 1,-9-10-3,-3 2-1,-12-9-5,-3-3-1,-9-7-2,-7-2-1,-6-4-2,-7-3 0,-7-2 1,-4-2-2,-5 1 1,-3 0-1,-6 9 0,1 7-2,-1 5-2,0 10-2,2 8-3,-1 11-6,1 10-15,-4 5-64,5 11-39,2 1-4,0 2 4,1 4-6,0-5 28</inkml:trace>
  <inkml:trace contextRef="#ctx0" brushRef="#br0" timeOffset="1176.06">13538 10605 225,'0'0'115,"0"0"-35,0 0-17,0 0-16,-11-13-14,11 13-10,0 0-9,-14-13-6,14 13-3,-17-14 0,4 7-3,-2-2 2,-2 0-4,-7 0-2,-4 3 0,-7 4-2,-1 3 0,-8 7 0,-1 5-1,-7 6-3,0 8 4,-1 6-1,1 7 0,-1 6 2,6 2-1,3 4 3,6 3-2,6 0 1,5 3-5,7-1 8,5 0-7,5-2 7,7 3-7,3 0 7,2 2-7,4-1 6,5 3 0,4 0 1,3-1-1,4-2 1,4-3-1,3-7 0,5-2 5,4-6-6,5-8 5,1-6-3,5-9 7,1-7-6,2-11 3,3-6 2,-3-15-4,2-7 4,-4-9-3,-1-10 3,-3-5-5,-3-11 5,-7-6 0,-6-3-2,-8-2 2,-5-2-3,-10-3 4,-7 4-5,-11-1 4,-4 7-7,-10 7 2,-5 4-9,-8 7-1,-11 9-10,-4 14-31,-12 7-73,-10 11 0,-8 10-1,-8 5 0,-1 10 44</inkml:trace>
  <inkml:trace contextRef="#ctx0" brushRef="#br0" timeOffset="7238.41">13975 10943 183,'0'0'96,"-10"-14"-34,10 14-25,0 0-13,0 0-6,0 0-7,0 0-6,0 0-7,0 0-3,0 0-3,0 0-1,-4 14-2,5 0 0,4 7 0,0 7 3,0 8-1,0 8 4,0 2-3,-3 5 7,-2 0-3,-1 0 6,-3-2-5,0-4 5,-3-5-1,3-6 2,-5-2 1,4-5 0,-1-3 0,0-4 0,-1-2 1,-1-2 0,0-5 0,-3 2 0,0-6-2,0 2 0,-1-3 0,-1 1 0,1-3-5,0-2-10,1 1-9,0-6-6,11 3-5,-18-5-2,18 5 0,-14-4 3,14 4 17,0 0 19,-12-8 17,12 8 10,0 0 4,0 0 1,0 0-2,0 0-4,0 0-15,4 14-10,-4-14-8,9 20-3,-1-5 0,0 2 0,1 2 4,1 2 1,-2-3 2,1-2 1,-3-3 0,1-2 1,-7-11 0,12 12 2,-12-12-2,17-1-3,-4-4-3,-1-2 0,0-3 0,3-1-1,1-1-2,-3-1 0,2-1 3,-4 2 3,-2 1 5,-9 11 2,14-17 7,-14 17 4,5-11 2,-5 11 2,0 0 0,0 0-2,0 0-3,0 0-4,-16 2-6,16-2-3,-18 13-5,7-6-1,-4 4-1,-1 3 2,-1 0-1,0 1 1,1-1 0,1-2-1,2 4-1,3-5-4,2 1-2,8-12-10,-9 12-5,9-12-15,0 0-5,0 0-14,0 0-9,0 0-36,0 0 0,16 6 7,-16-6 81,15-8 14</inkml:trace>
  <inkml:trace contextRef="#ctx0" brushRef="#br0" timeOffset="13386.76">17619 11422 133,'0'0'69,"-6"-14"-12,6 14-17,-12-16-14,12 16-10,-17-18-3,7 7-8,0 0-2,-1-3 0,0 2 2,0-2-2,-3-1-1,0 2-4,-4 1 1,-2 0 0,-3-2-1,-2 5 1,-3 1-2,-2 1 1,0 2 2,-4 1 2,-2 4-2,1 3 0,-2 5 0,-1 1-1,-2 3-1,0 5 0,1 2 0,0 4-1,2-1 2,0 4 1,1 1 0,3 3-2,0 3 4,-1-1-2,0 6 1,-1 1-1,0 2 1,-2 3-2,2 0 3,-3 0-1,5 0-2,3 0 1,2-2 0,2 0 1,4-2-2,0 2 0,6-1-1,3 1-1,-1-3 4,1 2 0,-2 0 3,4 0-3,-1 1 2,2-5 1,2 2-2,-1 2 2,4 2-5,5-1 2,3 2 1,5 3 1,4 2-2,6 4 2,4 2 3,4-2 0,4 1 2,1-1-3,5-2 0,0-3-3,6-5 4,1-2-3,4-5-3,-2-4 0,4-4 3,-4-3-2,3-6-1,-3-2 2,2-1-2,-1-8 2,-3 1 3,4-7-4,1-3-2,-1-1 5,2-4 0,1-8 2,-2-2 1,3-3 0,0-4 1,0-6 1,-1-2 5,1-7-3,-2-1 1,-1-2-3,0-2 0,-6-4 0,-2-2-3,-5-1 2,-3 1-4,-5-5 0,-4 2 1,-7-5-3,-3-3 0,-7-3 1,-3 0 1,-6-5 0,-3-2-1,-5-2 0,-2-3 1,-5 0 0,-3 1-1,-4-3 1,0 3-2,-3 0-2,-5 2-3,-3 3 0,-3 7-7,-6 7 1,-6 7-4,-4 9-1,-10 8-1,-2 13 4,-7 5-5,-2 13-10,-6 4-29,2 8-51,0 9 4,-5 1-4,3 4 1,-7-4 92</inkml:trace>
</inkml:ink>
</file>

<file path=ppt/ink/ink1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7-11-03T06:37:25.31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 49 250,'-17'2'126,"17"-2"0,0 0-69,0 0-40,6-13-37,-6 13-82,24-17-9,-6 8-8,1 1-2,0 4 19</inkml:trace>
</inkml:ink>
</file>

<file path=ppt/ink/ink13.xml><?xml version="1.0" encoding="utf-8"?>
<inkml:ink xmlns:inkml="http://www.w3.org/2003/InkML">
  <inkml:definitions>
    <inkml:context xml:id="ctx0">
      <inkml:inkSource xml:id="inkSrc0">
        <inkml:traceFormat>
          <inkml:channel name="X" type="integer" max="11024" units="cm"/>
          <inkml:channel name="Y" type="integer" max="6196" units="cm"/>
        </inkml:traceFormat>
        <inkml:channelProperties>
          <inkml:channelProperty channel="X" name="resolution" value="400" units="1/cm"/>
          <inkml:channelProperty channel="Y" name="resolution" value="400" units="1/cm"/>
        </inkml:channelProperties>
      </inkml:inkSource>
      <inkml:timestamp xml:id="ts0" timeString="2017-11-03T06:37:28.39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2292 630,'0'0,"0"0,0 0,0 0,0 0,0 0,0 0,0 0,0 0,0 0,0 0,0 0,0 0,0 0,0 0,0 0,0 0,0 0,0 0,0 0,0 0,0 0,0 0,0 0,0 0,0 0,0 0,0 0,0 0,0 0,0 0,0 0,0 0,0 0,0 0,0 0,0 0,0 0,0 0,0 0,0 0,0 0,0 0,0 0,0 0,0 0,0 0,0 0,0 0,0 0,0 0,0 0,0 0,0 0,0 0,0 0,0 0,0 0,0 0,0 0,0 0,0 0,0 0,0 0,0 0</inkml:trace>
  <inkml:trace contextRef="#ctx0" brushRef="#br0" timeOffset="4250">0 0</inkml:trace>
</inkml:ink>
</file>

<file path=ppt/ink/ink1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8-19T07:06:25.916"/>
    </inkml:context>
    <inkml:brush xml:id="br0">
      <inkml:brushProperty name="width" value="0.05292" units="cm"/>
      <inkml:brushProperty name="height" value="0.05292" units="cm"/>
      <inkml:brushProperty name="color" value="#002060"/>
    </inkml:brush>
  </inkml:definitions>
  <inkml:trace contextRef="#ctx0" brushRef="#br0">2305 4801 65,'0'0'30,"0"0"-8,0 0-11,0 0-9,0 0-5,0 0-4,0 0 0,0 0 1,0 0 0,0 0 3,0 0 2,17-5 3,-17 5 0,16 2 3,-16-2-1,23 3 2,-9-2-2,4-1 0,2 1-1,2-1 0,4-1-1,3 2 1,7-2-2,0 0-1,5 0 3,4-2 3,4-2 3,1 0 5,3-1 0,3-5 3,1 4 0,1-6 1,2 2-2,-3-3-3,2 4-4,-2-4-2,-3 4-3,-2 0-2,1 0 1,-5 3-2,-3 1 0,-4-1 0,-1 3-1,-2 0 0,-1 2 1,-3 0 0,0 1 0,-1 1 0,-1 1 1,1 2-2,0 0 2,1 1 0,0 0 0,2 1 0,0-2-1,1 1 2,-1 2-2,5-3 1,-2 4 0,2-1-2,0 0 1,-1-1 0,1-2 0,6 1 1,0-1 0,1-1 1,1-2 0,5-3 0,-1 1 0,5 1 0,0 1-2,-2 0 1,3 1-1,-1 2 0,0 1-1,2 2 3,-1 0-1,0 2 1,1-2 0,0 2 0,2-1 1,1 1 0,5-1 1,-3 1-2,3 0 1,0 0 2,3 2 1,1-3-1,1 3 0,-2-3-1,1 3 1,-1-3 0,2 1 1,-2-2-1,-1 0 0,1-3 1,0 2 1,0-4 0,1 3-1,-1-4 0,1 0-2,0-1-1,0-2 0,-4 1-2,0-1 0,-1 0 0,2-1-1,-5-1 0,2 2 0,-1 0 1,2 1-3,3 1 2,1-2-2,-2 2 2,3-1-2,0-1 2,3 2-2,-2-1 1,1-1 1,-3 1 0,0-2-2,0 2 1,-3-1 0,2 2 1,-3 0-1,-3 0 0,1-1 0,-1 2 0,-2 2 1,0-2-1,-2 2 0,-3-1 1,-1 0-1,-1 1 0,-3-1 0,-5 0 1,-3 0-1,-1-1 1,-2 1-1,-2 1 0,-3-1 0,-2 0-1,-2 0 0,-2 2 0,0-3-8,-2 3-18,-6-1-47,0-1-31,1 2-2,-5-5 2,2 1 34</inkml:trace>
  <inkml:trace contextRef="#ctx0" brushRef="#br0" timeOffset="1925.11">11386 10282 65,'0'0'41,"0"0"-8,0 0-13,-11-9-12,11 9-11,0 0-3,0 0-6,0 0-3,0 0-6,0 0-4,0 0-3,-11 7-4,11-7 8,-14 9 24</inkml:trace>
  <inkml:trace contextRef="#ctx0" brushRef="#br0" timeOffset="2962.16">11192 10291 124,'-14'-10'52,"14"10"-5,-1-12-8,1 12-16,12-13-8,2 5-8,0 2-4,5 2-5,4-3 0,4 4 0,2-1 0,4 3 2,4 0-1,0 0 2,5 1-2,1-2 2,1 0 1,4-1-1,4 0 0,0-3 1,3 1-1,4-1 0,2 0 1,3 2-1,5-1-2,2 0 2,3 3-1,2 1 0,2-2 0,1 2 0,0-3 1,2 1-1,0 0 1,0 0 0,2-1-2,3-1 1,0 2 1,4-2-1,0 2-1,1 0 2,0-1-1,3 3 1,-3-3 1,1 1-1,-2 0 1,-1 1-1,0-1 1,0 2-1,2 1 1,-3-1-1,1 1 0,-1 0-1,-1-1 1,3 1-1,-1 0 2,0 0 0,-3 0 0,1 0 1,0 1 0,1-1-1,1 2 0,-4 1 2,2-1-2,-4-1-1,5 3 0,-5-3 0,1 3 1,-5-2 1,1 1 1,0-2-1,2 3 2,-1-1 0,0 2 0,1 0-1,2-1 0,1 0-2,0 2 0,-2 2-2,0-2-1,0 1 0,0-3-1,1 2 3,0 0-2,3-2 1,1-1 1,5-2-2,2 2 1,4-2 0,1 0 1,2-1-1,3-1-2,0-1 2,0-1 0,-1-2 7,0 0 1,-5-2 1,0 0 0,-5-2 2,1 2-1,-5-3-1,0 4-1,-3-3-3,-2 1-2,-3 1-1,0-1-2,-3-1 0,-4-1 2,-2 3-1,-2-3-1,-6 2 0,-4-1 0,-5 2 0,-7 2 1,-6 0-1,-5 3 0,-10-2 0,-4 4 0,-6 0 0,-6 0-2,-12 0-2,14 2-8,-14-2-14,0 0-44,2 10-35,-2-10-1,0 0-3,0 0 69</inkml:trace>
</inkml:ink>
</file>

<file path=ppt/ink/ink1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8-19T07:13:21.443"/>
    </inkml:context>
    <inkml:brush xml:id="br0">
      <inkml:brushProperty name="width" value="0.05292" units="cm"/>
      <inkml:brushProperty name="height" value="0.05292" units="cm"/>
      <inkml:brushProperty name="color" value="#002060"/>
    </inkml:brush>
  </inkml:definitions>
  <inkml:trace contextRef="#ctx0" brushRef="#br0">4282 5092 141,'-4'-12'63,"4"12"-16,-3-13-6,3 13-16,-2-13-6,2 13-7,0 0-5,0 0-4,0 0-5,0 0-3,0 0-4,-3 11 0,-2 4-3,-1 8 3,-6 7 0,-4 6 3,-5 7 3,-3 5 1,-6 4 0,3-1 2,-3-5 1,3-5-1,4-8 0,5-8 1,3-6-1,15-19-9,-13 9-6,13-9-2,2-23-1,5 5-3,1-5-5,3 0-2,1-1 0,0 3 9,3 4 8,-2 5 2,1 6 5,-4 3 5,-10 3 6,21 9 5,-21-9 3,20 19 2,-8-9-1,3 2 0,4 0-3,3-1-2,6 0-9,3-1-20,4 2-43,-4-6-15,8 9 35,-9-11 41,4 9 0</inkml:trace>
  <inkml:trace contextRef="#ctx0" brushRef="#br0" timeOffset="1131.06">4292 5190 39,'0'0'77,"0"0"-43,0 0-16,0 0-7,0 0-1,0 0-6,1 14-4,-1-14-2,6 23 1,-2-5 1,1 7 0,-3 5 2,-1 8 0,-1 6 0,-1 7-1,-1 3 2,-3 7-2,1 5 0,-2 4 0,1 7-1,1 5 1,1 8-2,0 4 4,-2 3-5,2 4 5,-2 2-2,0 5 5,-1 1 3,0-5 5,0 0 2,1-1 6,2 4-1,3-5-1,2 3 0,0-3-3,3 0-4,1 1-1,3 4-5,-1 0-6,2-3 3,-2 4-3,0-3 3,-2-2-6,-2 1 3,-2-3-3,-1-3 2,-2-1 1,-1 3 7,-3-4 9,1 6 3,-3-3 4,3 5 2,-2 1-2,2 6 2,-1-5-3,4 7-6,0 1-5,2 3-4,-1 1-2,3 5-1,0 0 6,1 2-6,1 4 6,-2 3-4,1 3 0,2 1-2,-1 2-1,2-1 3,-2 0-7,3 1 5,-1-7-6,3-5 4,0-5-1,0 3 3,3-5 1,1-5-4,5-1 3,-1-1 0,0 1 3,-1 0-1,-1-2-2,0 0 1,-4-2 0,1-1-3,-7-4 5,-2 0-4,0-1-1,-1-4 2,-2-3-3,0-5 1,1-6-3,0-4 7,1 2-8,0-6 6,0-7-3,4-2 1,-4-3 1,3 0 1,-1-2 0,3-1 0,-2-8-1,2 2 1,0-4-5,-1-2 6,1-5-4,0 0 3,-2-4-4,-1-2-1,-2-1 2,0-1-5,-3 0 8,0-1-9,0-2 4,-1-5-7,-1 0 5,0-7-5,1-5-2,-2-3-5,3-14-15,0 0-30,0 0-63,-5-17-13,3-4 0,-2-3 3,-1-3 1</inkml:trace>
  <inkml:trace contextRef="#ctx0" brushRef="#br0" timeOffset="1400.08">4525 14535 257,'0'0'123,"0"0"0,0 14-36,0-14-41,16 13-22,-3 1-9,7 5-7,1 2 1,0 4-10,3 3 1,-1 4-1,-1-2 5,-3 2-3,-3-3 0,-5-6 0,-3-4-5,-4-3-2,-4-16-19,0 0-49,0 0-51,-9-11 0,0-12 2,1 1-2,-5-8 36</inkml:trace>
  <inkml:trace contextRef="#ctx0" brushRef="#br0" timeOffset="2431.13">4024 13251 146,'20'-12'78,"-5"-1"-6,12 6-65,3 2-8,7 2 0,5 3 2,10 3 0,4-1-2,5 3 2,11-1 3,10 1 0,7-1 1,13 1 3,8 3-2,6-4 2,9 4 4,9-5 2,7 5 5,6-3-1,10 1-2,4-5-2,10 0 1,9-5-1,9-2-2,7-3-2,9-4-2,5 0-2,5-3 5,4 1-3,4 0 4,-1-1-4,2 5 3,-1 0-7,0 3 6,1-2-3,0 2 0,1-1-3,1 3 3,1 1-2,2 0-3,1 1 3,0 0-4,0 1 0,-4 3 3,-3-1-2,-6 0-3,-3 0 3,-3 1 7,-7-3 2,-2 1 1,-6 0 0,1-3 0,-6-1-1,2 0 4,-8-3-2,3 2-6,-7-2-4,-4 2 0,-6 0 1,-5 1-6,-9 2 5,-5 2-4,-7 3 0,-10 0 0,-5 4 3,-6 0-3,-7 1 0,-4 1 4,-5 0-2,-3 1 0,-5 0-2,0-1 1,-4-2 0,-4 1 2,-4-1-1,-1-1 0,-3-3-2,-2 0 0,-2-3 3,-3-1-4,0 1 1,-2-3-2,-1-1-1,-2 0 0,-5-3 5,-3 0-3,-2 0 0,-6 2 0,-7-3 2,-5 3-1,-7 1-3,-3-1 0,-5 3-3,-3-1 2,-4 0 1,-3-1-2,1 3-7,-3-3-6,1 1-7,-6-4-19,5 4-50,-4-3-29,-13 8 1,9-21 3,-14 5 12</inkml:trace>
  <inkml:trace contextRef="#ctx0" brushRef="#br0" timeOffset="2698.15">16379 12891 341,'-19'6'120,"19"-6"-1,3 12-93,17-7-23,12-3-15,9 6-9,3-7-7,11 7-3,-1-3 1,1 4-1,-9-2 2,-7 9 11,-8 3 15,-12 2 11,-6 7 6,-14 2 2,-6 4 0,-8 5-17,-4 4-72,-6-7-20,6 4-7,-4-13-4,9 1 16</inkml:trace>
  <inkml:trace contextRef="#ctx0" brushRef="#br0" timeOffset="4262.24">22026 12135 58,'-53'1'28,"-2"3"-2,0-1-2,-1 5-5,-1 1-4,-2 5-2,-2 5-4,1 5-3,0 4-4,1 5 2,-2 6-4,0 5 3,1 7 1,2 6 0,2 6 2,5 5 3,1 7 1,8 5-1,2 1 0,6 4 0,4 3-3,4-1 3,6 2-6,3-1 1,5 2-3,2 0 7,7 5 1,4 2 0,6-5 5,5 4-3,5-3 4,8 3 4,2-8 1,9-3-4,3-9-2,7-5 1,2-2-4,6-7 0,3-8-2,4-6-8,3-6 2,4-2-2,2-5 0,4-2-3,6-11 1,1-3 1,5-7 1,1-4-1,3-9 0,0-3-2,3-8 1,1-3 2,-3-5-1,0-5-2,-2-1 2,-4-5 4,-3-3-3,-3-6 7,-7-5-7,-4-8 6,-6-4-3,-5-11 7,-7-7-3,-3-3 1,-11-11 1,-4-3 0,-10-6 1,-5-2-5,-10-4 2,-2 3-2,-8-1-4,3-4 0,-4 3 0,-1-1-4,3 3 4,-4 3-3,-3 2 4,-6 1-1,-7 5-2,-11 7 0,-9 1 3,-12 12-3,-11 3 1,-9 8 0,-7 7-3,-7 5-1,-3 9 5,-2 4-3,2 9-2,-3 3-7,3 12-19,-3-5-47,4 5-44,8 4-2,3-4-2,7 2 23</inkml:trace>
  <inkml:trace contextRef="#ctx0" brushRef="#br0" timeOffset="6212.35">18848 12659 81,'26'0'31,"3"0"-1,5-1-5,6 1-3,5 1-7,7-1-3,7 3-3,7-2 0,7 4 3,6-2 6,10 2-1,5-2 2,10 1-2,6-2 1,7 0-3,5-3 0,10 0-3,6-2-4,4 0-4,4-2-2,8 0 1,1-1 0,5 1 0,3-2 1,2-1-2,3 1 0,3-3-1,-1 3 3,2-3-1,0 3-3,2-1 4,-1 0-5,-2 0 4,-4 1-3,-1 2 3,-4-3-2,-8 2-2,-4 0 1,-8 1-2,-9 2 4,-11 2-2,-9-3 0,-6 1 0,-11 2-2,-6-1 5,-9-2 0,-8 3 2,-8-4-3,-8 1 4,-7 0 1,-3 0 1,-10-1 0,-4 1-1,-6 0 0,-4 0 2,-5-2-1,-3 1-3,-4 0 1,-11 5 2,14-10 0,-14 10-2,7-10-2,-7 10-2,0 0 0,6-15 0,-6 15-1,0 0-6,0 0-5,9-15-17,-9 15-39,14 0-51,-14 0 0,0 0-1,0 0 39,13-7 79</inkml:trace>
</inkml:ink>
</file>

<file path=ppt/ink/ink1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8-19T07:16:21.657"/>
    </inkml:context>
    <inkml:brush xml:id="br0">
      <inkml:brushProperty name="width" value="0.05292" units="cm"/>
      <inkml:brushProperty name="height" value="0.05292" units="cm"/>
      <inkml:brushProperty name="color" value="#002060"/>
    </inkml:brush>
  </inkml:definitions>
  <inkml:trace contextRef="#ctx0" brushRef="#br0">20804 11837 27,'0'0'15,"-6"-13"-3,6 13-6,0 0-3,-10-11 1,10 11 0,0 0-1,-7-14-1,7 14-1,-10-13 0,10 13 3,-14-14 1,14 14 4,-19-21 4,5 9 5,1 0 3,-2 0 3,1-2-2,-3 1-2,-2-2-2,1 2-1,-2 1-2,1-1-5,-3 1-1,0-2-2,-2 2 1,-1 2-1,1 2-1,-1-1-4,0 2-1,0 1 2,1 2-1,-1 1 0,1 1 0,1 4 0,-2-1 2,0 4 2,0 2-2,0 2-1,-3 1 0,0 7 2,0 2-3,-2 0 2,1 3-4,2 1 1,-1 0 1,2 4 0,3 1 1,1 1-1,3 1 1,2 2-2,2 2 3,2 1-4,3 4 4,2 2-3,2 0 4,5 3-1,1 5 2,5-1 1,2 2-3,7 2 4,2-2-3,7-3 2,2 1-4,7-2 2,6-6-3,5-3 3,1-4 1,3-3-3,5-2 0,0-1-1,3-10 1,2-1 0,0-8 0,0-2-2,0-7 2,2-6 0,-1-8 0,1-9 1,-5-5-4,-2-6 0,-7-4 0,-2-6 2,-8-5-3,-4-6 2,-14-1 1,-7 0-1,-11 0 7,-9-1-3,-7 1 4,-8 3-2,-8 5 1,-2 6 1,-3 4-3,-2 7 3,-2 2-7,1 7 1,2 4-9,0 3-5,5 7-24,-3-1-40,2 3-37,9 7-5,0-3 3,8 6 37</inkml:trace>
  <inkml:trace contextRef="#ctx0" brushRef="#br0" timeOffset="568.03">20887 12209 131,'0'0'87,"0"0"-46,0 0-15,13-12-8,3 4-5,8 0-6,3-1-1,9 0-4,3-1 2,6 0-2,5 2-1,5-2 0,5 2 1,3-1 2,6-2 2,4 0 0,0 0 0,3 2 3,-3-5 0,-2 6 0,-5-1-3,-5 2-4,-10 3-1,-6 2 0,-10 1-5,-8-2-4,-6 4-7,-9-3-21,-12 2-36,11-1-24,-11 1-3,-13-10 30,-1 0 69</inkml:trace>
  <inkml:trace contextRef="#ctx0" brushRef="#br0" timeOffset="849.04">21775 11863 191,'0'0'66,"0"0"-15,0 0-13,21 1-14,0 0-12,6 2-6,3 0-2,6 5-8,-2-1 2,-1 4-7,-6 3 3,-7 6-1,-10 2 4,-10 7-2,-11 2 4,-10 5 3,-5 0-2,-5 2 0,0-1-20,-1-3-48,0-7-25,13 0-1,2-14 13,13-1 81</inkml:trace>
  <inkml:trace contextRef="#ctx0" brushRef="#br0" timeOffset="10576.6">19731 8701 95,'0'0'97,"-9"-14"-2,7 2-50,2 12-11,-3-23-7,6 11-8,-3-2-6,2 0-6,0 0-3,-1 1-1,-2 0 1,-2 2-2,-1 0 1,4 11 1,-14-18-1,14 18-2,-22-14 1,8 10-1,1 1-1,0 5-1,-3 3-1,2 2 1,1 4-2,2 3 2,0 3-2,4 3 0,-1 5 0,5 6 4,0 5-3,4 3 2,2 7-2,3 4 3,2 2-1,2 3 3,2 0-5,1-2 2,1-6-1,0-2 2,2-8-2,-2-6-2,1-7 3,1-5 3,0-11 3,2-6 1,0-9 0,2-8 0,0-8 2,2-3 1,-1-7-3,0-4-3,-3 3-1,-2 2-2,-1 4 0,-3 7-2,-2 8 0,-10 13-1,20-5 1,-9 10 1,4 6 0,0 3 0,2 1 0,2-1 3,1 0-2,-2-3 2,1-4 0,-2-3 1,-3-6 0,-2-5 2,-2-6-2,-2-7 0,-6-5-1,-3-3-1,-7-6 1,-3 0-2,-3 2 0,-3 2-2,-4 6 0,-1 5 1,0 7 0,-1 10 0,1 6 0,1 4-1,3 1 1,3 1 2,3 0 0,12-10 1,-13 14 1,13-14 0,11-9 1,3-6 0,6-6-1,4-5-1,2-5 1,4-2-4,3 1 0,-1 2-3,0 3-1,-3 9-1,-1 8-1,-1 8 0,-4 9 0,-2 4 1,-3 5-1,-3 2 4,-4 1 0,-4-2 0,-1-2 1,-3-4 3,-3-11 2,2 11 0,-2-11-1,-1-17 0,1-1 1,1-4-1,-1-4 1,3-5 0,0-4-6,2 3 0,1 5 0,1 3 0,2 9-2,-9 15 0,23-12 0,-8 16-2,-2 4 5,6 1 0,-2 1 0,1-1 1,-1-3 1,1-7 4,1-4-5,-5-4 3,1-8-1,-6-3 0,-2-5 0,-2-3 0,-3-1-1,-3 4-2,-3 5-1,1 3-1,3 17-1,0 0 1,11 13 0,2 14 1,5 9-1,6 4 1,1 5 2,3 3 2,-1-3-1,-4-5 0,-2-9 0,-4-7 2,-5-10 1,-12-14 1,13-8 1,-13-17 1,-7-18-3,-2-12 0,-5-18 0,-4-15-2,-5-9 0,-5-5-2,-2 0-2,-1 8-1,-2 4 5,2 10-2,-1 11 0,2 9 0,3 10 1,4 11 1,3 7 4,5 6-3,2 6 2,2 5-4,11 15 0,0 0 0,0 0 0,-1 13-3,13 10-2,3 7 2,7 7 1,5 9 1,5 11 2,4 5 1,3 7-2,-1 1 5,-1-1-2,-1-1 0,-3-4-4,-2-8 4,-1-10-3,-3-8 1,-2-15-1,-1-11-1,-1-13 0,-1-11-3,0-13-2,-2-5-3,-2-3 1,-5-3-3,1 5 0,-4 0-3,0 13 2,-2 7 3,-8 11 2,19 8 2,-9 6-1,1 1 1,0 4 2,0 1 3,0-4 0,0-3-1,-11-13 2,20 12 0,-20-12 0,18-10 0,-10-5-1,-1-8-10,-3-3-6,-2-6-2,-4-1 0,-4-1 0,-1 5 2,-6 2 3,-1 10 1,-3 6 10,1 10 8,2 8 4,-1 8 0,5 7 1,3 2-3,3 3-1,2-3 1,5 3 1,3-9-1,5-1 0,4-9 0,3-6-2,2-11-1,1-6-2,-1-4-3,-1-10-6,-1-1-2,-3-6 1,-4 5-3,-3-2 0,0 8 0,-4 3 2,3 8 1,-7 14 4,17-2 0,-5 9-2,1 4 2,4 4 0,2-2 3,0 4-2,1-6 3,-1-3 1,-2-3-1,0-5 1,-2-5 1,0-7 0,-2-6 0,-3-5-3,0-5-3,-3-5 0,2 1 0,-5 1-3,2 5-1,-2 5 0,1 6-2,-5 15 3,16-11 2,-5 13 0,-11-2 3,17 4 3,-17-4-1,16-8 2,-14-7-1,-2-9 2,-3-12 1,-6-6-2,-6-11 2,-3-3 3,-8-4 5,2 2 0,-4 4 7,5 14 0,-2 5-1,8 10-1,4 12-4,13 13-6,0 0-3,7 29-3,9-6-4,4 4-2,6 3 1,5 4 0,2 0 1,0-5-1,-1-2-7,-4-8-17,1-4-92,-6-4-5,-7-10 0,-4-5-4,-12 4 43</inkml:trace>
  <inkml:trace contextRef="#ctx0" brushRef="#br0" timeOffset="10738.61">21470 7584 230,'-11'12'123,"11"-12"-6,14-14-78,3-6-42,7-6-94,3-12-9,6-1-11,-3-8-3,0 3 55</inkml:trace>
  <inkml:trace contextRef="#ctx0" brushRef="#br0" timeOffset="11008.62">20397 7908 231,'-24'11'127,"9"-11"-2,9-11-71,21-5-13,4-9-16,13-3-13,7-5-25,4-8-36,11-2-70,3 3-8,5-1-1,0 3-3,-1 1 84</inkml:trace>
  <inkml:trace contextRef="#ctx0" brushRef="#br0" timeOffset="12214.69">22131 6600 146,'-5'-17'115,"5"17"-1,-8-14-68,8 14-13,0 0-12,0 0-8,0 0-6,4 19-7,2 0-2,0 8-1,2 8 3,2 7-2,3 7 4,1 2-3,2 1 3,0-1 6,1-2-5,1-5 3,2-7-4,1-4 7,2-11-7,3-8 6,0-7-7,6-8-2,0-7-3,0-6-11,-2-6-2,1-3-10,-4 0 4,-2 4-8,-7 2 6,0 8-3,-6 4 10,1 10 8,-2 3 9,-1 7 11,-2 0-3,1 2 5,2-1-2,-4-2 6,-7-14-6,15 14 6,-15-14-11,0 0-7,11-17 4,-15 1-4,-2-4 3,-2-5-9,-6-2 5,-2-1-5,-2 1 11,0 3 4,2 4 2,1 4 1,5 4 2,10 12 1,-9-13 0,9 13 0,13-9-4,2 5-5,4-1-3,3-1-3,3-2-6,3 4 0,0 0-1,0 4-1,-4 1 1,2 5 0,-5 3 1,1 4 4,-4 2 2,0 0 1,-2 1 1,-2 0-3,-1-4 3,-6 0 0,-7-12 2,15 15 2,-15-15 1,0 0 0,12 5 1,-12-5 2,0 0-3,11-17 2,-11 17-3,7-23-2,-4 6 0,-2-2-1,-1 0-2,0-2-1,-4 1 0,0 2 0,-1 2-2,-1 4 0,6 12 0,-14-16 1,14 16-1,-14-9 2,14 9-1,-16 6 0,16-6 1,-13 19 2,6-4-1,5 2 2,-1 4 1,4 2-1,4-2 4,1-2-2,4-2 2,-1-5-1,3-3 1,0-6-2,3-6-5,-1-3-10,-1-9-14,3 1-18,-5-8-22,1-3-26,0 4-14,-4-4 0,2 6 101</inkml:trace>
  <inkml:trace contextRef="#ctx0" brushRef="#br0" timeOffset="12679.72">23202 6399 87,'0'0'93,"0"0"2,-11 5-66,16 12 0,1 4-10,6 6-2,2 0 0,4 7-1,2-1-7,-1 1-2,-3-2-4,0-4 0,-6-2-4,-3-5 2,-6-5-3,-6-4-1,5-12-1,-25 12-1,5-5 0,-3-1 2,1 4 3,1 6 4,4 3 2,7 6 5,6 1 2,10 1 6,7-4-1,10 0 1,4-9-3,4-6-2,-1-12-4,3-5-6,-4-6-11,-4-10-10,-3-2-15,-10-5-26,-1 2-18,-9-4-15,-2 4-12,-2 3-8,-5 1 71</inkml:trace>
  <inkml:trace contextRef="#ctx0" brushRef="#br0" timeOffset="13440.76">21327 8561 114,'0'0'98,"8"-20"5,8 4-56,7-7-18,11 0-5,3-4-3,10-3-5,7-7-11,7-6-3,10-5-1,7-6-2,8-8 4,11-9 0,10-8 0,10-3 2,8-4 3,6 1-3,-3 0 3,-1 9-2,-8 7 0,-5 10-2,-13 8 2,-13 11-4,-15 7 0,-11 9-1,-14 7-2,-10 2-2,-10 8-8,-12 2-4,-16 5-13,0 0-46,0 0-39,0 17 0,-11-13-1,11-4 66</inkml:trace>
</inkml:ink>
</file>

<file path=ppt/ink/ink1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2-10-21T04:25:28.157"/>
    </inkml:context>
    <inkml:brush xml:id="br0">
      <inkml:brushProperty name="width" value="0.05292" units="cm"/>
      <inkml:brushProperty name="height" value="0.05292" units="cm"/>
      <inkml:brushProperty name="color" value="#002060"/>
    </inkml:brush>
    <inkml:context xml:id="ctx1">
      <inkml:inkSource xml:id="inkSrc1">
        <inkml:traceFormat>
          <inkml:channel name="X" type="integer" max="11024" units="cm"/>
          <inkml:channel name="Y" type="integer" max="6196" units="cm"/>
        </inkml:traceFormat>
        <inkml:channelProperties>
          <inkml:channelProperty channel="X" name="resolution" value="400" units="1/cm"/>
          <inkml:channelProperty channel="Y" name="resolution" value="400" units="1/cm"/>
        </inkml:channelProperties>
      </inkml:inkSource>
      <inkml:timestamp xml:id="ts1" timeString="2020-08-19T07:16:45.457"/>
    </inkml:context>
  </inkml:definitions>
  <inkml:trace contextRef="#ctx0" brushRef="#br0">5891 4877 87,'0'0'43,"0"0"-11,0 0-2,0 0-4,0 0 1,-11-12-1,11 12 0,0 0-3,0 0-1,0 0-4,0 0-4,-11-13-5,11 13-6,0 0-3,-15-9-6,15 9 3,-18-3-3,18 3 1,-21 0 1,9 0-1,-3 0 0,3 2 2,1 0 2,0 1-3,11-3 2,-21 7-3,21-7 0,-18 10 2,18-10 1,-16 13-1,16-13 0,-15 14 1,15-14-1,-13 14 2,13-14-2,-8 15-1,8-15 0,-7 17 0,7-17 1,0 19-2,0-19 1,7 20 1,-7-20 1,10 18 0,-10-18 2,13 14 1,-13-14 1,11 9 3,-11-9 4,12 1 4,-12-1 2,0 0 2,16-6 3,-16 6 0,8-12 0,-8 12 3,4-18-2,-5 4-3,0 3 1,-6-3-2,1 0-3,-2 0 0,-2-1-3,-1 2-3,1 0-1,-1 3-3,11 10-3,-18-17 0,18 17-2,-16-7 1,16 7-3,-12 3-1,12-3-1,-12 11 0,6 0-1,1 2 1,2 2 1,2 1 0,2 1 3,4 0-1,2-1 1,3-1 1,2-1 2,2-3-1,1-2 1,0-1-2,0-5 2,-2-2-1,1-1 2,-2-4 1,0-5-2,0-3 1,-2-3 0,0-4 3,-3-3-6,1 0 5,-5-2-3,0 2 0,-3 2 1,-4 1 0,2 4 0,-6 4-3,8 11 3,-13-13-4,13 13 1,-16-2-3,16 2 1,-19 7-3,19-7 1,-20 15 1,11-4-1,2 0 0,1 2 1,4 0 0,0 2 0,5 0 1,0-1 1,4 1-1,1-4 2,3-2 0,0 0 1,4-4 1,-1-4 0,1-2 2,2-5-1,-2-4-1,-2-2 1,-2-5 2,-2-3-2,-7-2 5,-4 2-3,-7-2-1,-4 5 0,-6 2 1,-1 7-2,-2 4-1,-1 6-2,1 5-4,4 1 3,4 4-10,2-2-20,9 4-42,3-14-46,5 10 1,7-11-1,2-10 10</inkml:trace>
  <inkml:trace contextRef="#ctx1" brushRef="#br0">12995 9460,'0'0,"0"0,0 0,0 0,0 0,0 0,0 0,0 0,0 0,0 0</inkml:trace>
  <inkml:trace contextRef="#ctx0" brushRef="#br0">6025 4339 49,'-20'-14'87,"20"14"-4,-10-10-51,10 10-3,-14-10 1,14 10-6,-16-8-10,5 4-7,0 2-2,-3 1-2,-6 1-2,1 0 0,-7 3-3,-3 2-2,-3 1 0,-2 4 0,-3 1 2,-2 5-1,1-1-2,-5 5 1,3 1 0,4 0 2,-1 4-3,3-1 2,2 1-3,4 1 2,4 1 3,4-1-2,3 1 1,4 1-2,4 1 3,3 4 0,3 1 0,3 0 0,4 1 1,1 1-1,2 1 2,3 0-1,0 0 3,2-1-2,0 2-4,3-3 4,0 2-2,-1-5 3,2 2-3,0-2 5,2 1-4,3-5 6,0-2 1,2 1-1,1-2 1,3 1 0,2-2 1,0-2-1,1-2 1,3-3 3,2-3 4,0-3 0,4-4 3,-2-6-1,4-3 0,0-6 0,3-2-1,-4-8-3,2-2-3,-2-5 0,-1-4-2,-2-4 0,0-1 0,-4-9-1,-4 1 3,-2-5-2,-3-2 3,-4-4-4,-5-3 3,-2-4-1,-4 1 3,-5 2-1,0 2-2,-7 2 3,1 3-5,-7 1 4,0 8-2,-7 3 0,-5 1-1,-8 4-3,-7 4-1,-9 3-2,-6 7-1,-9 9-9,-10 3-12,-2 14-33,-7 5-78,-3 8-1,-2 1 0,0-1-5,2-2 45</inkml:trace>
  <inkml:trace contextRef="#ctx0" brushRef="#br0">20400 8039 73,'0'0'88,"-20"-13"-30,20 13-17,-17-15-9,17 15-10,-13-15-9,13 15-7,0 0-4,-10-13-2,10 13 0,0 0-1,0 0-3,0 0 0,0 0 0,0 0 0,0 0 0,13 5 1,-13-5 1,25 8 5,-3-4 3,5 0 2,7-2 0,5 0 1,7-2-1,3-4 2,5 0-3,3 0 0,2-3 1,2 0-2,1 0 1,-2-2 0,0 2-3,-2 0 1,0 1 0,-5 0-2,-4 2-2,-6 2 0,-4 0-1,-6 0 1,-4 3 0,-6 0 1,-2-1-1,-4 2-1,-2-2 1,-2 0 1,-13 0-1,17 0 2,-17 0 0,0 0-2,11-3-1,-11 3-1,0 0-2,0 0-3,-16-6-1,16 6-7,-14-2-7,14 2-8,-15-3-11,15 3-21,0 0-31,-15 2 0,15-2 21,0 0 71</inkml:trace>
  <inkml:trace contextRef="#ctx0" brushRef="#br0">5797 12574 120,'0'0'62,"0"0"-10,0 0-18,0 0-12,-6-12-8,6 12-5,0 0-3,-6-12 2,6 12 4,-4-15 0,-1 4 4,5 11-1,-9-18-3,9 18-2,-15-17-1,15 17-4,-21-12-2,7 7-3,2 3-2,0-1 1,1 1 3,11 2-1,-18 0 1,18 0-1,-11 6 0,11-6 1,-6 12 1,6-12-2,0 21 0,0-10 3,3 1-4,-3-12 3,8 19 0,-8-19 0,9 12-1,-9-12 1,0 0 1,14 4-2,-14-4 4,11-4-2,-11 4 0,0 0 5,12-12 3,-12 12 3,0 0-2,0 0 3,2-13-2,-2 13 1,0 0 0,-9 11-5,1 0-3,1 2-7,1 3 1,2-2-4,2 2 4,1 0-3,1-16 5,7 13-6,-7-13 3,23 2-2,-7-10-2,-1-1-4,5-4-9,-3-2-7,7 4-19,-8-6-17,4 6-25,-1 1-21,-5-1 2,7 9 2,-10-7 65</inkml:trace>
  <inkml:trace contextRef="#ctx0" brushRef="#br0">6067 12203 169,'-3'-20'105,"3"20"2,0 0-49,-8-17-14,8 17-14,0 0-12,-14-8-7,14 8-5,-15-9-4,15 9-1,-17-12 2,5 6-1,-1 0-2,-4 0 0,-3 0-2,-2 3 1,-3 3-4,-2 2 1,-4 3-3,-1 2-1,-2 1 2,0 4 1,-1 3 0,-1 1 0,0 1 2,-1 5 0,-1 1 2,3-1 0,1 3-2,1 2 1,1 1 3,3 1-3,4 1 2,4 2 1,1-2-1,6 4 0,2 2-2,5 5 3,2 2-1,4 5 1,4 1 0,3 4 0,5 2-1,4 0 1,3-3 3,4-1-2,4-4 1,4-6-1,7-5 2,3-8 0,6-5 1,1-8-1,4-5 1,4-5-2,1-5 2,-2-6-1,0-2-1,-4-7 3,-2-2 1,-5-5 1,0-3 0,-4-8 3,0-3-3,-3-7 4,-2-4-2,-6-8 2,-1-3-2,-8-3 0,-3-6 3,-7-3-2,-6 0 1,-6-7-1,-3 4-4,-8 1-1,-4 4-3,-5 3-2,-10 12-13,-9 13-4,-16 7-13,-8 27-28,-22 14-68,-12 22-3,-9 13-3,-12 12 5,-2 16 39</inkml:trace>
</inkml:ink>
</file>

<file path=ppt/ink/ink1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8-19T07:17:47.889"/>
    </inkml:context>
    <inkml:brush xml:id="br0">
      <inkml:brushProperty name="width" value="0.05292" units="cm"/>
      <inkml:brushProperty name="height" value="0.05292" units="cm"/>
      <inkml:brushProperty name="color" value="#002060"/>
    </inkml:brush>
  </inkml:definitions>
  <inkml:trace contextRef="#ctx0" brushRef="#br0">22267 14505 112,'0'0'47,"-8"-15"-1,8 15-7,-11-16-3,11 16-7,-13-15-3,13 15-3,-19-13-7,4 6-4,2-1-2,-4 2-2,-4 0-5,-2 1 0,-3 3 0,-3-1 2,-4 3 0,-2 3 1,-3 1-4,-3 2 1,0 2 2,-2 4-2,2 0-1,0 5 1,1 2-3,1 2 5,-1 5-4,0-1 6,1 5-5,-1-4 5,0 6 2,0-2 3,0 3-1,-4 1 0,3 1 2,-1 2 0,3 3 3,-3 2-2,4 2-5,3-1-2,6 4 2,5-2 1,7 1 2,8 0-6,7-1-2,7-2-1,11 2 2,7 1 2,8 1-6,7-4-1,6 5 1,4-2 0,5-1 2,5 2-6,2-1 0,1-2-2,2-4 4,0 2-6,3-6 5,3-4-5,4-3-1,2-8 7,2-5-2,6-3-3,-1-7 2,2-9 3,-2-5-5,-2-5 6,-4-8-2,-4 0-2,-7-9 5,-7-8 4,-4-9-6,-8-5 5,-4-10-2,-10-8 2,-8-9 4,-13-12 0,-6-7-2,-15-4 0,-9-4-1,-19-1 3,-15 4-2,-16 5-6,-15 7 2,-13 8-5,-13 16 1,-8 13-12,-11 10-21,4 19-93,-2 10 2,3 8 1,6 7-9,4 5 55</inkml:trace>
</inkml:ink>
</file>

<file path=ppt/ink/ink1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8-19T07:19:33.670"/>
    </inkml:context>
    <inkml:brush xml:id="br0">
      <inkml:brushProperty name="width" value="0.05292" units="cm"/>
      <inkml:brushProperty name="height" value="0.05292" units="cm"/>
      <inkml:brushProperty name="color" value="#002060"/>
    </inkml:brush>
  </inkml:definitions>
  <inkml:trace contextRef="#ctx0" brushRef="#br0">19002 7730 13,'-23'-11'-3,"-4"-1"4,-2 2-6,-2 1 6,0 2 0,-4 1 1,-1 1 3,-2 2 4,-5 0 5,1 3 2,-4 3 2,0 1-1,-4 3 0,-1 2-2,-3 2-2,-1 4-6,-2 1-3,-2 4-1,1 2 0,-2 2-1,-1 4 1,0 1-1,-3 4 1,4 4-3,3 1 1,3 4-3,4 1-2,5 6 0,7-1-1,8 5 1,8-1 0,3 1 0,7 2 4,6 1 1,4 1 4,4 0-2,3 1 4,2-1 2,4 3 2,6-3 1,3 0-1,4-3-1,4 0 2,8-5-2,4 1 0,6-4-4,7-1 0,8-5-2,6 0-1,6-4-2,8-2-3,4-4 0,6-5-2,4 0-1,5-7 1,0-5 0,3-4 3,3-6 4,1-5 6,-2-7 7,1-4 8,-4-8 4,-1 1 3,-6-10 2,-1-2-2,-13-9 1,-6-2-5,-9-8-5,-6-5-5,-13-9-1,-8-8-6,-15-10 1,-12-4 0,-12-6-5,-12-3-4,-16-5-2,-11 1-3,-14 3-1,-13 6 1,-9 6-2,-9 8-6,-10 7 1,-14 10-10,-4 12-17,-18 11-67,-11 8-10,-14 14-6,-22 7 3,-18 15 103</inkml:trace>
</inkml:ink>
</file>

<file path=ppt/ink/ink2.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8-13T06:28:50.6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inkml:trace>
</inkml:ink>
</file>

<file path=ppt/ink/ink2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8-19T07:20:07.735"/>
    </inkml:context>
    <inkml:brush xml:id="br0">
      <inkml:brushProperty name="width" value="0.05292" units="cm"/>
      <inkml:brushProperty name="height" value="0.05292" units="cm"/>
      <inkml:brushProperty name="color" value="#002060"/>
    </inkml:brush>
  </inkml:definitions>
  <inkml:trace contextRef="#ctx0" brushRef="#br0">14640 2385 89,'-7'-20'93,"2"9"-22,5 11-19,-14-23-11,7 10-9,-2-2-12,0 1-13,0-1-12,-2 0-1,1 3-7,-2-2 0,0 4-4,-3-1-8,1 3-1,-7 1 4,1 5 5,-4 2 2,-3 4 1,-2 4 3,-4 4-1,-1 5 8,-3 6 2,0 4-1,0 2 2,0 4-2,2-2 1,0 4 0,1 3 3,0 3-1,1 0 0,0 4-1,-2 5 1,-2 5 0,0 2 2,0 2-1,-1 2-1,0 3-4,1-3 5,3 0-4,2-4 3,4 1-3,3 4 1,3 1-3,0 3 5,3 2-1,1 4 3,2 6-7,-1 6 6,1 4-5,-1 4 5,-1 0-4,1 2 5,0 4-5,0-5 5,0 3-2,2-1 3,2-1-2,2 1 1,3-2-5,2 3 3,1 0-6,4 1 1,1 2 0,2 0-1,1-2-1,4 0 1,1 2 1,3-2-2,-1-1 5,5 3-4,2 0 6,2-5-5,0 2 6,3 0-3,0-3 1,0-3 1,4-1 0,-2-4 1,2-4 1,2-3 3,1-3-1,3-7 3,2-4 2,4-2 2,1-2-1,2-9 3,3-1-3,3-5 0,1-2-3,3-3 1,0-2-2,1-5 0,3-5-1,3-3 0,1-4 0,2-3 0,2-6 2,1-3-1,5-3 0,1-4-2,2-2 0,2-4 1,0 0-1,-1-5 0,2 1 0,-2-7 1,-1 0 1,-4-8 0,1 2-3,-4-7 3,-2-5-1,-2-6-8,-1-3 3,-2-6-7,0-5 1,-2-6-2,-4-7 4,0-6-4,-5-6 3,-4-5 5,-4-8 1,-5-9 4,-4-7 2,-9-6 1,-3-6 1,-6-7-1,-7-4-3,-7-4 4,-4-4-4,-5-1 2,-6 0 0,-5 0 5,-6 3-1,-5 0 8,-1 4 3,-5-1-7,-1 0 1,-4-3-1,1 0-3,-1-4-6,1 1 2,-1-4-11,-4 0-1,-1 4 1,-2 7 1,-4 4 0,-4 6 11,-3 7-9,-4 7 6,-4 11-3,1 7 5,-2 10-2,-2 10 8,0 8-9,0 9-4,0 9 3,1 6-7,4 9-12,-2 1-29,4 4-69,9 3 3,2 0-6,8 2 4,-1-6 102</inkml:trace>
</inkml:ink>
</file>

<file path=ppt/ink/ink21.xml><?xml version="1.0" encoding="utf-8"?>
<inkml:ink xmlns:inkml="http://www.w3.org/2003/InkML">
  <inkml:definitions>
    <inkml:context xml:id="ctx0">
      <inkml:inkSource xml:id="inkSrc0">
        <inkml:traceFormat>
          <inkml:channel name="X" type="integer" max="11024" units="cm"/>
          <inkml:channel name="Y" type="integer" max="6196" units="cm"/>
        </inkml:traceFormat>
        <inkml:channelProperties>
          <inkml:channelProperty channel="X" name="resolution" value="400" units="1/cm"/>
          <inkml:channelProperty channel="Y" name="resolution" value="400" units="1/cm"/>
        </inkml:channelProperties>
      </inkml:inkSource>
      <inkml:timestamp xml:id="ts0" timeString="2017-03-09T05:39:08.95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ink>
</file>

<file path=ppt/ink/ink3.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8-27T06:30:09.17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720" units="cm"/>
        </inkml:traceFormat>
        <inkml:channelProperties>
          <inkml:channelProperty channel="X" name="resolution" value="28.31858" units="1/cm"/>
          <inkml:channelProperty channel="Y" name="resolution" value="28.34646" units="1/cm"/>
        </inkml:channelProperties>
      </inkml:inkSource>
      <inkml:timestamp xml:id="ts0" timeString="2016-04-11T05:30:38.82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0,'0'25</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8-19T06:24:37.584"/>
    </inkml:context>
    <inkml:brush xml:id="br0">
      <inkml:brushProperty name="width" value="0.05292" units="cm"/>
      <inkml:brushProperty name="height" value="0.05292" units="cm"/>
      <inkml:brushProperty name="color" value="#002060"/>
    </inkml:brush>
  </inkml:definitions>
  <inkml:trace contextRef="#ctx0" brushRef="#br0">7050 12686 12,'-12'-7'45,"-5"-4"-32,-1 1-12,-2 1 0,-1 1 5,-1-3 6,-3 5 7,-1-3 7,1 5 6,-5-1-1,0 1-2,-4 0-12,-5 3-6,-2 5-8,-1 0-4,-5 3-4,-3 0 0,0 2 4,-1 3 3,-4 2 9,1 3 3,-1 0 3,2 4 2,-1 1 0,0 2-1,4 4-1,0 5-3,4 1-7,0 3-4,5 3-1,2 2-1,4 3 1,3 2-1,2 3-1,4-5 1,2 4 1,5-1 1,2 3 1,2-3-2,5 2-1,3-1 1,6-3 3,5 0-3,4-4 0,7-2-1,4-3 4,8-4 0,5-3 5,6-5-4,4 0-1,7-3 2,7-1 0,5-1 0,5-1-5,1 2 2,4-1-3,4 0 3,3 2 0,1-2-1,2 3 0,2 0 2,1 3 2,1-3-2,0 1-1,0 3-1,0 3 3,0 1-2,0-1 1,1 0-3,-1 0-2,2 2 1,-1 1 3,3-3-4,1-2-1,0 0 2,1 1-2,3-3 1,0-2 3,2-1-1,1-2 0,1 2 8,3 0-3,-1-2 4,3-1-4,-3 1 8,2 4-5,1-5 3,-1 3-4,1-5-2,0 0-3,-1-1 2,1 1-1,-3-2-4,1-1-1,-1 1-1,-2-2 1,-3-2-1,-1 3 3,-4-4 0,-1 0-2,2-5 1,0-1 1,3-7 0,0-1-1,3-1-2,0-6 0,5-2-1,-1-5 3,-2-1-1,-2-3-3,0-2 2,-2-2 1,-2-1 1,-3-1-1,-2-3 1,-3-1 1,1-3-2,-2-1 5,-1-2-5,0 0 4,1-5-5,-1-1 4,-2-1-3,1 0 0,-2 1 0,-3-2 0,-4-2-1,-4-1 0,-6-1 2,-6-2-9,-2-2 1,-9-5-2,-5-3-1,-8-5-3,-5 0 2,-10-3-1,-3-3 5,-10 4 1,-6 2 5,-9 2-2,-7 3 3,-8 7 4,-9 3-1,-5 3 0,-8 7-5,-7 0 4,-6 6-12,-6-1 2,-3 9-3,-7-1-1,-2 5-3,-4 2 4,-1 5 1,-2 3 4,-2 1 8,2 6 4,-1 1 2,-1 5-1,1 5 1,-1 1-1,-2 7-2,1 3 1,-2 4 0,-2 4 3,-1 1-1,3 2 5,-3-1 0,5 2 2,1-5 1,0 0-5,4-4 1,4-4-4,3-4-3,3-5-2,3-6 0,4-4-1,4-6 2,3-7-2,4-6-3,2-5 1,-1-7 0,2-2 0,0-5 0,1-4-1,-3-2 0,1 0 0,-6 0 3,0 2-4,-4 3 5,0-2-5,-3 3 4,-2 4-2,-2-1 3,-4 2-2,-1 1-1,-5 3 2,-3 4 0,-2 5 0,-3 2 0,-6 5-2,0 8-3,-5 5 1,0 7 2,-4 6-1,-2 6-2,-3 5-1,-3 5-1,-2 7 3,-6 3 2,-2 5-2,-1 0 0,0 2 0,2 0 3,0-1 2,4-2 0,6-4-1,9-6 1,7-3 1,7-4 0,10-4 1,8-6-4,11-1 0,7-5 0,11-1-4,10 2-37,6-4-83,8-2-3,16-1-5,-11-5 2,11 5-4</inkml:trace>
  <inkml:trace contextRef="#ctx0" brushRef="#br0" timeOffset="1051.06">7658 14232 346,'0'0'112,"-4"-13"-1,7-2-83,3 4-19,5-2-7,5-5-5,5-2-2,5-4-5,6-3 0,6 2 0,8-4 1,8-8 1,10-3-2,5-5 4,11-2 1,3-6 2,8-6 2,4-2 0,7 0 2,0-1 0,-1-1 5,0 5-4,-6-2 2,-1 5 2,-8 7-1,-6 4 0,-11 7-8,-6 3-3,-11 7-16,-10 3-8,-3 9-24,-13 4-37,-6 1-17,-2 9 1,-18 1 6,20 4 67</inkml:trace>
  <inkml:trace contextRef="#ctx0" brushRef="#br0" timeOffset="1631.09">8770 14516 206,'18'-15'88,"-3"-7"1,3 0-68,6 0-12,1-4-4,4-1-5,3-1 1,4-4-1,4-1 1,3-6-1,7-1 0,6-6 0,7-2 6,9-3 5,5-9 7,9 1 4,0-7-1,8 3 2,-3-2 0,3 3 0,-3-3-6,-2 6-6,-3-1-6,-2 6-5,-2 0 3,-5 5-1,1-1-7,-5 1-5,-4 9-11,-5 0-5,-5 7-10,-12 2-6,-2 9-23,-11 3-37,-8 3-6,-4 7 3,-10 0 21,2 7 84</inkml:trace>
  <inkml:trace contextRef="#ctx0" brushRef="#br0" timeOffset="2135.12">9887 14649 161,'22'-13'80,"10"9"-3,-2-12-67,4 1-15,5-3-3,2 0 1,-1-4 4,5 0-2,3-5 6,5-4 2,4-4 6,5-9 3,6-1 13,3-7 4,8-2 3,1-6 6,8 2-2,-3-9 2,6 6-1,-4-2-7,2 2-11,-6 2-5,-1 2-6,-5 1-7,-8 4-10,0 7-23,-12-1-33,-6 6-52,-5 8-1,-13 2-2,-9 7 1,-15 3 68</inkml:trace>
  <inkml:trace contextRef="#ctx0" brushRef="#br0" timeOffset="2906.16">6462 13549 385,'0'0'124,"-12"-3"-5,12 3-96,0 0-19,0 0-15,0 0-11,0 0-5,0 0-2,0 0-5,11-14 2,7 13-3,0-15 4,9 4 10,6-6 9,10-3 7,7-6 1,6-2 2,8-5 0,5-5 4,6 2 1,8-3-1,6-2 0,3 1-4,5-3 1,2-1-3,-2 0-27,1 1-57,5 7 2,-14-5-5,1 8 2,-18-5 85</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8-19T06:27:57.705"/>
    </inkml:context>
    <inkml:brush xml:id="br0">
      <inkml:brushProperty name="width" value="0.05292" units="cm"/>
      <inkml:brushProperty name="height" value="0.05292" units="cm"/>
      <inkml:brushProperty name="color" value="#002060"/>
    </inkml:brush>
  </inkml:definitions>
  <inkml:trace contextRef="#ctx0" brushRef="#br0">20523 12007 55,'0'0'18,"0"0"2,0 0-4,-12 8-3,12-8-1,-11 2 0,11-2-1,-17 6-2,5-3-1,-1 0 0,-3 1 3,-1-1 7,-2 2 0,-3-1 2,1 1 2,-6-2 2,4 1-1,-5 2-1,1 0-4,-3 1-7,0 3-3,1 1-4,-1 0-1,0 1-3,0 3 0,0-4 4,1 2-4,1 0 0,-2 3 0,-2 1-2,-1 4 2,-3 2-1,-1 0 1,-2 6-4,0 3 2,-1-2 1,3 4 3,0 2 0,0 1 0,2 2 1,3 2 0,2 0 1,0 5 0,5 2-2,0 1-3,3 1 2,5 2-1,3 3-1,3 1 0,2 2-3,4 3 2,3-1 0,1 4 1,4 1-1,2 1 1,4 0-3,3-1 5,4-2-3,3-1 3,7 2-3,4-4-1,5-2-1,5-2 3,5-2 0,3-1-3,4-4 2,3-3-1,2-6 5,2 1-1,2-7 0,3-3-4,1-3 3,4-3 0,4-4 3,1-5-5,6-3 0,3-5 4,2-6 0,1-3 2,3-9-5,1-3 2,2-7 0,0-2 2,0-5-1,-2-7-4,-3-3 2,-4-8-2,-4-5 8,-5-3 4,-10-13 3,-9-4 3,-11-14-1,-7-2 3,-10-12-3,-8-1 2,-14-5-5,-10 1-4,-14 2-2,-16 2-3,-13 4 6,-17 8 1,-18 4 3,-7 8 4,-12 6 1,-3 7 0,-3 5 1,4 8-2,0 7-2,11 5-5,9 10-1,8 8-5,7 6-7,7 8-5,8 7-12,4 3-19,15 5-75,2 1-12,6-8-2,1-6 0,2-11 25</inkml:trace>
</inkml:ink>
</file>

<file path=ppt/ink/ink7.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5-04-24T03:02:39.88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720" units="cm"/>
        </inkml:traceFormat>
        <inkml:channelProperties>
          <inkml:channelProperty channel="X" name="resolution" value="28.31858" units="1/cm"/>
          <inkml:channelProperty channel="Y" name="resolution" value="28.34646" units="1/cm"/>
        </inkml:channelProperties>
      </inkml:inkSource>
      <inkml:timestamp xml:id="ts0" timeString="2015-04-24T03:07:20.52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-1 0</inkml:trace>
</inkml:ink>
</file>

<file path=ppt/ink/ink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8-19T06:46:39.511"/>
    </inkml:context>
    <inkml:brush xml:id="br0">
      <inkml:brushProperty name="width" value="0.05292" units="cm"/>
      <inkml:brushProperty name="height" value="0.05292" units="cm"/>
      <inkml:brushProperty name="color" value="#002060"/>
    </inkml:brush>
  </inkml:definitions>
  <inkml:trace contextRef="#ctx0" brushRef="#br0">12715 5064 85,'0'0'93,"11"-12"-33,-11 12-13,0 0-11,1-15-5,-1 15-15,0-12-5,0 12-12,0 0 1,-2-14 0,2 14 2,0 0-2,-6-14 3,6 14 3,-11-6 2,11 6 2,-17-6-2,6 3 1,-4 0-1,-3 1 0,-3-1-3,-4 1-2,-1 2-3,-5 0-1,-4 1 2,-3 2-1,-4 0-1,-4 2 2,-3 2-2,-3 3 1,-3 3 2,-1 0 6,-4 2-7,1 3-2,-1 1 3,3-1-3,-3 1 3,-1 1-2,-1-3 2,-3 3-9,-2 3 6,-5 2 3,-4 5-2,-2 0 1,-3 7-1,-4 0 1,-4 6-3,1-1 4,-1 1-3,1 1 3,0-3-3,1 1-2,0 3 2,0 0 1,2-1-1,3 1 0,3 1 0,1 2 1,2 3 0,4 2 2,4-4-2,5 2-1,4-1 0,1 1 0,4-2 2,4-2-5,5 0 4,3 1-1,4-5 1,5 2-2,6 1 2,5 1-3,4 2 0,4 4 4,4-1-4,3 2 0,2 5 0,3-2 2,4 2 3,3 1-2,4-2 3,4-1-3,7 1 2,3-1-1,6 0 2,5 0-3,5-1-1,4 0 4,5 0-4,3-3 3,5 1-2,7-3 5,6-4-2,5-2 0,12-4-1,4-1-1,14-3 1,7-2-1,9-5 3,6-1-6,9-2 3,4 2 0,4-5 1,6-2 0,-2-1 2,2-4-2,0-2 3,1-6 2,3-1 3,-1-7 2,-2-2-2,2-1 1,-3-5 1,1 2 1,-1-6-2,0-1-3,-5-2 0,5-2-4,-2-2 2,1-6-2,0-2 1,1-3-5,-2-3 3,-3-4 4,0-2-10,-8-1 3,-4-3-4,-7-2 7,-6-2-6,-9-5 4,-11-5-3,-9-2-5,-13-5 10,-10-5 1,-15-8-4,-10-2 0,-15-10 0,-13-2 2,-12-6 1,-15-2 2,-11-7-3,-10 0 4,-11 1 2,-7-4 2,-6-2 1,-6 2-1,-4 2 0,-3-1 1,-8 0-1,-4 0-10,-12-3 5,-10 4-9,-11 3 2,-19 3-7,-16 8-2,-25 8-6,-20 19-1,-32 10-13,-23 32-18,-40 17-47,-38 35-34,-43 37 5,-41 33 0,-33 36 48</inkml:trace>
  <inkml:trace contextRef="#ctx0" brushRef="#br0" timeOffset="3707.21">3861 5849 87,'0'0'55,"0"0"-18,0 0-3,0 0-10,-13-9-8,13 9-8,0 0-6,-15-11-2,15 11 1,-14-11 1,14 11-1,-18-15-1,18 15 1,-18-12-3,18 12 3,-21-7-2,21 7-1,-21-5 0,21 5 0,-17 1 1,17-1-2,-14 2 0,14-2-1,-14 6 0,14-6 2,0 0-1,-11 15-1,8-4 0,3-11 1,-7 26 2,6-9-3,-1 0 3,-1 5-1,2-3 1,1 3 0,1 0 1,2 0 1,0-2-1,6 3 2,-2-1-2,3 2 3,-1 2-3,3 2 1,-2-1-1,1 0 0,1 1 3,-2-3-3,2-1 1,-1-2 0,2-3 1,1-2 2,1-2 0,1-2 1,1-3-3,4-3 1,0 0 0,2-2 2,1-2-2,2 0 0,2-1-1,0 0 0,0 0-2,0 3 4,0 0-4,-1 1 1,1 3 0,-3 0-1,-1 3 0,-4 2-1,1-1 3,-6 1-2,-1-2 1,-3-1 1,-1 0-1,-10-11 3,13 12 2,-13-12 4,12-3-2,-12 3 3,17-14-1,-7 0-1,2 0 0,4-1 0,1-1-6,0 3-1,2 3 1,-1 3-2,-1 6-3,1 8 2,3 4 0,-3 4-1,3 4 2,0 3-3,0 1 1,2-1 0,-2 0 2,3-4 0,-2-4-1,1-1 0,-2-4 2,1-4 0,0-2-2,1-5 2,0 0 1,-2-3-1,2 0 1,0-1 0,3 1-2,-2 3 1,3 2 1,-1 5-2,1 2-1,2 5 1,2 0 1,0 3-1,1-2 1,0-1 0,-1-3 0,2-4 1,0-2 0,0-6 0,0-3-2,-2-4 2,-2 0 0,3-4-1,0-1 1,-3-1-1,0 3-1,-2 1 4,0 3 4,1 2 2,1 3 0,-3 3 0,1 1-1,-2 1 3,2 2 0,-5-4-2,0-3-4,-4-3-3,-2-5 1,-2-8-1,-1-7 1,-3-9-7,0-8 3,-1-10-4,2-9 3,0-4-2,2-5 0,-1 4 2,-1 6-1,-1 9 7,-2 8-2,-3 10 4,-1 13-1,-6 6 1,2 16-1,-15-8 1,1 9-3,-2 2-2,-1 2-1,0 0-2,-4-1-2,5-1 1,-1 0 1,4-2-4,1-3 3,12 2 1,-19-5 0,19 5-1,-11-5 3,11 5-2,0 0 1,0 0-1,-11-4 1,11 4 1,0 0-1,0 0 0,0 0-1,0 0-1,0 0 1,0 0 0,0 0-1,0 0 0,0 0 2,0 0-2,0 0 2,0 0-1,0 0 0,0 0 0,0 0 0,0 0-1,0 0 0,0 0 0,0 0 0,0 0 3,0 0-3,0 0 2,0 0 0,0 0-4,0 0-5,0 0-9,0 0-19,0 0-57,-13-2-27,13 2-5,-13-3 2,2-1 66</inkml:trace>
  <inkml:trace contextRef="#ctx0" brushRef="#br0" timeOffset="5446.31">22982 6753 34,'-21'-14'79,"8"5"-33,-1 0-11,3 4-13,11 5-4,-16-8-2,16 8 1,-11-8 2,11 8-3,0 0-7,0 0-4,0 0-1,0 0-2,1-11-2,-1 11-1,0 0 1,11 0 0,-11 0 2,27-4 3,-6-2 1,10-3 1,7-3 4,12-3-2,8-3-1,6-1 0,7-4-2,2 0-1,7-2-1,-2 2-1,-1 1 0,-4 2-2,-6 0 2,-6 3-5,-7 5-1,-9-1-5,-10 7-14,-13-3-31,-7 1-49,-15 8 0,0 0-1,-23-5 97</inkml:trace>
  <inkml:trace contextRef="#ctx0" brushRef="#br0" timeOffset="5885.33">22935 6324 33,'0'0'82,"0"0"-6,0 0-55,0 0-24,0 0-7,-25 9-4,6 0-1,-7 6 1,-5 3 3,-7 3 2,-7 5 3,-5 2 6,-4 4 5,-2-1 1,-2 3 3,1 0-2,1 2-1,1-4 0,5 0-3,3-4-3,10-4-5,7-6-10,6-3-7,9-7-12,15-8-20,0 0 13,20-4 41,-1-10 0</inkml:trace>
  <inkml:trace contextRef="#ctx0" brushRef="#br0" timeOffset="6139.35">22958 6997 175,'16'-11'65,"5"-4"0,-9-10-7,5-5-7,-8-11-10,0-4-12,-6-8-10,-3-4-13,-8-3-20,-10-4-66,-10 1-34,-9 3-4,-10 2 1,-7 7 52</inkml:trace>
  <inkml:trace contextRef="#ctx0" brushRef="#br0" timeOffset="28957.65">10491 6498 133,'0'0'61,"0"0"-2,0 0-7,0 0-13,-2-11-12,2 11-9,0 0-11,-4-11-5,4 11-4,-4-11 0,4 11-7,-1-11 0,1 11-1,3-12 3,-3 12-2,7-11 1,-7 11 0,16-6 2,-4 3 0,3 2 6,3 0-5,1 1 2,5-2 1,1-1 2,1-3 3,0-1-1,-2-5 0,0 0 0,-3-5 0,1 1 0,-4 0 0,-2 0 2,0 2-4,-2 0-1,-1 3-1,0 3 0,1 4-1,2 1-1,1 3 1,0 1 0,2 0 0,2-1 3,0 0 3,1-4-1,1-2 1,0-5 3,-1-2-2,0-6 0,-1-2 0,-2 0-3,1-1-1,-2 4 0,2 1-2,-4 4-2,3 3 0,0 8 1,0 2 2,4 1 0,-1 4 0,1-2 1,-2 1 1,4-1 4,-5-7 3,2-3 2,-3-4 1,-1-5 2,-2-6-1,2-3-1,-1-3 1,0 1-5,-1 3-3,4-1-2,-2 5-3,3 4-2,-1 4 1,5 5 0,-2 0 2,4 3-1,1 0-1,-1 0 2,1-1-1,-1-1 4,-2-1 0,0-5 0,-6 1-1,3-5 2,-1-1-1,0 0-3,0-1 4,-1 0-6,2 1 2,-1 4-4,1 0 4,-5 5-4,-2 3 2,-3 0 2,-12 5 0,13-3 1,-13 3-2,0 0-7,0 0-34,0 0-55,-14 4 2,14-4-5,-31 3 28,12 2 72</inkml:trace>
  <inkml:trace contextRef="#ctx0" brushRef="#br0" timeOffset="29975.71">11450 5440 121,'-17'8'52,"-1"-1"-11,-4 0-7,-2 2-8,-6-3-10,0 1-8,-4 3-6,-5 0 1,-4 3-2,-6 3 0,-5 2-3,-3 4 1,-2 2 0,0 4-1,-1 6-2,-1 4 3,0 2-1,3 5 2,2 3 0,3 4-1,0 7-1,-2 4 2,3-3 1,2 0-1,3-3-1,5-4 0,5-5 2,5-7-2,7-5 1,6-8-4,8-3 6,6-4-4,7-2 4,5-2-2,6-4 3,6-1 0,7-5 3,7-1 1,8-6-1,3-4-3,3-4 3,5-4 1,5-6-7,3-4 1,2-3-6,0-5 3,3 0-3,3-4 6,4-2-5,0-4 1,2 1 0,-1-4 4,-2 2 0,-1 0 0,0-1 1,-4 4-1,-3 2-1,0 6 1,-6 0 1,-1 4 0,-2 2 0,-2 2 0,-5 3-1,-2-3 1,-7 1-1,-5 1 0,-3-1 2,-4 2-2,-6-2 6,-5-2-1,-1-4 5,-7-1 0,-1-5 7,-5 1 1,-9-7 2,-2 0-3,-10-2-1,-3 1-4,-12 2-1,-10 9-5,-16 6-4,-10 8-3,-16 16-3,-13 13 1,-17 17-2,-15 18 0,-6 19-5,-3 14-11,-2 26-40,-4 22-47,-2 17-1,4 23 0,1 11 40,7 19 68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73DAC548-048B-43B0-B84E-23B4B484C7E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59075" name="Rectangle 3">
            <a:extLst>
              <a:ext uri="{FF2B5EF4-FFF2-40B4-BE49-F238E27FC236}">
                <a16:creationId xmlns:a16="http://schemas.microsoft.com/office/drawing/2014/main" id="{F8984582-512D-AD57-8AD6-3F0BB99C7A9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a:extLst>
              <a:ext uri="{FF2B5EF4-FFF2-40B4-BE49-F238E27FC236}">
                <a16:creationId xmlns:a16="http://schemas.microsoft.com/office/drawing/2014/main" id="{364F15BF-0DDB-9B3C-1517-B3BFB274008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7" name="Rectangle 5">
            <a:extLst>
              <a:ext uri="{FF2B5EF4-FFF2-40B4-BE49-F238E27FC236}">
                <a16:creationId xmlns:a16="http://schemas.microsoft.com/office/drawing/2014/main" id="{4CC0221B-EE1A-F8C6-2B43-6EBA925D2201}"/>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9078" name="Rectangle 6">
            <a:extLst>
              <a:ext uri="{FF2B5EF4-FFF2-40B4-BE49-F238E27FC236}">
                <a16:creationId xmlns:a16="http://schemas.microsoft.com/office/drawing/2014/main" id="{E3BD8617-3B58-4F97-DCF1-AA5EDC6EEF69}"/>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59079" name="Rectangle 7">
            <a:extLst>
              <a:ext uri="{FF2B5EF4-FFF2-40B4-BE49-F238E27FC236}">
                <a16:creationId xmlns:a16="http://schemas.microsoft.com/office/drawing/2014/main" id="{21997177-F267-D4E0-6785-FB8623D14F5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668F0D-5D11-4F6D-936B-1AAB9DC77D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40A7F4-4BA6-7C09-F4DC-55D4D50580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D9BB56-F357-D423-C824-DAD0266224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E6CE0D-D827-F830-2568-F0383DBB47D9}"/>
              </a:ext>
            </a:extLst>
          </p:cNvPr>
          <p:cNvSpPr>
            <a:spLocks noGrp="1" noChangeArrowheads="1"/>
          </p:cNvSpPr>
          <p:nvPr>
            <p:ph type="sldNum" sz="quarter" idx="12"/>
          </p:nvPr>
        </p:nvSpPr>
        <p:spPr>
          <a:ln/>
        </p:spPr>
        <p:txBody>
          <a:bodyPr/>
          <a:lstStyle>
            <a:lvl1pPr>
              <a:defRPr/>
            </a:lvl1pPr>
          </a:lstStyle>
          <a:p>
            <a:pPr>
              <a:defRPr/>
            </a:pPr>
            <a:fld id="{51480BDF-9C68-4EF6-8926-2C108D322338}" type="slidenum">
              <a:rPr lang="en-US" altLang="en-US"/>
              <a:pPr>
                <a:defRPr/>
              </a:pPr>
              <a:t>‹#›</a:t>
            </a:fld>
            <a:endParaRPr lang="en-US" altLang="en-US"/>
          </a:p>
        </p:txBody>
      </p:sp>
    </p:spTree>
    <p:extLst>
      <p:ext uri="{BB962C8B-B14F-4D97-AF65-F5344CB8AC3E}">
        <p14:creationId xmlns:p14="http://schemas.microsoft.com/office/powerpoint/2010/main" val="151762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E28891-2D1C-C6F8-F42D-6DDAF214A8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9850DF-506F-9CAD-0F6C-8F315FDF50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46666B-3CDC-A8B6-23AF-4409793C7DB7}"/>
              </a:ext>
            </a:extLst>
          </p:cNvPr>
          <p:cNvSpPr>
            <a:spLocks noGrp="1" noChangeArrowheads="1"/>
          </p:cNvSpPr>
          <p:nvPr>
            <p:ph type="sldNum" sz="quarter" idx="12"/>
          </p:nvPr>
        </p:nvSpPr>
        <p:spPr>
          <a:ln/>
        </p:spPr>
        <p:txBody>
          <a:bodyPr/>
          <a:lstStyle>
            <a:lvl1pPr>
              <a:defRPr/>
            </a:lvl1pPr>
          </a:lstStyle>
          <a:p>
            <a:pPr>
              <a:defRPr/>
            </a:pPr>
            <a:fld id="{0B7A3A73-9AD0-4429-BCF5-9D81AC45E1B5}" type="slidenum">
              <a:rPr lang="en-US" altLang="en-US"/>
              <a:pPr>
                <a:defRPr/>
              </a:pPr>
              <a:t>‹#›</a:t>
            </a:fld>
            <a:endParaRPr lang="en-US" altLang="en-US"/>
          </a:p>
        </p:txBody>
      </p:sp>
    </p:spTree>
    <p:extLst>
      <p:ext uri="{BB962C8B-B14F-4D97-AF65-F5344CB8AC3E}">
        <p14:creationId xmlns:p14="http://schemas.microsoft.com/office/powerpoint/2010/main" val="157640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CACF50-9649-0890-6199-07219CC711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C6D2D6-C3CD-019B-C6FD-FF14CCDE71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BABD9F-5867-A675-26B2-99246ACD54C9}"/>
              </a:ext>
            </a:extLst>
          </p:cNvPr>
          <p:cNvSpPr>
            <a:spLocks noGrp="1" noChangeArrowheads="1"/>
          </p:cNvSpPr>
          <p:nvPr>
            <p:ph type="sldNum" sz="quarter" idx="12"/>
          </p:nvPr>
        </p:nvSpPr>
        <p:spPr>
          <a:ln/>
        </p:spPr>
        <p:txBody>
          <a:bodyPr/>
          <a:lstStyle>
            <a:lvl1pPr>
              <a:defRPr/>
            </a:lvl1pPr>
          </a:lstStyle>
          <a:p>
            <a:pPr>
              <a:defRPr/>
            </a:pPr>
            <a:fld id="{E12ED688-B0BE-426D-A9A0-FA187ACA76C9}" type="slidenum">
              <a:rPr lang="en-US" altLang="en-US"/>
              <a:pPr>
                <a:defRPr/>
              </a:pPr>
              <a:t>‹#›</a:t>
            </a:fld>
            <a:endParaRPr lang="en-US" altLang="en-US"/>
          </a:p>
        </p:txBody>
      </p:sp>
    </p:spTree>
    <p:extLst>
      <p:ext uri="{BB962C8B-B14F-4D97-AF65-F5344CB8AC3E}">
        <p14:creationId xmlns:p14="http://schemas.microsoft.com/office/powerpoint/2010/main" val="148587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D8CAE4-D279-E57D-3533-F6C0BB2F75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260A42-DA7E-7F1E-53C1-810762C80B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AFF4F3-6CD3-1BD5-1282-D799231DF73F}"/>
              </a:ext>
            </a:extLst>
          </p:cNvPr>
          <p:cNvSpPr>
            <a:spLocks noGrp="1" noChangeArrowheads="1"/>
          </p:cNvSpPr>
          <p:nvPr>
            <p:ph type="sldNum" sz="quarter" idx="12"/>
          </p:nvPr>
        </p:nvSpPr>
        <p:spPr>
          <a:ln/>
        </p:spPr>
        <p:txBody>
          <a:bodyPr/>
          <a:lstStyle>
            <a:lvl1pPr>
              <a:defRPr/>
            </a:lvl1pPr>
          </a:lstStyle>
          <a:p>
            <a:pPr>
              <a:defRPr/>
            </a:pPr>
            <a:fld id="{47E22138-ADF3-4657-8120-07FEDC4C1BFB}" type="slidenum">
              <a:rPr lang="en-US" altLang="en-US"/>
              <a:pPr>
                <a:defRPr/>
              </a:pPr>
              <a:t>‹#›</a:t>
            </a:fld>
            <a:endParaRPr lang="en-US" altLang="en-US"/>
          </a:p>
        </p:txBody>
      </p:sp>
    </p:spTree>
    <p:extLst>
      <p:ext uri="{BB962C8B-B14F-4D97-AF65-F5344CB8AC3E}">
        <p14:creationId xmlns:p14="http://schemas.microsoft.com/office/powerpoint/2010/main" val="311899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DEAFB13-2C27-62E8-0B64-B13C3517B9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6089BE-33E0-B7C7-36D8-D9979E04B5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E776B5-8AEF-0DE4-410D-939C1D166F7C}"/>
              </a:ext>
            </a:extLst>
          </p:cNvPr>
          <p:cNvSpPr>
            <a:spLocks noGrp="1" noChangeArrowheads="1"/>
          </p:cNvSpPr>
          <p:nvPr>
            <p:ph type="sldNum" sz="quarter" idx="12"/>
          </p:nvPr>
        </p:nvSpPr>
        <p:spPr>
          <a:ln/>
        </p:spPr>
        <p:txBody>
          <a:bodyPr/>
          <a:lstStyle>
            <a:lvl1pPr>
              <a:defRPr/>
            </a:lvl1pPr>
          </a:lstStyle>
          <a:p>
            <a:pPr>
              <a:defRPr/>
            </a:pPr>
            <a:fld id="{A9EE0FDB-5972-412E-8F7D-80800870C673}" type="slidenum">
              <a:rPr lang="en-US" altLang="en-US"/>
              <a:pPr>
                <a:defRPr/>
              </a:pPr>
              <a:t>‹#›</a:t>
            </a:fld>
            <a:endParaRPr lang="en-US" altLang="en-US"/>
          </a:p>
        </p:txBody>
      </p:sp>
    </p:spTree>
    <p:extLst>
      <p:ext uri="{BB962C8B-B14F-4D97-AF65-F5344CB8AC3E}">
        <p14:creationId xmlns:p14="http://schemas.microsoft.com/office/powerpoint/2010/main" val="14682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2B4087D-B7B9-E18F-D7AF-89B9C513F8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F98821-D913-90FF-5F07-E7D9D3E633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2429483-A756-66CD-295B-634B1134F624}"/>
              </a:ext>
            </a:extLst>
          </p:cNvPr>
          <p:cNvSpPr>
            <a:spLocks noGrp="1" noChangeArrowheads="1"/>
          </p:cNvSpPr>
          <p:nvPr>
            <p:ph type="sldNum" sz="quarter" idx="12"/>
          </p:nvPr>
        </p:nvSpPr>
        <p:spPr>
          <a:ln/>
        </p:spPr>
        <p:txBody>
          <a:bodyPr/>
          <a:lstStyle>
            <a:lvl1pPr>
              <a:defRPr/>
            </a:lvl1pPr>
          </a:lstStyle>
          <a:p>
            <a:pPr>
              <a:defRPr/>
            </a:pPr>
            <a:fld id="{02470360-C508-48B3-AA9B-E62534BB9F9E}" type="slidenum">
              <a:rPr lang="en-US" altLang="en-US"/>
              <a:pPr>
                <a:defRPr/>
              </a:pPr>
              <a:t>‹#›</a:t>
            </a:fld>
            <a:endParaRPr lang="en-US" altLang="en-US"/>
          </a:p>
        </p:txBody>
      </p:sp>
    </p:spTree>
    <p:extLst>
      <p:ext uri="{BB962C8B-B14F-4D97-AF65-F5344CB8AC3E}">
        <p14:creationId xmlns:p14="http://schemas.microsoft.com/office/powerpoint/2010/main" val="292507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AFE351E-AF01-C65A-CBD4-2F2CC5A7675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247FDC4-CD70-C912-C5B3-575E8A3EAB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13AEABC-38D1-A4A6-4906-E34AA6914F5C}"/>
              </a:ext>
            </a:extLst>
          </p:cNvPr>
          <p:cNvSpPr>
            <a:spLocks noGrp="1" noChangeArrowheads="1"/>
          </p:cNvSpPr>
          <p:nvPr>
            <p:ph type="sldNum" sz="quarter" idx="12"/>
          </p:nvPr>
        </p:nvSpPr>
        <p:spPr>
          <a:ln/>
        </p:spPr>
        <p:txBody>
          <a:bodyPr/>
          <a:lstStyle>
            <a:lvl1pPr>
              <a:defRPr/>
            </a:lvl1pPr>
          </a:lstStyle>
          <a:p>
            <a:pPr>
              <a:defRPr/>
            </a:pPr>
            <a:fld id="{3C6D13B6-3017-4BB8-A438-B3DFBE9FD9C6}" type="slidenum">
              <a:rPr lang="en-US" altLang="en-US"/>
              <a:pPr>
                <a:defRPr/>
              </a:pPr>
              <a:t>‹#›</a:t>
            </a:fld>
            <a:endParaRPr lang="en-US" altLang="en-US"/>
          </a:p>
        </p:txBody>
      </p:sp>
    </p:spTree>
    <p:extLst>
      <p:ext uri="{BB962C8B-B14F-4D97-AF65-F5344CB8AC3E}">
        <p14:creationId xmlns:p14="http://schemas.microsoft.com/office/powerpoint/2010/main" val="98287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D4C7044-FBD6-83DA-0026-53847649064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100077B-A2D5-6066-39A1-44593BCB6C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51559CB-5922-D495-C248-14FA368C0FF0}"/>
              </a:ext>
            </a:extLst>
          </p:cNvPr>
          <p:cNvSpPr>
            <a:spLocks noGrp="1" noChangeArrowheads="1"/>
          </p:cNvSpPr>
          <p:nvPr>
            <p:ph type="sldNum" sz="quarter" idx="12"/>
          </p:nvPr>
        </p:nvSpPr>
        <p:spPr>
          <a:ln/>
        </p:spPr>
        <p:txBody>
          <a:bodyPr/>
          <a:lstStyle>
            <a:lvl1pPr>
              <a:defRPr/>
            </a:lvl1pPr>
          </a:lstStyle>
          <a:p>
            <a:pPr>
              <a:defRPr/>
            </a:pPr>
            <a:fld id="{661C90D6-6982-4383-9E2A-B0CAB4E85E33}" type="slidenum">
              <a:rPr lang="en-US" altLang="en-US"/>
              <a:pPr>
                <a:defRPr/>
              </a:pPr>
              <a:t>‹#›</a:t>
            </a:fld>
            <a:endParaRPr lang="en-US" altLang="en-US"/>
          </a:p>
        </p:txBody>
      </p:sp>
    </p:spTree>
    <p:extLst>
      <p:ext uri="{BB962C8B-B14F-4D97-AF65-F5344CB8AC3E}">
        <p14:creationId xmlns:p14="http://schemas.microsoft.com/office/powerpoint/2010/main" val="107470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6EE8CE-3352-E3FB-F79B-56B89AD2C94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69A41DB-B5A1-8E47-051E-C0D16917B9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AE5A1C6-98AE-D94A-9339-0011AD6112E9}"/>
              </a:ext>
            </a:extLst>
          </p:cNvPr>
          <p:cNvSpPr>
            <a:spLocks noGrp="1" noChangeArrowheads="1"/>
          </p:cNvSpPr>
          <p:nvPr>
            <p:ph type="sldNum" sz="quarter" idx="12"/>
          </p:nvPr>
        </p:nvSpPr>
        <p:spPr>
          <a:ln/>
        </p:spPr>
        <p:txBody>
          <a:bodyPr/>
          <a:lstStyle>
            <a:lvl1pPr>
              <a:defRPr/>
            </a:lvl1pPr>
          </a:lstStyle>
          <a:p>
            <a:pPr>
              <a:defRPr/>
            </a:pPr>
            <a:fld id="{AD033BB7-04B7-44D6-B172-E9018704F4A1}" type="slidenum">
              <a:rPr lang="en-US" altLang="en-US"/>
              <a:pPr>
                <a:defRPr/>
              </a:pPr>
              <a:t>‹#›</a:t>
            </a:fld>
            <a:endParaRPr lang="en-US" altLang="en-US"/>
          </a:p>
        </p:txBody>
      </p:sp>
    </p:spTree>
    <p:extLst>
      <p:ext uri="{BB962C8B-B14F-4D97-AF65-F5344CB8AC3E}">
        <p14:creationId xmlns:p14="http://schemas.microsoft.com/office/powerpoint/2010/main" val="258300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8E3992-6581-AFCF-22A2-6CD78CF39C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614104-DCF5-9301-4A85-ED21865D3F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95D9BE6-170C-4A74-672D-12BA9A949DE1}"/>
              </a:ext>
            </a:extLst>
          </p:cNvPr>
          <p:cNvSpPr>
            <a:spLocks noGrp="1" noChangeArrowheads="1"/>
          </p:cNvSpPr>
          <p:nvPr>
            <p:ph type="sldNum" sz="quarter" idx="12"/>
          </p:nvPr>
        </p:nvSpPr>
        <p:spPr>
          <a:ln/>
        </p:spPr>
        <p:txBody>
          <a:bodyPr/>
          <a:lstStyle>
            <a:lvl1pPr>
              <a:defRPr/>
            </a:lvl1pPr>
          </a:lstStyle>
          <a:p>
            <a:pPr>
              <a:defRPr/>
            </a:pPr>
            <a:fld id="{B635D794-63CE-404A-92BB-0F83A1D5D74D}" type="slidenum">
              <a:rPr lang="en-US" altLang="en-US"/>
              <a:pPr>
                <a:defRPr/>
              </a:pPr>
              <a:t>‹#›</a:t>
            </a:fld>
            <a:endParaRPr lang="en-US" altLang="en-US"/>
          </a:p>
        </p:txBody>
      </p:sp>
    </p:spTree>
    <p:extLst>
      <p:ext uri="{BB962C8B-B14F-4D97-AF65-F5344CB8AC3E}">
        <p14:creationId xmlns:p14="http://schemas.microsoft.com/office/powerpoint/2010/main" val="143648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84FADCE-55E3-386C-B76F-125FCFC59F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B04C50-406A-0DC4-FEFB-740C7BD908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BF19F5-C743-1817-E408-B7B2CAC8F34F}"/>
              </a:ext>
            </a:extLst>
          </p:cNvPr>
          <p:cNvSpPr>
            <a:spLocks noGrp="1" noChangeArrowheads="1"/>
          </p:cNvSpPr>
          <p:nvPr>
            <p:ph type="sldNum" sz="quarter" idx="12"/>
          </p:nvPr>
        </p:nvSpPr>
        <p:spPr>
          <a:ln/>
        </p:spPr>
        <p:txBody>
          <a:bodyPr/>
          <a:lstStyle>
            <a:lvl1pPr>
              <a:defRPr/>
            </a:lvl1pPr>
          </a:lstStyle>
          <a:p>
            <a:pPr>
              <a:defRPr/>
            </a:pPr>
            <a:fld id="{BD2A415F-3350-445B-B272-54BE5D392C7F}" type="slidenum">
              <a:rPr lang="en-US" altLang="en-US"/>
              <a:pPr>
                <a:defRPr/>
              </a:pPr>
              <a:t>‹#›</a:t>
            </a:fld>
            <a:endParaRPr lang="en-US" altLang="en-US"/>
          </a:p>
        </p:txBody>
      </p:sp>
    </p:spTree>
    <p:extLst>
      <p:ext uri="{BB962C8B-B14F-4D97-AF65-F5344CB8AC3E}">
        <p14:creationId xmlns:p14="http://schemas.microsoft.com/office/powerpoint/2010/main" val="191728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CDCE981-B4F0-59C1-9B6B-79237EFB244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391C12C-9C92-CDE7-4821-FF4F41F2EDC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DB4B5B5-F7E5-73C0-A384-D74B2223ABA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225440AA-0D2A-5621-AC66-CE0C3F489D7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C733A9C6-7C28-BB48-02A3-60DD7D1DCD3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FAA4287-DCB2-49EC-B880-0CE50D6BC6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89.emf"/></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customXml" Target="../ink/ink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2.emf"/><Relationship Id="rId4" Type="http://schemas.openxmlformats.org/officeDocument/2006/relationships/customXml" Target="../ink/ink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71.emf"/></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96.emf"/><Relationship Id="rId4" Type="http://schemas.openxmlformats.org/officeDocument/2006/relationships/customXml" Target="../ink/ink11.xml"/></Relationships>
</file>

<file path=ppt/slides/_rels/slide2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7.png"/><Relationship Id="rId1"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customXml" Target="../ink/ink13.xml"/><Relationship Id="rId10" Type="http://schemas.openxmlformats.org/officeDocument/2006/relationships/image" Target="../media/image790.emf"/><Relationship Id="rId4" Type="http://schemas.openxmlformats.org/officeDocument/2006/relationships/image" Target="../media/image76.em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102.emf"/><Relationship Id="rId4" Type="http://schemas.openxmlformats.org/officeDocument/2006/relationships/customXml" Target="../ink/ink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108.emf"/></Relationships>
</file>

<file path=ppt/slides/_rels/slide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image" Target="../media/image112.emf"/></Relationships>
</file>

<file path=ppt/slides/_rels/slide42.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chart" Target="../charts/chart3.xml"/><Relationship Id="rId1" Type="http://schemas.openxmlformats.org/officeDocument/2006/relationships/slideLayout" Target="../slideLayouts/slideLayout6.xml"/><Relationship Id="rId4" Type="http://schemas.openxmlformats.org/officeDocument/2006/relationships/image" Target="../media/image113.emf"/></Relationships>
</file>

<file path=ppt/slides/_rels/slide43.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image" Target="../media/image114.emf"/></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116.emf"/></Relationships>
</file>

<file path=ppt/slides/_rels/slide49.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image" Target="../media/image117.emf"/><Relationship Id="rId2" Type="http://schemas.openxmlformats.org/officeDocument/2006/relationships/chart" Target="../charts/chart9.xml"/><Relationship Id="rId1" Type="http://schemas.openxmlformats.org/officeDocument/2006/relationships/slideLayout" Target="../slideLayouts/slideLayout6.xml"/><Relationship Id="rId6" Type="http://schemas.openxmlformats.org/officeDocument/2006/relationships/customXml" Target="../ink/ink20.xml"/><Relationship Id="rId5" Type="http://schemas.openxmlformats.org/officeDocument/2006/relationships/chart" Target="../charts/chart12.xml"/><Relationship Id="rId4" Type="http://schemas.openxmlformats.org/officeDocument/2006/relationships/chart" Target="../charts/char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6.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5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6.xml"/><Relationship Id="rId5" Type="http://schemas.openxmlformats.org/officeDocument/2006/relationships/chart" Target="../charts/chart21.xml"/><Relationship Id="rId4" Type="http://schemas.openxmlformats.org/officeDocument/2006/relationships/chart" Target="../charts/chart20.xml"/></Relationships>
</file>

<file path=ppt/slides/_rels/slide52.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71.em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4.wdp"/><Relationship Id="rId7" Type="http://schemas.openxmlformats.org/officeDocument/2006/relationships/image" Target="../media/image58.emf"/><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customXml" Target="../ink/ink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30.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tiff"/><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2ECBDB1-A5C6-5BA2-6D77-74F9BC36088C}"/>
              </a:ext>
            </a:extLst>
          </p:cNvPr>
          <p:cNvSpPr>
            <a:spLocks noGrp="1" noChangeArrowheads="1"/>
          </p:cNvSpPr>
          <p:nvPr>
            <p:ph type="ctrTitle"/>
          </p:nvPr>
        </p:nvSpPr>
        <p:spPr>
          <a:xfrm>
            <a:off x="293688" y="228600"/>
            <a:ext cx="8839200" cy="914400"/>
          </a:xfrm>
          <a:solidFill>
            <a:schemeClr val="bg1"/>
          </a:solidFill>
          <a:ln>
            <a:solidFill>
              <a:srgbClr val="FF33CC"/>
            </a:solidFill>
            <a:miter lim="800000"/>
            <a:headEnd/>
            <a:tailEnd/>
          </a:ln>
        </p:spPr>
        <p:txBody>
          <a:bodyPr/>
          <a:lstStyle/>
          <a:p>
            <a:pPr eaLnBrk="1" hangingPunct="1"/>
            <a:r>
              <a:rPr lang="en-US" altLang="en-US" sz="2800" dirty="0">
                <a:solidFill>
                  <a:schemeClr val="accent2"/>
                </a:solidFill>
              </a:rPr>
              <a:t>Green Methods for Eco-friendly Combustion in CI Engines</a:t>
            </a:r>
          </a:p>
        </p:txBody>
      </p:sp>
      <p:sp>
        <p:nvSpPr>
          <p:cNvPr id="4099" name="Rectangle 3">
            <a:extLst>
              <a:ext uri="{FF2B5EF4-FFF2-40B4-BE49-F238E27FC236}">
                <a16:creationId xmlns:a16="http://schemas.microsoft.com/office/drawing/2014/main" id="{CAB1B514-C434-AC9C-BBB0-2DD688DB6D8A}"/>
              </a:ext>
            </a:extLst>
          </p:cNvPr>
          <p:cNvSpPr>
            <a:spLocks noGrp="1" noChangeArrowheads="1"/>
          </p:cNvSpPr>
          <p:nvPr>
            <p:ph type="subTitle" idx="1"/>
          </p:nvPr>
        </p:nvSpPr>
        <p:spPr>
          <a:xfrm>
            <a:off x="1676400" y="3505200"/>
            <a:ext cx="6400800" cy="1295400"/>
          </a:xfrm>
        </p:spPr>
        <p:txBody>
          <a:bodyPr/>
          <a:lstStyle/>
          <a:p>
            <a:pPr eaLnBrk="1" hangingPunct="1"/>
            <a:r>
              <a:rPr lang="en-US" altLang="en-US" sz="1800" dirty="0">
                <a:latin typeface="CommercialScript BT"/>
              </a:rPr>
              <a:t> P M V Subbarao</a:t>
            </a:r>
          </a:p>
          <a:p>
            <a:pPr eaLnBrk="1" hangingPunct="1"/>
            <a:r>
              <a:rPr lang="en-US" altLang="en-US" sz="1800" dirty="0">
                <a:latin typeface="CommercialScript BT"/>
              </a:rPr>
              <a:t>Professor</a:t>
            </a:r>
          </a:p>
          <a:p>
            <a:pPr eaLnBrk="1" hangingPunct="1"/>
            <a:r>
              <a:rPr lang="en-US" altLang="en-US" sz="1800" dirty="0">
                <a:latin typeface="Tempus Sans ITC" panose="04020404030D07020202" pitchFamily="82" charset="0"/>
              </a:rPr>
              <a:t>Mechanical Engineering Department</a:t>
            </a:r>
          </a:p>
        </p:txBody>
      </p:sp>
      <p:sp>
        <p:nvSpPr>
          <p:cNvPr id="4100" name="Text Box 4">
            <a:extLst>
              <a:ext uri="{FF2B5EF4-FFF2-40B4-BE49-F238E27FC236}">
                <a16:creationId xmlns:a16="http://schemas.microsoft.com/office/drawing/2014/main" id="{F68B26A2-9C7D-92AE-8F31-7D1C7A8621AB}"/>
              </a:ext>
            </a:extLst>
          </p:cNvPr>
          <p:cNvSpPr txBox="1">
            <a:spLocks noChangeArrowheads="1"/>
          </p:cNvSpPr>
          <p:nvPr/>
        </p:nvSpPr>
        <p:spPr bwMode="auto">
          <a:xfrm>
            <a:off x="12192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74757" name="Text Box 5">
            <a:extLst>
              <a:ext uri="{FF2B5EF4-FFF2-40B4-BE49-F238E27FC236}">
                <a16:creationId xmlns:a16="http://schemas.microsoft.com/office/drawing/2014/main" id="{1157B656-0244-4069-5FA4-E6D16FA7A6CB}"/>
              </a:ext>
            </a:extLst>
          </p:cNvPr>
          <p:cNvSpPr txBox="1">
            <a:spLocks noChangeArrowheads="1"/>
          </p:cNvSpPr>
          <p:nvPr/>
        </p:nvSpPr>
        <p:spPr bwMode="auto">
          <a:xfrm>
            <a:off x="130175" y="5105400"/>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b="1" dirty="0">
                <a:solidFill>
                  <a:srgbClr val="FF0000"/>
                </a:solidFill>
                <a:latin typeface="Blackadder ITC" panose="04020505051007020D02" pitchFamily="82" charset="0"/>
              </a:rPr>
              <a:t>Add Homogenization to Heterogeneous </a:t>
            </a:r>
            <a:r>
              <a:rPr lang="en-US" altLang="en-US" sz="4000" b="1">
                <a:solidFill>
                  <a:srgbClr val="FF0000"/>
                </a:solidFill>
                <a:latin typeface="Blackadder ITC" panose="04020505051007020D02" pitchFamily="82" charset="0"/>
              </a:rPr>
              <a:t>Combustion Process….</a:t>
            </a:r>
            <a:endParaRPr lang="en-US" altLang="en-US" sz="4000" b="1" dirty="0">
              <a:solidFill>
                <a:srgbClr val="FF0000"/>
              </a:solidFill>
              <a:latin typeface="Blackadder ITC" panose="04020505051007020D02" pitchFamily="82" charset="0"/>
            </a:endParaRPr>
          </a:p>
        </p:txBody>
      </p:sp>
      <p:grpSp>
        <p:nvGrpSpPr>
          <p:cNvPr id="4102" name="Group 8">
            <a:extLst>
              <a:ext uri="{FF2B5EF4-FFF2-40B4-BE49-F238E27FC236}">
                <a16:creationId xmlns:a16="http://schemas.microsoft.com/office/drawing/2014/main" id="{BB04537B-EAA5-E417-A900-FEA0D28DD25F}"/>
              </a:ext>
            </a:extLst>
          </p:cNvPr>
          <p:cNvGrpSpPr>
            <a:grpSpLocks/>
          </p:cNvGrpSpPr>
          <p:nvPr/>
        </p:nvGrpSpPr>
        <p:grpSpPr bwMode="auto">
          <a:xfrm>
            <a:off x="0" y="0"/>
            <a:ext cx="9144000" cy="6858000"/>
            <a:chOff x="0" y="0"/>
            <a:chExt cx="5760" cy="4320"/>
          </a:xfrm>
        </p:grpSpPr>
        <p:grpSp>
          <p:nvGrpSpPr>
            <p:cNvPr id="4121" name="Group 9">
              <a:extLst>
                <a:ext uri="{FF2B5EF4-FFF2-40B4-BE49-F238E27FC236}">
                  <a16:creationId xmlns:a16="http://schemas.microsoft.com/office/drawing/2014/main" id="{0C85A9AA-D842-F7E0-BE0B-CF05E2E3550C}"/>
                </a:ext>
              </a:extLst>
            </p:cNvPr>
            <p:cNvGrpSpPr>
              <a:grpSpLocks/>
            </p:cNvGrpSpPr>
            <p:nvPr/>
          </p:nvGrpSpPr>
          <p:grpSpPr bwMode="auto">
            <a:xfrm>
              <a:off x="0" y="0"/>
              <a:ext cx="192" cy="4320"/>
              <a:chOff x="0" y="-48"/>
              <a:chExt cx="144" cy="4368"/>
            </a:xfrm>
          </p:grpSpPr>
          <p:sp>
            <p:nvSpPr>
              <p:cNvPr id="4131" name="Rectangle 10">
                <a:extLst>
                  <a:ext uri="{FF2B5EF4-FFF2-40B4-BE49-F238E27FC236}">
                    <a16:creationId xmlns:a16="http://schemas.microsoft.com/office/drawing/2014/main" id="{571BA078-AB34-C112-CBBD-CE598F20441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4132" name="Rectangle 11">
                <a:extLst>
                  <a:ext uri="{FF2B5EF4-FFF2-40B4-BE49-F238E27FC236}">
                    <a16:creationId xmlns:a16="http://schemas.microsoft.com/office/drawing/2014/main" id="{8F2553FF-975D-6F5E-8240-C64182E0EE9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4122" name="Group 12">
              <a:extLst>
                <a:ext uri="{FF2B5EF4-FFF2-40B4-BE49-F238E27FC236}">
                  <a16:creationId xmlns:a16="http://schemas.microsoft.com/office/drawing/2014/main" id="{78617FFE-A066-100E-C5AB-44F088007DDF}"/>
                </a:ext>
              </a:extLst>
            </p:cNvPr>
            <p:cNvGrpSpPr>
              <a:grpSpLocks/>
            </p:cNvGrpSpPr>
            <p:nvPr/>
          </p:nvGrpSpPr>
          <p:grpSpPr bwMode="auto">
            <a:xfrm>
              <a:off x="5674" y="24"/>
              <a:ext cx="86" cy="4296"/>
              <a:chOff x="5616" y="-48"/>
              <a:chExt cx="144" cy="4368"/>
            </a:xfrm>
          </p:grpSpPr>
          <p:sp>
            <p:nvSpPr>
              <p:cNvPr id="4129" name="Rectangle 13">
                <a:extLst>
                  <a:ext uri="{FF2B5EF4-FFF2-40B4-BE49-F238E27FC236}">
                    <a16:creationId xmlns:a16="http://schemas.microsoft.com/office/drawing/2014/main" id="{332F7BC2-B757-B5D1-3567-7AB38E027EC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4130" name="Rectangle 14">
                <a:extLst>
                  <a:ext uri="{FF2B5EF4-FFF2-40B4-BE49-F238E27FC236}">
                    <a16:creationId xmlns:a16="http://schemas.microsoft.com/office/drawing/2014/main" id="{12569943-FDBB-372E-254A-01D9DCA1D4C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4123" name="Group 15">
              <a:extLst>
                <a:ext uri="{FF2B5EF4-FFF2-40B4-BE49-F238E27FC236}">
                  <a16:creationId xmlns:a16="http://schemas.microsoft.com/office/drawing/2014/main" id="{5E918F1C-2AA9-C1A6-FCF2-F5ECF213DBA5}"/>
                </a:ext>
              </a:extLst>
            </p:cNvPr>
            <p:cNvGrpSpPr>
              <a:grpSpLocks/>
            </p:cNvGrpSpPr>
            <p:nvPr/>
          </p:nvGrpSpPr>
          <p:grpSpPr bwMode="auto">
            <a:xfrm>
              <a:off x="144" y="0"/>
              <a:ext cx="5616" cy="144"/>
              <a:chOff x="96" y="-48"/>
              <a:chExt cx="5520" cy="144"/>
            </a:xfrm>
          </p:grpSpPr>
          <p:sp>
            <p:nvSpPr>
              <p:cNvPr id="4127" name="Rectangle 16">
                <a:extLst>
                  <a:ext uri="{FF2B5EF4-FFF2-40B4-BE49-F238E27FC236}">
                    <a16:creationId xmlns:a16="http://schemas.microsoft.com/office/drawing/2014/main" id="{03585978-608D-9A92-4D9B-2B73D60CF78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4128" name="Rectangle 17">
                <a:extLst>
                  <a:ext uri="{FF2B5EF4-FFF2-40B4-BE49-F238E27FC236}">
                    <a16:creationId xmlns:a16="http://schemas.microsoft.com/office/drawing/2014/main" id="{35480F15-AF49-A58A-4841-375541C228E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4124" name="Group 18">
              <a:extLst>
                <a:ext uri="{FF2B5EF4-FFF2-40B4-BE49-F238E27FC236}">
                  <a16:creationId xmlns:a16="http://schemas.microsoft.com/office/drawing/2014/main" id="{77519778-82DD-2230-F9DC-6447C7CA3545}"/>
                </a:ext>
              </a:extLst>
            </p:cNvPr>
            <p:cNvGrpSpPr>
              <a:grpSpLocks/>
            </p:cNvGrpSpPr>
            <p:nvPr/>
          </p:nvGrpSpPr>
          <p:grpSpPr bwMode="auto">
            <a:xfrm>
              <a:off x="144" y="4234"/>
              <a:ext cx="5616" cy="86"/>
              <a:chOff x="96" y="4176"/>
              <a:chExt cx="5520" cy="144"/>
            </a:xfrm>
          </p:grpSpPr>
          <p:sp>
            <p:nvSpPr>
              <p:cNvPr id="4125" name="Rectangle 19">
                <a:extLst>
                  <a:ext uri="{FF2B5EF4-FFF2-40B4-BE49-F238E27FC236}">
                    <a16:creationId xmlns:a16="http://schemas.microsoft.com/office/drawing/2014/main" id="{BF60C079-EBF2-A319-9709-DB83559C8E5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4126" name="Rectangle 20">
                <a:extLst>
                  <a:ext uri="{FF2B5EF4-FFF2-40B4-BE49-F238E27FC236}">
                    <a16:creationId xmlns:a16="http://schemas.microsoft.com/office/drawing/2014/main" id="{909DA30D-7350-6459-ECD7-C863C20B1F2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mc:AlternateContent xmlns:mc="http://schemas.openxmlformats.org/markup-compatibility/2006" xmlns:p14="http://schemas.microsoft.com/office/powerpoint/2010/main">
        <mc:Choice Requires="p14">
          <p:contentPart p14:bwMode="auto" r:id="rId3">
            <p14:nvContentPartPr>
              <p14:cNvPr id="1026" name="Ink 20">
                <a:extLst>
                  <a:ext uri="{FF2B5EF4-FFF2-40B4-BE49-F238E27FC236}">
                    <a16:creationId xmlns:a16="http://schemas.microsoft.com/office/drawing/2014/main" id="{AD30D929-3849-A9FE-040E-9E0BFB722C17}"/>
                  </a:ext>
                </a:extLst>
              </p14:cNvPr>
              <p14:cNvContentPartPr>
                <a14:cpLocks xmlns:a14="http://schemas.microsoft.com/office/drawing/2010/main" noRot="1" noChangeAspect="1" noEditPoints="1" noChangeArrowheads="1" noChangeShapeType="1"/>
              </p14:cNvContentPartPr>
              <p14:nvPr/>
            </p14:nvContentPartPr>
            <p14:xfrm>
              <a:off x="0" y="3386138"/>
              <a:ext cx="1588" cy="1587"/>
            </p14:xfrm>
          </p:contentPart>
        </mc:Choice>
        <mc:Fallback xmlns="">
          <p:pic>
            <p:nvPicPr>
              <p:cNvPr id="1026" name="Ink 20">
                <a:extLst>
                  <a:ext uri="{FF2B5EF4-FFF2-40B4-BE49-F238E27FC236}">
                    <a16:creationId xmlns:a16="http://schemas.microsoft.com/office/drawing/2014/main" id="{AD30D929-3849-A9FE-040E-9E0BFB722C17}"/>
                  </a:ext>
                </a:extLst>
              </p:cNvPr>
              <p:cNvPicPr>
                <a:picLocks noRot="1" noChangeAspect="1" noEditPoints="1" noChangeArrowheads="1" noChangeShapeType="1"/>
              </p:cNvPicPr>
              <p:nvPr/>
            </p:nvPicPr>
            <p:blipFill>
              <a:blip r:embed="rId4"/>
              <a:stretch>
                <a:fillRect/>
              </a:stretch>
            </p:blipFill>
            <p:spPr>
              <a:xfrm>
                <a:off x="-41288" y="3344876"/>
                <a:ext cx="84164" cy="841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7" name="Ink 21">
                <a:extLst>
                  <a:ext uri="{FF2B5EF4-FFF2-40B4-BE49-F238E27FC236}">
                    <a16:creationId xmlns:a16="http://schemas.microsoft.com/office/drawing/2014/main" id="{C39184BA-D06E-5DA1-CA24-FE1B990238BA}"/>
                  </a:ext>
                </a:extLst>
              </p14:cNvPr>
              <p14:cNvContentPartPr>
                <a14:cpLocks xmlns:a14="http://schemas.microsoft.com/office/drawing/2010/main" noRot="1" noChangeAspect="1" noEditPoints="1" noChangeArrowheads="1" noChangeShapeType="1"/>
              </p14:cNvContentPartPr>
              <p14:nvPr/>
            </p14:nvContentPartPr>
            <p14:xfrm>
              <a:off x="9080500" y="0"/>
              <a:ext cx="1588" cy="1588"/>
            </p14:xfrm>
          </p:contentPart>
        </mc:Choice>
        <mc:Fallback xmlns="">
          <p:pic>
            <p:nvPicPr>
              <p:cNvPr id="1027" name="Ink 21">
                <a:extLst>
                  <a:ext uri="{FF2B5EF4-FFF2-40B4-BE49-F238E27FC236}">
                    <a16:creationId xmlns:a16="http://schemas.microsoft.com/office/drawing/2014/main" id="{C39184BA-D06E-5DA1-CA24-FE1B990238BA}"/>
                  </a:ext>
                </a:extLst>
              </p:cNvPr>
              <p:cNvPicPr>
                <a:picLocks noRot="1" noChangeAspect="1" noEditPoints="1" noChangeArrowheads="1" noChangeShapeType="1"/>
              </p:cNvPicPr>
              <p:nvPr/>
            </p:nvPicPr>
            <p:blipFill>
              <a:blip r:embed="rId4"/>
              <a:stretch>
                <a:fillRect/>
              </a:stretch>
            </p:blipFill>
            <p:spPr>
              <a:xfrm>
                <a:off x="9039212" y="-41288"/>
                <a:ext cx="84164"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8" name="Ink 22">
                <a:extLst>
                  <a:ext uri="{FF2B5EF4-FFF2-40B4-BE49-F238E27FC236}">
                    <a16:creationId xmlns:a16="http://schemas.microsoft.com/office/drawing/2014/main" id="{95A1AC7C-AEC1-1F24-CD4F-CFCD9D7AE067}"/>
                  </a:ext>
                </a:extLst>
              </p14:cNvPr>
              <p14:cNvContentPartPr>
                <a14:cpLocks xmlns:a14="http://schemas.microsoft.com/office/drawing/2010/main" noRot="1" noChangeAspect="1" noEditPoints="1" noChangeArrowheads="1" noChangeShapeType="1"/>
              </p14:cNvContentPartPr>
              <p14:nvPr/>
            </p14:nvContentPartPr>
            <p14:xfrm>
              <a:off x="9132888" y="0"/>
              <a:ext cx="1587" cy="1588"/>
            </p14:xfrm>
          </p:contentPart>
        </mc:Choice>
        <mc:Fallback xmlns="">
          <p:pic>
            <p:nvPicPr>
              <p:cNvPr id="1028" name="Ink 22">
                <a:extLst>
                  <a:ext uri="{FF2B5EF4-FFF2-40B4-BE49-F238E27FC236}">
                    <a16:creationId xmlns:a16="http://schemas.microsoft.com/office/drawing/2014/main" id="{95A1AC7C-AEC1-1F24-CD4F-CFCD9D7AE067}"/>
                  </a:ext>
                </a:extLst>
              </p:cNvPr>
              <p:cNvPicPr>
                <a:picLocks noRot="1" noChangeAspect="1" noEditPoints="1" noChangeArrowheads="1" noChangeShapeType="1"/>
              </p:cNvPicPr>
              <p:nvPr/>
            </p:nvPicPr>
            <p:blipFill>
              <a:blip r:embed="rId4"/>
              <a:stretch>
                <a:fillRect/>
              </a:stretch>
            </p:blipFill>
            <p:spPr>
              <a:xfrm>
                <a:off x="9091626" y="-41288"/>
                <a:ext cx="84111"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9" name="Ink 23">
                <a:extLst>
                  <a:ext uri="{FF2B5EF4-FFF2-40B4-BE49-F238E27FC236}">
                    <a16:creationId xmlns:a16="http://schemas.microsoft.com/office/drawing/2014/main" id="{2E24286B-9116-B379-2724-8EECAA43F733}"/>
                  </a:ext>
                </a:extLst>
              </p14:cNvPr>
              <p14:cNvContentPartPr>
                <a14:cpLocks xmlns:a14="http://schemas.microsoft.com/office/drawing/2010/main" noRot="1" noChangeAspect="1" noEditPoints="1" noChangeArrowheads="1" noChangeShapeType="1"/>
              </p14:cNvContentPartPr>
              <p14:nvPr/>
            </p14:nvContentPartPr>
            <p14:xfrm>
              <a:off x="514350" y="6115050"/>
              <a:ext cx="1588" cy="9525"/>
            </p14:xfrm>
          </p:contentPart>
        </mc:Choice>
        <mc:Fallback xmlns="">
          <p:pic>
            <p:nvPicPr>
              <p:cNvPr id="1029" name="Ink 23">
                <a:extLst>
                  <a:ext uri="{FF2B5EF4-FFF2-40B4-BE49-F238E27FC236}">
                    <a16:creationId xmlns:a16="http://schemas.microsoft.com/office/drawing/2014/main" id="{2E24286B-9116-B379-2724-8EECAA43F733}"/>
                  </a:ext>
                </a:extLst>
              </p:cNvPr>
              <p:cNvPicPr>
                <a:picLocks noRot="1" noChangeAspect="1" noEditPoints="1" noChangeArrowheads="1" noChangeShapeType="1"/>
              </p:cNvPicPr>
              <p:nvPr/>
            </p:nvPicPr>
            <p:blipFill>
              <a:blip r:embed="rId8"/>
              <a:stretch>
                <a:fillRect/>
              </a:stretch>
            </p:blipFill>
            <p:spPr>
              <a:xfrm>
                <a:off x="473062" y="6105525"/>
                <a:ext cx="84164" cy="28575"/>
              </a:xfrm>
              <a:prstGeom prst="rect">
                <a:avLst/>
              </a:prstGeom>
            </p:spPr>
          </p:pic>
        </mc:Fallback>
      </mc:AlternateContent>
      <p:grpSp>
        <p:nvGrpSpPr>
          <p:cNvPr id="4107" name="Group 8">
            <a:extLst>
              <a:ext uri="{FF2B5EF4-FFF2-40B4-BE49-F238E27FC236}">
                <a16:creationId xmlns:a16="http://schemas.microsoft.com/office/drawing/2014/main" id="{58ED4726-1199-53FD-AF7B-433F140D220B}"/>
              </a:ext>
            </a:extLst>
          </p:cNvPr>
          <p:cNvGrpSpPr>
            <a:grpSpLocks/>
          </p:cNvGrpSpPr>
          <p:nvPr/>
        </p:nvGrpSpPr>
        <p:grpSpPr bwMode="auto">
          <a:xfrm>
            <a:off x="0" y="0"/>
            <a:ext cx="9144000" cy="6858000"/>
            <a:chOff x="0" y="0"/>
            <a:chExt cx="5760" cy="4320"/>
          </a:xfrm>
        </p:grpSpPr>
        <p:grpSp>
          <p:nvGrpSpPr>
            <p:cNvPr id="4109" name="Group 9">
              <a:extLst>
                <a:ext uri="{FF2B5EF4-FFF2-40B4-BE49-F238E27FC236}">
                  <a16:creationId xmlns:a16="http://schemas.microsoft.com/office/drawing/2014/main" id="{CAA43EBC-B37D-8E2B-19D3-02802062D4D4}"/>
                </a:ext>
              </a:extLst>
            </p:cNvPr>
            <p:cNvGrpSpPr>
              <a:grpSpLocks/>
            </p:cNvGrpSpPr>
            <p:nvPr/>
          </p:nvGrpSpPr>
          <p:grpSpPr bwMode="auto">
            <a:xfrm>
              <a:off x="0" y="0"/>
              <a:ext cx="192" cy="4320"/>
              <a:chOff x="0" y="-48"/>
              <a:chExt cx="144" cy="4368"/>
            </a:xfrm>
          </p:grpSpPr>
          <p:sp>
            <p:nvSpPr>
              <p:cNvPr id="4119" name="Rectangle 10">
                <a:extLst>
                  <a:ext uri="{FF2B5EF4-FFF2-40B4-BE49-F238E27FC236}">
                    <a16:creationId xmlns:a16="http://schemas.microsoft.com/office/drawing/2014/main" id="{C1D0C354-58FA-E575-1207-98C8A2A8E07E}"/>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20" name="Rectangle 11">
                <a:extLst>
                  <a:ext uri="{FF2B5EF4-FFF2-40B4-BE49-F238E27FC236}">
                    <a16:creationId xmlns:a16="http://schemas.microsoft.com/office/drawing/2014/main" id="{84973E8B-11BA-3458-EC2B-4EBE98938C2D}"/>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nvGrpSpPr>
            <p:cNvPr id="4110" name="Group 12">
              <a:extLst>
                <a:ext uri="{FF2B5EF4-FFF2-40B4-BE49-F238E27FC236}">
                  <a16:creationId xmlns:a16="http://schemas.microsoft.com/office/drawing/2014/main" id="{3909A78B-72D4-E470-16AC-7006031B3774}"/>
                </a:ext>
              </a:extLst>
            </p:cNvPr>
            <p:cNvGrpSpPr>
              <a:grpSpLocks/>
            </p:cNvGrpSpPr>
            <p:nvPr/>
          </p:nvGrpSpPr>
          <p:grpSpPr bwMode="auto">
            <a:xfrm>
              <a:off x="5674" y="24"/>
              <a:ext cx="86" cy="4296"/>
              <a:chOff x="5616" y="-48"/>
              <a:chExt cx="144" cy="4368"/>
            </a:xfrm>
          </p:grpSpPr>
          <p:sp>
            <p:nvSpPr>
              <p:cNvPr id="4117" name="Rectangle 13">
                <a:extLst>
                  <a:ext uri="{FF2B5EF4-FFF2-40B4-BE49-F238E27FC236}">
                    <a16:creationId xmlns:a16="http://schemas.microsoft.com/office/drawing/2014/main" id="{F490150F-64F7-EB7B-9918-669D519E4F40}"/>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18" name="Rectangle 14">
                <a:extLst>
                  <a:ext uri="{FF2B5EF4-FFF2-40B4-BE49-F238E27FC236}">
                    <a16:creationId xmlns:a16="http://schemas.microsoft.com/office/drawing/2014/main" id="{BBBCE7D1-3FB9-79A1-0DDD-941FBB82E70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nvGrpSpPr>
            <p:cNvPr id="4111" name="Group 15">
              <a:extLst>
                <a:ext uri="{FF2B5EF4-FFF2-40B4-BE49-F238E27FC236}">
                  <a16:creationId xmlns:a16="http://schemas.microsoft.com/office/drawing/2014/main" id="{DA3A20A7-56FB-7380-649C-A9063944F272}"/>
                </a:ext>
              </a:extLst>
            </p:cNvPr>
            <p:cNvGrpSpPr>
              <a:grpSpLocks/>
            </p:cNvGrpSpPr>
            <p:nvPr/>
          </p:nvGrpSpPr>
          <p:grpSpPr bwMode="auto">
            <a:xfrm>
              <a:off x="144" y="0"/>
              <a:ext cx="5616" cy="144"/>
              <a:chOff x="96" y="-48"/>
              <a:chExt cx="5520" cy="144"/>
            </a:xfrm>
          </p:grpSpPr>
          <p:sp>
            <p:nvSpPr>
              <p:cNvPr id="4115" name="Rectangle 16">
                <a:extLst>
                  <a:ext uri="{FF2B5EF4-FFF2-40B4-BE49-F238E27FC236}">
                    <a16:creationId xmlns:a16="http://schemas.microsoft.com/office/drawing/2014/main" id="{9D39B747-F04B-DF14-5D0F-9F5D5EA2F26C}"/>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16" name="Rectangle 17">
                <a:extLst>
                  <a:ext uri="{FF2B5EF4-FFF2-40B4-BE49-F238E27FC236}">
                    <a16:creationId xmlns:a16="http://schemas.microsoft.com/office/drawing/2014/main" id="{CBAB4722-28C0-009A-D1CB-F32E3CD8A58B}"/>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nvGrpSpPr>
            <p:cNvPr id="4112" name="Group 18">
              <a:extLst>
                <a:ext uri="{FF2B5EF4-FFF2-40B4-BE49-F238E27FC236}">
                  <a16:creationId xmlns:a16="http://schemas.microsoft.com/office/drawing/2014/main" id="{844F0F80-5CD8-0957-091F-F5FD26285E8E}"/>
                </a:ext>
              </a:extLst>
            </p:cNvPr>
            <p:cNvGrpSpPr>
              <a:grpSpLocks/>
            </p:cNvGrpSpPr>
            <p:nvPr/>
          </p:nvGrpSpPr>
          <p:grpSpPr bwMode="auto">
            <a:xfrm>
              <a:off x="144" y="4234"/>
              <a:ext cx="5616" cy="86"/>
              <a:chOff x="96" y="4176"/>
              <a:chExt cx="5520" cy="144"/>
            </a:xfrm>
          </p:grpSpPr>
          <p:sp>
            <p:nvSpPr>
              <p:cNvPr id="4113" name="Rectangle 19">
                <a:extLst>
                  <a:ext uri="{FF2B5EF4-FFF2-40B4-BE49-F238E27FC236}">
                    <a16:creationId xmlns:a16="http://schemas.microsoft.com/office/drawing/2014/main" id="{70022BD2-1D5F-FBD8-A663-55CB54926823}"/>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14" name="Rectangle 20">
                <a:extLst>
                  <a:ext uri="{FF2B5EF4-FFF2-40B4-BE49-F238E27FC236}">
                    <a16:creationId xmlns:a16="http://schemas.microsoft.com/office/drawing/2014/main" id="{CC114D41-F51D-676E-15EC-C1671D99273C}"/>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pic>
        <p:nvPicPr>
          <p:cNvPr id="4108" name="Picture 2" descr="A picture containing shape&#10;&#10;Description automatically generated">
            <a:extLst>
              <a:ext uri="{FF2B5EF4-FFF2-40B4-BE49-F238E27FC236}">
                <a16:creationId xmlns:a16="http://schemas.microsoft.com/office/drawing/2014/main" id="{FB823202-5225-FD6F-DD77-D1889DB368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9638" y="1639888"/>
            <a:ext cx="436245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box(out)">
                                      <p:cBhvr>
                                        <p:cTn id="7" dur="500"/>
                                        <p:tgtEl>
                                          <p:spTgt spid="7475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build="p" autoUpdateAnimBg="0"/>
      <p:bldP spid="74757" grpI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Common rail diesel injection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54344"/>
            <a:ext cx="6745539" cy="371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2"/>
          <p:cNvSpPr>
            <a:spLocks noGrp="1"/>
          </p:cNvSpPr>
          <p:nvPr>
            <p:ph type="title"/>
          </p:nvPr>
        </p:nvSpPr>
        <p:spPr>
          <a:xfrm>
            <a:off x="282575" y="299128"/>
            <a:ext cx="6968343" cy="872362"/>
          </a:xfrm>
        </p:spPr>
        <p:txBody>
          <a:bodyPr/>
          <a:lstStyle/>
          <a:p>
            <a:r>
              <a:rPr lang="en-US" sz="2800" dirty="0">
                <a:latin typeface="Times New Roman" panose="02020603050405020304" pitchFamily="18" charset="0"/>
                <a:cs typeface="Times New Roman" panose="02020603050405020304" pitchFamily="18" charset="0"/>
              </a:rPr>
              <a:t>First Generation Common Rail Diesel Injection System</a:t>
            </a:r>
          </a:p>
        </p:txBody>
      </p:sp>
      <p:sp>
        <p:nvSpPr>
          <p:cNvPr id="4" name="Rectangle 3"/>
          <p:cNvSpPr>
            <a:spLocks noChangeArrowheads="1"/>
          </p:cNvSpPr>
          <p:nvPr/>
        </p:nvSpPr>
        <p:spPr bwMode="auto">
          <a:xfrm>
            <a:off x="290015" y="4820262"/>
            <a:ext cx="861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lgn="l" eaLnBrk="1" hangingPunct="1">
              <a:buFont typeface="Arial" panose="020B0604020202020204" pitchFamily="34" charset="0"/>
              <a:buChar char="•"/>
            </a:pPr>
            <a:r>
              <a:rPr lang="en-US" dirty="0"/>
              <a:t>The Common Rail Diesel Injection System delivers a more controlled quantity of atomized fuel.</a:t>
            </a:r>
          </a:p>
          <a:p>
            <a:pPr marL="342900" indent="-342900" algn="l" eaLnBrk="1" hangingPunct="1">
              <a:buFont typeface="Arial" panose="020B0604020202020204" pitchFamily="34" charset="0"/>
              <a:buChar char="•"/>
            </a:pPr>
            <a:r>
              <a:rPr lang="en-US" dirty="0"/>
              <a:t> This leads to better fuel economy; a reduction in exhaust emissions; and a significant decrease in engine noise during operation.</a:t>
            </a:r>
          </a:p>
        </p:txBody>
      </p:sp>
      <mc:AlternateContent xmlns:mc="http://schemas.openxmlformats.org/markup-compatibility/2006" xmlns:p14="http://schemas.microsoft.com/office/powerpoint/2010/main">
        <mc:Choice Requires="p14">
          <p:contentPart p14:bwMode="auto" r:id="rId3">
            <p14:nvContentPartPr>
              <p14:cNvPr id="7170" name="Ink 6"/>
              <p14:cNvContentPartPr>
                <a14:cpLocks xmlns:a14="http://schemas.microsoft.com/office/drawing/2010/main" noRot="1" noChangeAspect="1" noEditPoints="1" noChangeArrowheads="1" noChangeShapeType="1"/>
              </p14:cNvContentPartPr>
              <p14:nvPr/>
            </p14:nvContentPartPr>
            <p14:xfrm>
              <a:off x="5718175" y="6715125"/>
              <a:ext cx="1588" cy="1588"/>
            </p14:xfrm>
          </p:contentPart>
        </mc:Choice>
        <mc:Fallback xmlns="">
          <p:pic>
            <p:nvPicPr>
              <p:cNvPr id="7170" name="Ink 6"/>
              <p:cNvPicPr>
                <a:picLocks noRot="1" noChangeAspect="1" noEditPoints="1" noChangeArrowheads="1" noChangeShapeType="1"/>
              </p:cNvPicPr>
              <p:nvPr/>
            </p:nvPicPr>
            <p:blipFill>
              <a:blip r:embed="rId4"/>
              <a:stretch>
                <a:fillRect/>
              </a:stretch>
            </p:blipFill>
            <p:spPr>
              <a:xfrm>
                <a:off x="5676887" y="6673837"/>
                <a:ext cx="84164" cy="84164"/>
              </a:xfrm>
              <a:prstGeom prst="rect">
                <a:avLst/>
              </a:prstGeom>
            </p:spPr>
          </p:pic>
        </mc:Fallback>
      </mc:AlternateContent>
      <p:grpSp>
        <p:nvGrpSpPr>
          <p:cNvPr id="2" name="Group 38">
            <a:extLst>
              <a:ext uri="{FF2B5EF4-FFF2-40B4-BE49-F238E27FC236}">
                <a16:creationId xmlns:a16="http://schemas.microsoft.com/office/drawing/2014/main" id="{44C9F2CA-5D65-E912-41F6-AF272A970B69}"/>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4A2AD7AA-E8AB-5542-8615-0F7D92533E97}"/>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BDE5AC39-EADA-3896-3FC1-7785A5B0FCD3}"/>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AD83120C-F55E-3161-5BF1-E7CD9294750C}"/>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0BA21D1D-43A3-A755-D58E-DEC8C3BCC28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073DA84C-79C4-E5F6-1BA2-C7D2797CAFAD}"/>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0B9777ED-F3F3-5E7F-1FEA-BF2B22D2E0FD}"/>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10EA46BF-31DC-CE3F-080E-E8C5EC55E08E}"/>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20C05728-AA9D-4C40-4E9D-FC1A0698D05F}"/>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BDB0B73D-C6B8-735B-B863-60300E47076F}"/>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37E9ACF1-39E5-8445-CE1E-CD0B53278DF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476A1FA6-09F3-FE6B-88AA-42B0A7A21137}"/>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F1907D88-FF22-88E0-1846-623A78804061}"/>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E8FBA41E-695D-295D-6188-3CC443C0C788}"/>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3C6E41C8-AE6A-BC8E-0419-140F1BC7D99D}"/>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2CC4F269-ED69-DDCA-FC7B-B259E0B4C67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55DB59A6-5E5F-0B38-39B6-3B9BD432B0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88712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457200" y="157358"/>
            <a:ext cx="8229600" cy="1143000"/>
          </a:xfrm>
        </p:spPr>
        <p:txBody>
          <a:bodyPr/>
          <a:lstStyle/>
          <a:p>
            <a:r>
              <a:rPr lang="en-US" sz="2800" dirty="0">
                <a:latin typeface="Times New Roman" panose="02020603050405020304" pitchFamily="18" charset="0"/>
                <a:cs typeface="Times New Roman" panose="02020603050405020304" pitchFamily="18" charset="0"/>
              </a:rPr>
              <a:t>History of CRDI</a:t>
            </a:r>
          </a:p>
        </p:txBody>
      </p:sp>
      <p:sp>
        <p:nvSpPr>
          <p:cNvPr id="5" name="Content Placeholder 4"/>
          <p:cNvSpPr>
            <a:spLocks noGrp="1"/>
          </p:cNvSpPr>
          <p:nvPr>
            <p:ph idx="1"/>
          </p:nvPr>
        </p:nvSpPr>
        <p:spPr>
          <a:xfrm>
            <a:off x="457200" y="1229116"/>
            <a:ext cx="8229600" cy="4525963"/>
          </a:xfrm>
        </p:spPr>
        <p:txBody>
          <a:bodyPr/>
          <a:lstStyle/>
          <a:p>
            <a:r>
              <a:rPr lang="en-US" sz="2400" dirty="0">
                <a:latin typeface="Times New Roman" panose="02020603050405020304" pitchFamily="18" charset="0"/>
                <a:cs typeface="Times New Roman" panose="02020603050405020304" pitchFamily="18" charset="0"/>
              </a:rPr>
              <a:t>The common rail system prototype was developed in the 1960's by Robert Huber of Switzerland.</a:t>
            </a:r>
          </a:p>
          <a:p>
            <a:r>
              <a:rPr lang="en-US" sz="2400" dirty="0">
                <a:latin typeface="Times New Roman" panose="02020603050405020304" pitchFamily="18" charset="0"/>
                <a:cs typeface="Times New Roman" panose="02020603050405020304" pitchFamily="18" charset="0"/>
              </a:rPr>
              <a:t>The technology was further  developed by </a:t>
            </a:r>
            <a:r>
              <a:rPr lang="en-US" sz="2400" dirty="0" err="1">
                <a:latin typeface="Times New Roman" panose="02020603050405020304" pitchFamily="18" charset="0"/>
                <a:cs typeface="Times New Roman" panose="02020603050405020304" pitchFamily="18" charset="0"/>
              </a:rPr>
              <a:t>Dr.Marco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Ganser</a:t>
            </a:r>
            <a:r>
              <a:rPr lang="en-US" sz="2400" dirty="0">
                <a:latin typeface="Times New Roman" panose="02020603050405020304" pitchFamily="18" charset="0"/>
                <a:cs typeface="Times New Roman" panose="02020603050405020304" pitchFamily="18" charset="0"/>
              </a:rPr>
              <a:t> at the </a:t>
            </a:r>
            <a:r>
              <a:rPr lang="en-US" sz="2400" dirty="0" err="1">
                <a:latin typeface="Times New Roman" panose="02020603050405020304" pitchFamily="18" charset="0"/>
                <a:cs typeface="Times New Roman" panose="02020603050405020304" pitchFamily="18" charset="0"/>
              </a:rPr>
              <a:t>swiss</a:t>
            </a:r>
            <a:r>
              <a:rPr lang="en-US" sz="2400" dirty="0">
                <a:latin typeface="Times New Roman" panose="02020603050405020304" pitchFamily="18" charset="0"/>
                <a:cs typeface="Times New Roman" panose="02020603050405020304" pitchFamily="18" charset="0"/>
              </a:rPr>
              <a:t> Federal Institute of Technology in Zurich.</a:t>
            </a:r>
          </a:p>
          <a:p>
            <a:r>
              <a:rPr lang="en-US" sz="2400" dirty="0">
                <a:latin typeface="Times New Roman" panose="02020603050405020304" pitchFamily="18" charset="0"/>
                <a:cs typeface="Times New Roman" panose="02020603050405020304" pitchFamily="18" charset="0"/>
              </a:rPr>
              <a:t>The first successful usage in production vehicle began in Japan in the mid-1990's by </a:t>
            </a:r>
            <a:r>
              <a:rPr lang="en-US" sz="2400" dirty="0" err="1">
                <a:latin typeface="Times New Roman" panose="02020603050405020304" pitchFamily="18" charset="0"/>
                <a:cs typeface="Times New Roman" panose="02020603050405020304" pitchFamily="18" charset="0"/>
              </a:rPr>
              <a:t>Dr.Shohei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Itoh</a:t>
            </a:r>
            <a:r>
              <a:rPr lang="en-US" sz="2400" dirty="0">
                <a:latin typeface="Times New Roman" panose="02020603050405020304" pitchFamily="18" charset="0"/>
                <a:cs typeface="Times New Roman" panose="02020603050405020304" pitchFamily="18" charset="0"/>
              </a:rPr>
              <a:t> &amp; </a:t>
            </a:r>
            <a:r>
              <a:rPr lang="en-US" sz="2400" dirty="0" err="1">
                <a:latin typeface="Times New Roman" panose="02020603050405020304" pitchFamily="18" charset="0"/>
                <a:cs typeface="Times New Roman" panose="02020603050405020304" pitchFamily="18" charset="0"/>
              </a:rPr>
              <a:t>Masahina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Miyaki</a:t>
            </a:r>
            <a:r>
              <a:rPr lang="en-US" sz="2400" dirty="0">
                <a:latin typeface="Times New Roman" panose="02020603050405020304" pitchFamily="18" charset="0"/>
                <a:cs typeface="Times New Roman" panose="02020603050405020304" pitchFamily="18" charset="0"/>
              </a:rPr>
              <a:t> of the Denso Corporation.</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pSp>
        <p:nvGrpSpPr>
          <p:cNvPr id="2" name="Group 38">
            <a:extLst>
              <a:ext uri="{FF2B5EF4-FFF2-40B4-BE49-F238E27FC236}">
                <a16:creationId xmlns:a16="http://schemas.microsoft.com/office/drawing/2014/main" id="{BD9A0A9B-7C55-49DC-ACA4-EB7EB2EBC2B9}"/>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CF6E2E72-9B65-839E-95D2-264784DDD8B2}"/>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68E29632-5F6D-56E7-44CD-5C3EA0EEB1F8}"/>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B24650F0-D951-DF7B-9DB7-CCA6F5DD535C}"/>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2747FDB4-E7A0-1CCF-430E-73313740AE77}"/>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C7340CA6-67E9-08A2-E743-76D15D1C913E}"/>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390B5341-8E64-650E-5413-F59783C7DE84}"/>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C2E64EA8-D2D8-401D-5B6C-BB0C4DFDF9AB}"/>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D121FADC-F813-66D5-1153-D0AF32A0EB0E}"/>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5819E708-216A-C943-3877-49B4D2F21412}"/>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E4AEA9E6-D471-AB30-B6F6-F016B563844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B0F4F81A-B654-5E0F-51A5-ECA44A747DEC}"/>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7197FF37-37A4-6194-33E0-DBC6D153FD1C}"/>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744C8917-E514-086F-C63C-1A6D6897D942}"/>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C3F6E8A6-27B4-ACD3-F650-6A958CE9D085}"/>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08044EF4-2633-6F9E-3F47-D02817F8A0FC}"/>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 name="Picture 42" descr="A picture containing shape&#10;&#10;Description automatically generated">
              <a:extLst>
                <a:ext uri="{FF2B5EF4-FFF2-40B4-BE49-F238E27FC236}">
                  <a16:creationId xmlns:a16="http://schemas.microsoft.com/office/drawing/2014/main" id="{ED6A9B1B-6137-7184-9D86-E2E58F4D1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4491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26907" y="156949"/>
            <a:ext cx="6735893" cy="838200"/>
          </a:xfrm>
        </p:spPr>
        <p:txBody>
          <a:bodyPr/>
          <a:lstStyle/>
          <a:p>
            <a:r>
              <a:rPr lang="en-US" sz="2800" dirty="0"/>
              <a:t>Present Generation (Electronically Controlled) CRDI</a:t>
            </a:r>
          </a:p>
        </p:txBody>
      </p:sp>
      <p:pic>
        <p:nvPicPr>
          <p:cNvPr id="19459" name="Picture 2" descr="http://2.bp.blogspot.com/-67PQV9OHY4I/TyKp1-Ly8NI/AAAAAAAAANk/aNywTGR5k2I/s1600/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502" y="1218232"/>
            <a:ext cx="6934070" cy="533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8">
            <a:extLst>
              <a:ext uri="{FF2B5EF4-FFF2-40B4-BE49-F238E27FC236}">
                <a16:creationId xmlns:a16="http://schemas.microsoft.com/office/drawing/2014/main" id="{F8F5D807-7752-A10E-5BBF-C26F85CD40DD}"/>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51F93B65-9B93-F30B-5268-A5E827564725}"/>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B77E2E7A-EC58-76BC-FCF8-6C89CCD613A2}"/>
                  </a:ext>
                </a:extLst>
              </p:cNvPr>
              <p:cNvGrpSpPr>
                <a:grpSpLocks/>
              </p:cNvGrpSpPr>
              <p:nvPr/>
            </p:nvGrpSpPr>
            <p:grpSpPr bwMode="auto">
              <a:xfrm>
                <a:off x="0" y="0"/>
                <a:ext cx="9144000" cy="6858000"/>
                <a:chOff x="0" y="0"/>
                <a:chExt cx="5760" cy="4320"/>
              </a:xfrm>
            </p:grpSpPr>
            <p:grpSp>
              <p:nvGrpSpPr>
                <p:cNvPr id="7" name="Group 9">
                  <a:extLst>
                    <a:ext uri="{FF2B5EF4-FFF2-40B4-BE49-F238E27FC236}">
                      <a16:creationId xmlns:a16="http://schemas.microsoft.com/office/drawing/2014/main" id="{3E322941-CB48-C58D-89F5-AC18BE035CC7}"/>
                    </a:ext>
                  </a:extLst>
                </p:cNvPr>
                <p:cNvGrpSpPr>
                  <a:grpSpLocks/>
                </p:cNvGrpSpPr>
                <p:nvPr/>
              </p:nvGrpSpPr>
              <p:grpSpPr bwMode="auto">
                <a:xfrm>
                  <a:off x="0" y="0"/>
                  <a:ext cx="192" cy="4320"/>
                  <a:chOff x="0" y="-48"/>
                  <a:chExt cx="144" cy="4368"/>
                </a:xfrm>
              </p:grpSpPr>
              <p:sp>
                <p:nvSpPr>
                  <p:cNvPr id="17" name="Rectangle 10">
                    <a:extLst>
                      <a:ext uri="{FF2B5EF4-FFF2-40B4-BE49-F238E27FC236}">
                        <a16:creationId xmlns:a16="http://schemas.microsoft.com/office/drawing/2014/main" id="{14256083-E674-6DE2-F990-4E802D494C47}"/>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1">
                    <a:extLst>
                      <a:ext uri="{FF2B5EF4-FFF2-40B4-BE49-F238E27FC236}">
                        <a16:creationId xmlns:a16="http://schemas.microsoft.com/office/drawing/2014/main" id="{F7DA27A6-1F62-D950-2EBD-FD2B5D11F02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8" name="Group 12">
                  <a:extLst>
                    <a:ext uri="{FF2B5EF4-FFF2-40B4-BE49-F238E27FC236}">
                      <a16:creationId xmlns:a16="http://schemas.microsoft.com/office/drawing/2014/main" id="{37273295-C2A4-5ED0-472A-F20E2E987E99}"/>
                    </a:ext>
                  </a:extLst>
                </p:cNvPr>
                <p:cNvGrpSpPr>
                  <a:grpSpLocks/>
                </p:cNvGrpSpPr>
                <p:nvPr/>
              </p:nvGrpSpPr>
              <p:grpSpPr bwMode="auto">
                <a:xfrm>
                  <a:off x="5674" y="24"/>
                  <a:ext cx="86" cy="4296"/>
                  <a:chOff x="5616" y="-48"/>
                  <a:chExt cx="144" cy="4368"/>
                </a:xfrm>
              </p:grpSpPr>
              <p:sp>
                <p:nvSpPr>
                  <p:cNvPr id="15" name="Rectangle 13">
                    <a:extLst>
                      <a:ext uri="{FF2B5EF4-FFF2-40B4-BE49-F238E27FC236}">
                        <a16:creationId xmlns:a16="http://schemas.microsoft.com/office/drawing/2014/main" id="{93E0EC02-7FA2-3734-23D6-D191E92CC5BB}"/>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4">
                    <a:extLst>
                      <a:ext uri="{FF2B5EF4-FFF2-40B4-BE49-F238E27FC236}">
                        <a16:creationId xmlns:a16="http://schemas.microsoft.com/office/drawing/2014/main" id="{CD228000-0BE2-18CE-5CD1-C544549BFDE8}"/>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5">
                  <a:extLst>
                    <a:ext uri="{FF2B5EF4-FFF2-40B4-BE49-F238E27FC236}">
                      <a16:creationId xmlns:a16="http://schemas.microsoft.com/office/drawing/2014/main" id="{3287FAC4-578C-B209-88D1-834665742427}"/>
                    </a:ext>
                  </a:extLst>
                </p:cNvPr>
                <p:cNvGrpSpPr>
                  <a:grpSpLocks/>
                </p:cNvGrpSpPr>
                <p:nvPr/>
              </p:nvGrpSpPr>
              <p:grpSpPr bwMode="auto">
                <a:xfrm>
                  <a:off x="144" y="0"/>
                  <a:ext cx="5616" cy="144"/>
                  <a:chOff x="96" y="-48"/>
                  <a:chExt cx="5520" cy="144"/>
                </a:xfrm>
              </p:grpSpPr>
              <p:sp>
                <p:nvSpPr>
                  <p:cNvPr id="13" name="Rectangle 16">
                    <a:extLst>
                      <a:ext uri="{FF2B5EF4-FFF2-40B4-BE49-F238E27FC236}">
                        <a16:creationId xmlns:a16="http://schemas.microsoft.com/office/drawing/2014/main" id="{42BBBACE-4A38-48C6-3470-224D0B0A456D}"/>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17">
                    <a:extLst>
                      <a:ext uri="{FF2B5EF4-FFF2-40B4-BE49-F238E27FC236}">
                        <a16:creationId xmlns:a16="http://schemas.microsoft.com/office/drawing/2014/main" id="{48B4CB6A-DA6F-4D72-2F62-8DBD2BBDE70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8">
                  <a:extLst>
                    <a:ext uri="{FF2B5EF4-FFF2-40B4-BE49-F238E27FC236}">
                      <a16:creationId xmlns:a16="http://schemas.microsoft.com/office/drawing/2014/main" id="{F9B0FB0D-05D0-3BFB-B19E-72116DA5A99A}"/>
                    </a:ext>
                  </a:extLst>
                </p:cNvPr>
                <p:cNvGrpSpPr>
                  <a:grpSpLocks/>
                </p:cNvGrpSpPr>
                <p:nvPr/>
              </p:nvGrpSpPr>
              <p:grpSpPr bwMode="auto">
                <a:xfrm>
                  <a:off x="144" y="4234"/>
                  <a:ext cx="5616" cy="86"/>
                  <a:chOff x="96" y="4176"/>
                  <a:chExt cx="5520" cy="144"/>
                </a:xfrm>
              </p:grpSpPr>
              <p:sp>
                <p:nvSpPr>
                  <p:cNvPr id="11" name="Rectangle 19">
                    <a:extLst>
                      <a:ext uri="{FF2B5EF4-FFF2-40B4-BE49-F238E27FC236}">
                        <a16:creationId xmlns:a16="http://schemas.microsoft.com/office/drawing/2014/main" id="{BDEABA78-4FD6-E126-5E51-8F864711D124}"/>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2" name="Rectangle 20">
                    <a:extLst>
                      <a:ext uri="{FF2B5EF4-FFF2-40B4-BE49-F238E27FC236}">
                        <a16:creationId xmlns:a16="http://schemas.microsoft.com/office/drawing/2014/main" id="{3D1AFE1C-601F-71B0-5AB1-FE57CE2679B6}"/>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6" name="Rectangle 21">
                <a:extLst>
                  <a:ext uri="{FF2B5EF4-FFF2-40B4-BE49-F238E27FC236}">
                    <a16:creationId xmlns:a16="http://schemas.microsoft.com/office/drawing/2014/main" id="{F851463D-1DE8-98D4-B122-64C165096323}"/>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 name="Picture 42" descr="A picture containing shape&#10;&#10;Description automatically generated">
              <a:extLst>
                <a:ext uri="{FF2B5EF4-FFF2-40B4-BE49-F238E27FC236}">
                  <a16:creationId xmlns:a16="http://schemas.microsoft.com/office/drawing/2014/main" id="{FE83C9B3-997D-75C6-1887-6068C92B5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4880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457200" y="228600"/>
            <a:ext cx="7772400" cy="707606"/>
          </a:xfrm>
        </p:spPr>
        <p:txBody>
          <a:bodyPr/>
          <a:lstStyle/>
          <a:p>
            <a:r>
              <a:rPr lang="en-US" sz="2800" dirty="0"/>
              <a:t>Common Rail Diesel injection system</a:t>
            </a:r>
          </a:p>
        </p:txBody>
      </p:sp>
      <p:sp>
        <p:nvSpPr>
          <p:cNvPr id="4" name="Content Placeholder 3"/>
          <p:cNvSpPr>
            <a:spLocks noGrp="1"/>
          </p:cNvSpPr>
          <p:nvPr>
            <p:ph idx="1"/>
          </p:nvPr>
        </p:nvSpPr>
        <p:spPr>
          <a:xfrm>
            <a:off x="304799" y="1197394"/>
            <a:ext cx="8702675" cy="4572000"/>
          </a:xfrm>
        </p:spPr>
        <p:txBody>
          <a:bodyPr/>
          <a:lstStyle/>
          <a:p>
            <a:r>
              <a:rPr lang="en-US" sz="2400" dirty="0">
                <a:latin typeface="Times New Roman" panose="02020603050405020304" pitchFamily="18" charset="0"/>
                <a:cs typeface="Times New Roman" panose="02020603050405020304" pitchFamily="18" charset="0"/>
              </a:rPr>
              <a:t>In the Common Rail system, an accumulator, or rail, is used to maintain a common reservoir of fuel under a consistent controlled pressure that is isolated from the fuel injection locations.</a:t>
            </a:r>
          </a:p>
          <a:p>
            <a:r>
              <a:rPr lang="en-US" sz="2400" dirty="0">
                <a:latin typeface="Times New Roman" panose="02020603050405020304" pitchFamily="18" charset="0"/>
                <a:cs typeface="Times New Roman" panose="02020603050405020304" pitchFamily="18" charset="0"/>
              </a:rPr>
              <a:t>A high-pressure pump increases the fuel pressure in the accumulator up to 1,600 bar . </a:t>
            </a:r>
          </a:p>
          <a:p>
            <a:r>
              <a:rPr lang="en-US" sz="2400" dirty="0">
                <a:latin typeface="Times New Roman" panose="02020603050405020304" pitchFamily="18" charset="0"/>
                <a:cs typeface="Times New Roman" panose="02020603050405020304" pitchFamily="18" charset="0"/>
              </a:rPr>
              <a:t>The pressure is set by the engine control unit and is independent of the engine speed and quantity of fuel being injected into any of the cylinders. </a:t>
            </a:r>
          </a:p>
          <a:p>
            <a:r>
              <a:rPr lang="en-US" sz="2400" dirty="0">
                <a:latin typeface="Times New Roman" panose="02020603050405020304" pitchFamily="18" charset="0"/>
                <a:cs typeface="Times New Roman" panose="02020603050405020304" pitchFamily="18" charset="0"/>
              </a:rPr>
              <a:t>The fuel is then transferred through rigid pipes to the fuel injectors, which inject the correct amount of fuel into the combustion chambers.</a:t>
            </a:r>
          </a:p>
        </p:txBody>
      </p:sp>
      <mc:AlternateContent xmlns:mc="http://schemas.openxmlformats.org/markup-compatibility/2006" xmlns:p14="http://schemas.microsoft.com/office/powerpoint/2010/main">
        <mc:Choice Requires="p14">
          <p:contentPart p14:bwMode="auto" r:id="rId2">
            <p14:nvContentPartPr>
              <p14:cNvPr id="8194" name="Ink 4"/>
              <p14:cNvContentPartPr>
                <a14:cpLocks xmlns:a14="http://schemas.microsoft.com/office/drawing/2010/main" noRot="1" noChangeAspect="1" noEditPoints="1" noChangeArrowheads="1" noChangeShapeType="1"/>
              </p14:cNvContentPartPr>
              <p14:nvPr/>
            </p14:nvContentPartPr>
            <p14:xfrm>
              <a:off x="2160588" y="3295650"/>
              <a:ext cx="1587" cy="1588"/>
            </p14:xfrm>
          </p:contentPart>
        </mc:Choice>
        <mc:Fallback xmlns="">
          <p:pic>
            <p:nvPicPr>
              <p:cNvPr id="8194" name="Ink 4"/>
              <p:cNvPicPr>
                <a:picLocks noRot="1" noChangeAspect="1" noEditPoints="1" noChangeArrowheads="1" noChangeShapeType="1"/>
              </p:cNvPicPr>
              <p:nvPr/>
            </p:nvPicPr>
            <p:blipFill>
              <a:blip r:embed="rId3"/>
              <a:stretch>
                <a:fillRect/>
              </a:stretch>
            </p:blipFill>
            <p:spPr>
              <a:xfrm>
                <a:off x="2119326" y="3254362"/>
                <a:ext cx="84111" cy="84164"/>
              </a:xfrm>
              <a:prstGeom prst="rect">
                <a:avLst/>
              </a:prstGeom>
            </p:spPr>
          </p:pic>
        </mc:Fallback>
      </mc:AlternateContent>
      <p:grpSp>
        <p:nvGrpSpPr>
          <p:cNvPr id="2" name="Group 38">
            <a:extLst>
              <a:ext uri="{FF2B5EF4-FFF2-40B4-BE49-F238E27FC236}">
                <a16:creationId xmlns:a16="http://schemas.microsoft.com/office/drawing/2014/main" id="{A0427EA2-407B-9A2B-E01A-1B53365FF9EA}"/>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8DDBC0FB-37A4-BC12-6E36-7DA13D7F75F2}"/>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28D746A1-851C-2F19-9999-9A1E56B37392}"/>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462BB441-288C-28E1-08B4-E942CA1F998A}"/>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31F244AA-39F4-E46D-CBAF-97844E35796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166B59FB-2E41-7A4D-4968-302AFD540A3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63BA80AC-0ECA-E9D4-7B2C-E000D647D63B}"/>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874BCE49-5EC0-F388-CDAD-6C1D5FFC12B5}"/>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1A1EB149-7F08-4DDB-D158-5CF50737058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B45EC1E3-6F6A-C661-D5ED-988F7C9EC4CD}"/>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3DEC284E-8676-B8F1-7756-EBE6E8276838}"/>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3B828207-A16A-DC57-AA7F-C6EAAA594CE6}"/>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93D3CCA0-A71E-5D79-1682-DA247C523469}"/>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C58D98B4-F700-07C4-065F-1CD9DAF6177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DD9FE54A-6F2C-1258-D96B-C17E990D936C}"/>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FDD6043B-4E61-11A3-A086-1713E9B2E2F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6835E7E2-1909-A7A2-4CB0-1756AD5DF8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80151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Title 1"/>
          <p:cNvSpPr>
            <a:spLocks noGrp="1"/>
          </p:cNvSpPr>
          <p:nvPr>
            <p:ph type="title"/>
          </p:nvPr>
        </p:nvSpPr>
        <p:spPr>
          <a:xfrm>
            <a:off x="513140" y="274637"/>
            <a:ext cx="6573460" cy="715963"/>
          </a:xfrm>
        </p:spPr>
        <p:txBody>
          <a:bodyPr/>
          <a:lstStyle/>
          <a:p>
            <a:r>
              <a:rPr lang="en-IN" sz="2800" dirty="0">
                <a:latin typeface="Times New Roman" panose="02020603050405020304" pitchFamily="18" charset="0"/>
                <a:cs typeface="Times New Roman" panose="02020603050405020304" pitchFamily="18" charset="0"/>
              </a:rPr>
              <a:t>Eco-friendly Equivalence Ratio for CI Combustion</a:t>
            </a:r>
          </a:p>
        </p:txBody>
      </p:sp>
      <p:sp>
        <p:nvSpPr>
          <p:cNvPr id="17" name="Freeform 16"/>
          <p:cNvSpPr>
            <a:spLocks/>
          </p:cNvSpPr>
          <p:nvPr/>
        </p:nvSpPr>
        <p:spPr bwMode="auto">
          <a:xfrm>
            <a:off x="3048000" y="4146550"/>
            <a:ext cx="2336800" cy="1473200"/>
          </a:xfrm>
          <a:custGeom>
            <a:avLst/>
            <a:gdLst>
              <a:gd name="T0" fmla="*/ 41564 w 2336800"/>
              <a:gd name="T1" fmla="*/ 182417 h 1473199"/>
              <a:gd name="T2" fmla="*/ 96982 w 2336800"/>
              <a:gd name="T3" fmla="*/ 182417 h 1473199"/>
              <a:gd name="T4" fmla="*/ 734291 w 2336800"/>
              <a:gd name="T5" fmla="*/ 140854 h 1473199"/>
              <a:gd name="T6" fmla="*/ 1330036 w 2336800"/>
              <a:gd name="T7" fmla="*/ 362527 h 1473199"/>
              <a:gd name="T8" fmla="*/ 2105890 w 2336800"/>
              <a:gd name="T9" fmla="*/ 653472 h 1473199"/>
              <a:gd name="T10" fmla="*/ 2189018 w 2336800"/>
              <a:gd name="T11" fmla="*/ 875150 h 1473199"/>
              <a:gd name="T12" fmla="*/ 1219200 w 2336800"/>
              <a:gd name="T13" fmla="*/ 889004 h 1473199"/>
              <a:gd name="T14" fmla="*/ 983673 w 2336800"/>
              <a:gd name="T15" fmla="*/ 902859 h 1473199"/>
              <a:gd name="T16" fmla="*/ 900545 w 2336800"/>
              <a:gd name="T17" fmla="*/ 1096822 h 1473199"/>
              <a:gd name="T18" fmla="*/ 803564 w 2336800"/>
              <a:gd name="T19" fmla="*/ 1415477 h 1473199"/>
              <a:gd name="T20" fmla="*/ 110836 w 2336800"/>
              <a:gd name="T21" fmla="*/ 1346204 h 1473199"/>
              <a:gd name="T22" fmla="*/ 138545 w 2336800"/>
              <a:gd name="T23" fmla="*/ 653472 h 1473199"/>
              <a:gd name="T24" fmla="*/ 498764 w 2336800"/>
              <a:gd name="T25" fmla="*/ 85436 h 1473199"/>
              <a:gd name="T26" fmla="*/ 734291 w 2336800"/>
              <a:gd name="T27" fmla="*/ 140854 h 1473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6800"/>
              <a:gd name="T43" fmla="*/ 0 h 1473199"/>
              <a:gd name="T44" fmla="*/ 2336800 w 2336800"/>
              <a:gd name="T45" fmla="*/ 1473199 h 14731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6800" h="1473199">
                <a:moveTo>
                  <a:pt x="41564" y="182417"/>
                </a:moveTo>
                <a:lnTo>
                  <a:pt x="96982" y="182417"/>
                </a:lnTo>
                <a:cubicBezTo>
                  <a:pt x="212436" y="175490"/>
                  <a:pt x="528782" y="110836"/>
                  <a:pt x="734291" y="140854"/>
                </a:cubicBezTo>
                <a:cubicBezTo>
                  <a:pt x="939800" y="170872"/>
                  <a:pt x="1330036" y="362527"/>
                  <a:pt x="1330036" y="362527"/>
                </a:cubicBezTo>
                <a:cubicBezTo>
                  <a:pt x="1558636" y="447963"/>
                  <a:pt x="1962727" y="568036"/>
                  <a:pt x="2105891" y="653472"/>
                </a:cubicBezTo>
                <a:cubicBezTo>
                  <a:pt x="2249055" y="738908"/>
                  <a:pt x="2336800" y="835891"/>
                  <a:pt x="2189018" y="875145"/>
                </a:cubicBezTo>
                <a:cubicBezTo>
                  <a:pt x="2041236" y="914399"/>
                  <a:pt x="1420091" y="884381"/>
                  <a:pt x="1219200" y="888999"/>
                </a:cubicBezTo>
                <a:cubicBezTo>
                  <a:pt x="1018309" y="893617"/>
                  <a:pt x="1036782" y="868218"/>
                  <a:pt x="983673" y="902854"/>
                </a:cubicBezTo>
                <a:cubicBezTo>
                  <a:pt x="930564" y="937490"/>
                  <a:pt x="930563" y="1011381"/>
                  <a:pt x="900545" y="1096817"/>
                </a:cubicBezTo>
                <a:cubicBezTo>
                  <a:pt x="870527" y="1182253"/>
                  <a:pt x="935182" y="1373908"/>
                  <a:pt x="803564" y="1415472"/>
                </a:cubicBezTo>
                <a:cubicBezTo>
                  <a:pt x="671946" y="1457036"/>
                  <a:pt x="221672" y="1473199"/>
                  <a:pt x="110836" y="1346199"/>
                </a:cubicBezTo>
                <a:cubicBezTo>
                  <a:pt x="0" y="1219199"/>
                  <a:pt x="73890" y="863599"/>
                  <a:pt x="138545" y="653472"/>
                </a:cubicBezTo>
                <a:cubicBezTo>
                  <a:pt x="203200" y="443345"/>
                  <a:pt x="399473" y="170872"/>
                  <a:pt x="498764" y="85436"/>
                </a:cubicBezTo>
                <a:cubicBezTo>
                  <a:pt x="598055" y="0"/>
                  <a:pt x="734291" y="140854"/>
                  <a:pt x="734291" y="140854"/>
                </a:cubicBezTo>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IN"/>
          </a:p>
        </p:txBody>
      </p:sp>
      <p:sp>
        <p:nvSpPr>
          <p:cNvPr id="18" name="Rectangle 17"/>
          <p:cNvSpPr>
            <a:spLocks noChangeArrowheads="1"/>
          </p:cNvSpPr>
          <p:nvPr/>
        </p:nvSpPr>
        <p:spPr bwMode="auto">
          <a:xfrm>
            <a:off x="609600" y="6096000"/>
            <a:ext cx="3429000" cy="838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IN"/>
          </a:p>
        </p:txBody>
      </p:sp>
      <p:pic>
        <p:nvPicPr>
          <p:cNvPr id="206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239000"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791399" y="4792341"/>
            <a:ext cx="1792478" cy="694059"/>
            <a:chOff x="1791399" y="4411341"/>
            <a:chExt cx="1792478" cy="694059"/>
          </a:xfrm>
        </p:grpSpPr>
        <p:sp>
          <p:nvSpPr>
            <p:cNvPr id="24" name="Oval 23"/>
            <p:cNvSpPr>
              <a:spLocks noChangeArrowheads="1"/>
            </p:cNvSpPr>
            <p:nvPr/>
          </p:nvSpPr>
          <p:spPr bwMode="auto">
            <a:xfrm>
              <a:off x="3276600" y="4876800"/>
              <a:ext cx="228600" cy="228600"/>
            </a:xfrm>
            <a:prstGeom prst="ellipse">
              <a:avLst/>
            </a:prstGeom>
            <a:solidFill>
              <a:srgbClr val="92D050"/>
            </a:solidFill>
            <a:ln w="9525" algn="ctr">
              <a:solidFill>
                <a:schemeClr val="tx1"/>
              </a:solidFill>
              <a:round/>
              <a:headEnd/>
              <a:tailEnd/>
            </a:ln>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IN"/>
            </a:p>
          </p:txBody>
        </p:sp>
        <p:sp>
          <p:nvSpPr>
            <p:cNvPr id="2" name="TextBox 1"/>
            <p:cNvSpPr txBox="1"/>
            <p:nvPr/>
          </p:nvSpPr>
          <p:spPr>
            <a:xfrm>
              <a:off x="1791399" y="4411341"/>
              <a:ext cx="1792478" cy="338554"/>
            </a:xfrm>
            <a:prstGeom prst="rect">
              <a:avLst/>
            </a:prstGeom>
            <a:noFill/>
          </p:spPr>
          <p:txBody>
            <a:bodyPr wrap="none" rtlCol="0">
              <a:spAutoFit/>
            </a:bodyPr>
            <a:lstStyle/>
            <a:p>
              <a:r>
                <a:rPr lang="en-IN" dirty="0"/>
                <a:t>Perfect CI Engine</a:t>
              </a:r>
            </a:p>
          </p:txBody>
        </p:sp>
      </p:grpSp>
      <p:grpSp>
        <p:nvGrpSpPr>
          <p:cNvPr id="3" name="Group 2"/>
          <p:cNvGrpSpPr/>
          <p:nvPr/>
        </p:nvGrpSpPr>
        <p:grpSpPr>
          <a:xfrm>
            <a:off x="1768274" y="1184275"/>
            <a:ext cx="4918276" cy="4668838"/>
            <a:chOff x="1768274" y="803275"/>
            <a:chExt cx="4918276" cy="4668838"/>
          </a:xfrm>
        </p:grpSpPr>
        <p:sp>
          <p:nvSpPr>
            <p:cNvPr id="2066" name="Freeform 21"/>
            <p:cNvSpPr>
              <a:spLocks/>
            </p:cNvSpPr>
            <p:nvPr/>
          </p:nvSpPr>
          <p:spPr bwMode="auto">
            <a:xfrm>
              <a:off x="3144838" y="803275"/>
              <a:ext cx="3541712" cy="4668838"/>
            </a:xfrm>
            <a:custGeom>
              <a:avLst/>
              <a:gdLst>
                <a:gd name="T0" fmla="*/ 0 w 3542146"/>
                <a:gd name="T1" fmla="*/ 0 h 4668981"/>
                <a:gd name="T2" fmla="*/ 27700 w 3542146"/>
                <a:gd name="T3" fmla="*/ 332479 h 4668981"/>
                <a:gd name="T4" fmla="*/ 27700 w 3542146"/>
                <a:gd name="T5" fmla="*/ 928170 h 4668981"/>
                <a:gd name="T6" fmla="*/ 138494 w 3542146"/>
                <a:gd name="T7" fmla="*/ 1426886 h 4668981"/>
                <a:gd name="T8" fmla="*/ 180043 w 3542146"/>
                <a:gd name="T9" fmla="*/ 1870192 h 4668981"/>
                <a:gd name="T10" fmla="*/ 276989 w 3542146"/>
                <a:gd name="T11" fmla="*/ 2105698 h 4668981"/>
                <a:gd name="T12" fmla="*/ 429332 w 3542146"/>
                <a:gd name="T13" fmla="*/ 2410469 h 4668981"/>
                <a:gd name="T14" fmla="*/ 706321 w 3542146"/>
                <a:gd name="T15" fmla="*/ 2590561 h 4668981"/>
                <a:gd name="T16" fmla="*/ 1177204 w 3542146"/>
                <a:gd name="T17" fmla="*/ 2839917 h 4668981"/>
                <a:gd name="T18" fmla="*/ 1717333 w 3542146"/>
                <a:gd name="T19" fmla="*/ 3103131 h 4668981"/>
                <a:gd name="T20" fmla="*/ 2783737 w 3542146"/>
                <a:gd name="T21" fmla="*/ 3601850 h 4668981"/>
                <a:gd name="T22" fmla="*/ 3420813 w 3542146"/>
                <a:gd name="T23" fmla="*/ 3837355 h 4668981"/>
                <a:gd name="T24" fmla="*/ 3503911 w 3542146"/>
                <a:gd name="T25" fmla="*/ 3920476 h 4668981"/>
                <a:gd name="T26" fmla="*/ 3476212 w 3542146"/>
                <a:gd name="T27" fmla="*/ 4003596 h 4668981"/>
                <a:gd name="T28" fmla="*/ 3337715 w 3542146"/>
                <a:gd name="T29" fmla="*/ 4031301 h 4668981"/>
                <a:gd name="T30" fmla="*/ 3129975 w 3542146"/>
                <a:gd name="T31" fmla="*/ 4031301 h 4668981"/>
                <a:gd name="T32" fmla="*/ 2756040 w 3542146"/>
                <a:gd name="T33" fmla="*/ 4100567 h 4668981"/>
                <a:gd name="T34" fmla="*/ 734021 w 3542146"/>
                <a:gd name="T35" fmla="*/ 4668550 h 46689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2146"/>
                <a:gd name="T55" fmla="*/ 0 h 4668981"/>
                <a:gd name="T56" fmla="*/ 3542146 w 3542146"/>
                <a:gd name="T57" fmla="*/ 4668981 h 46689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2146" h="4668981">
                  <a:moveTo>
                    <a:pt x="0" y="0"/>
                  </a:moveTo>
                  <a:cubicBezTo>
                    <a:pt x="11545" y="88900"/>
                    <a:pt x="23091" y="177800"/>
                    <a:pt x="27709" y="332509"/>
                  </a:cubicBezTo>
                  <a:cubicBezTo>
                    <a:pt x="32327" y="487218"/>
                    <a:pt x="9236" y="745836"/>
                    <a:pt x="27709" y="928254"/>
                  </a:cubicBezTo>
                  <a:cubicBezTo>
                    <a:pt x="46182" y="1110672"/>
                    <a:pt x="113145" y="1270000"/>
                    <a:pt x="138545" y="1427018"/>
                  </a:cubicBezTo>
                  <a:cubicBezTo>
                    <a:pt x="163945" y="1584036"/>
                    <a:pt x="157018" y="1757218"/>
                    <a:pt x="180109" y="1870363"/>
                  </a:cubicBezTo>
                  <a:cubicBezTo>
                    <a:pt x="203200" y="1983508"/>
                    <a:pt x="235527" y="2015836"/>
                    <a:pt x="277091" y="2105891"/>
                  </a:cubicBezTo>
                  <a:cubicBezTo>
                    <a:pt x="318655" y="2195946"/>
                    <a:pt x="357909" y="2329873"/>
                    <a:pt x="429491" y="2410691"/>
                  </a:cubicBezTo>
                  <a:cubicBezTo>
                    <a:pt x="501073" y="2491509"/>
                    <a:pt x="581891" y="2519218"/>
                    <a:pt x="706582" y="2590800"/>
                  </a:cubicBezTo>
                  <a:cubicBezTo>
                    <a:pt x="831273" y="2662382"/>
                    <a:pt x="1009073" y="2754745"/>
                    <a:pt x="1177636" y="2840181"/>
                  </a:cubicBezTo>
                  <a:cubicBezTo>
                    <a:pt x="1346200" y="2925617"/>
                    <a:pt x="1717963" y="3103418"/>
                    <a:pt x="1717963" y="3103418"/>
                  </a:cubicBezTo>
                  <a:cubicBezTo>
                    <a:pt x="1985817" y="3230418"/>
                    <a:pt x="2500745" y="3479799"/>
                    <a:pt x="2784763" y="3602181"/>
                  </a:cubicBezTo>
                  <a:cubicBezTo>
                    <a:pt x="3068781" y="3724563"/>
                    <a:pt x="3302000" y="3784600"/>
                    <a:pt x="3422073" y="3837709"/>
                  </a:cubicBezTo>
                  <a:cubicBezTo>
                    <a:pt x="3542146" y="3890818"/>
                    <a:pt x="3495964" y="3893127"/>
                    <a:pt x="3505200" y="3920836"/>
                  </a:cubicBezTo>
                  <a:cubicBezTo>
                    <a:pt x="3514436" y="3948545"/>
                    <a:pt x="3505200" y="3985490"/>
                    <a:pt x="3477491" y="4003963"/>
                  </a:cubicBezTo>
                  <a:cubicBezTo>
                    <a:pt x="3449782" y="4022436"/>
                    <a:pt x="3396672" y="4027054"/>
                    <a:pt x="3338945" y="4031672"/>
                  </a:cubicBezTo>
                  <a:cubicBezTo>
                    <a:pt x="3281218" y="4036290"/>
                    <a:pt x="3228109" y="4020127"/>
                    <a:pt x="3131127" y="4031672"/>
                  </a:cubicBezTo>
                  <a:cubicBezTo>
                    <a:pt x="3034145" y="4043217"/>
                    <a:pt x="3156527" y="3994727"/>
                    <a:pt x="2757054" y="4100945"/>
                  </a:cubicBezTo>
                  <a:cubicBezTo>
                    <a:pt x="2357581" y="4207163"/>
                    <a:pt x="734291" y="4668981"/>
                    <a:pt x="734291" y="4668981"/>
                  </a:cubicBezTo>
                </a:path>
              </a:pathLst>
            </a:custGeom>
            <a:noFill/>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5" name="TextBox 24"/>
            <p:cNvSpPr txBox="1"/>
            <p:nvPr/>
          </p:nvSpPr>
          <p:spPr>
            <a:xfrm>
              <a:off x="1768274" y="1223387"/>
              <a:ext cx="2258953" cy="338554"/>
            </a:xfrm>
            <a:prstGeom prst="rect">
              <a:avLst/>
            </a:prstGeom>
            <a:noFill/>
          </p:spPr>
          <p:txBody>
            <a:bodyPr wrap="none" rtlCol="0">
              <a:spAutoFit/>
            </a:bodyPr>
            <a:lstStyle/>
            <a:p>
              <a:r>
                <a:rPr lang="en-IN" dirty="0">
                  <a:solidFill>
                    <a:srgbClr val="FF0000"/>
                  </a:solidFill>
                </a:rPr>
                <a:t>Low Pressure Injection</a:t>
              </a:r>
            </a:p>
          </p:txBody>
        </p:sp>
      </p:grpSp>
      <p:grpSp>
        <p:nvGrpSpPr>
          <p:cNvPr id="4" name="Group 3"/>
          <p:cNvGrpSpPr/>
          <p:nvPr/>
        </p:nvGrpSpPr>
        <p:grpSpPr>
          <a:xfrm>
            <a:off x="1987550" y="2555875"/>
            <a:ext cx="4565650" cy="3381375"/>
            <a:chOff x="1987550" y="2174875"/>
            <a:chExt cx="4565650" cy="3381375"/>
          </a:xfrm>
        </p:grpSpPr>
        <p:sp>
          <p:nvSpPr>
            <p:cNvPr id="23" name="Freeform 22"/>
            <p:cNvSpPr>
              <a:spLocks/>
            </p:cNvSpPr>
            <p:nvPr/>
          </p:nvSpPr>
          <p:spPr bwMode="auto">
            <a:xfrm>
              <a:off x="1987550" y="2174875"/>
              <a:ext cx="4565650" cy="3381375"/>
            </a:xfrm>
            <a:custGeom>
              <a:avLst/>
              <a:gdLst>
                <a:gd name="T0" fmla="*/ 4848 w 5142345"/>
                <a:gd name="T1" fmla="*/ 0 h 3380509"/>
                <a:gd name="T2" fmla="*/ 24241 w 5142345"/>
                <a:gd name="T3" fmla="*/ 402090 h 3380509"/>
                <a:gd name="T4" fmla="*/ 150296 w 5142345"/>
                <a:gd name="T5" fmla="*/ 596204 h 3380509"/>
                <a:gd name="T6" fmla="*/ 567247 w 5142345"/>
                <a:gd name="T7" fmla="*/ 790318 h 3380509"/>
                <a:gd name="T8" fmla="*/ 1110253 w 5142345"/>
                <a:gd name="T9" fmla="*/ 1206273 h 3380509"/>
                <a:gd name="T10" fmla="*/ 1924763 w 5142345"/>
                <a:gd name="T11" fmla="*/ 1774747 h 3380509"/>
                <a:gd name="T12" fmla="*/ 3485904 w 5142345"/>
                <a:gd name="T13" fmla="*/ 2883960 h 3380509"/>
                <a:gd name="T14" fmla="*/ 1246004 w 5142345"/>
                <a:gd name="T15" fmla="*/ 3383107 h 3380509"/>
                <a:gd name="T16" fmla="*/ 0 60000 65536"/>
                <a:gd name="T17" fmla="*/ 0 60000 65536"/>
                <a:gd name="T18" fmla="*/ 0 60000 65536"/>
                <a:gd name="T19" fmla="*/ 0 60000 65536"/>
                <a:gd name="T20" fmla="*/ 0 60000 65536"/>
                <a:gd name="T21" fmla="*/ 0 60000 65536"/>
                <a:gd name="T22" fmla="*/ 0 60000 65536"/>
                <a:gd name="T23" fmla="*/ 0 60000 65536"/>
                <a:gd name="T24" fmla="*/ 0 w 5142345"/>
                <a:gd name="T25" fmla="*/ 0 h 3380509"/>
                <a:gd name="T26" fmla="*/ 5142345 w 5142345"/>
                <a:gd name="T27" fmla="*/ 3380509 h 33805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2345" h="3380509">
                  <a:moveTo>
                    <a:pt x="6927" y="0"/>
                  </a:moveTo>
                  <a:cubicBezTo>
                    <a:pt x="3463" y="151245"/>
                    <a:pt x="0" y="302490"/>
                    <a:pt x="34636" y="401781"/>
                  </a:cubicBezTo>
                  <a:cubicBezTo>
                    <a:pt x="69272" y="501072"/>
                    <a:pt x="85436" y="531090"/>
                    <a:pt x="214745" y="595745"/>
                  </a:cubicBezTo>
                  <a:cubicBezTo>
                    <a:pt x="344054" y="660400"/>
                    <a:pt x="581890" y="688109"/>
                    <a:pt x="810490" y="789709"/>
                  </a:cubicBezTo>
                  <a:cubicBezTo>
                    <a:pt x="1039090" y="891309"/>
                    <a:pt x="1263072" y="1041400"/>
                    <a:pt x="1586345" y="1205345"/>
                  </a:cubicBezTo>
                  <a:cubicBezTo>
                    <a:pt x="1909618" y="1369290"/>
                    <a:pt x="2750127" y="1773381"/>
                    <a:pt x="2750127" y="1773381"/>
                  </a:cubicBezTo>
                  <a:cubicBezTo>
                    <a:pt x="3315854" y="2052781"/>
                    <a:pt x="5142345" y="2613890"/>
                    <a:pt x="4980708" y="2881745"/>
                  </a:cubicBezTo>
                  <a:cubicBezTo>
                    <a:pt x="4819072" y="3149600"/>
                    <a:pt x="3299690" y="3265054"/>
                    <a:pt x="1780308" y="3380509"/>
                  </a:cubicBezTo>
                </a:path>
              </a:pathLst>
            </a:custGeom>
            <a:noFill/>
            <a:ln w="38100" cap="flat" cmpd="sng" algn="ctr">
              <a:solidFill>
                <a:srgbClr val="0066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6" name="TextBox 25"/>
            <p:cNvSpPr txBox="1"/>
            <p:nvPr/>
          </p:nvSpPr>
          <p:spPr>
            <a:xfrm>
              <a:off x="2693760" y="3493086"/>
              <a:ext cx="938078" cy="461665"/>
            </a:xfrm>
            <a:prstGeom prst="rect">
              <a:avLst/>
            </a:prstGeom>
            <a:noFill/>
          </p:spPr>
          <p:txBody>
            <a:bodyPr wrap="none" rtlCol="0">
              <a:spAutoFit/>
            </a:bodyPr>
            <a:lstStyle/>
            <a:p>
              <a:r>
                <a:rPr lang="en-IN" sz="2400" dirty="0">
                  <a:solidFill>
                    <a:srgbClr val="0066FF"/>
                  </a:solidFill>
                </a:rPr>
                <a:t>CRDI</a:t>
              </a:r>
            </a:p>
          </p:txBody>
        </p:sp>
      </p:grpSp>
      <p:grpSp>
        <p:nvGrpSpPr>
          <p:cNvPr id="6" name="Group 38">
            <a:extLst>
              <a:ext uri="{FF2B5EF4-FFF2-40B4-BE49-F238E27FC236}">
                <a16:creationId xmlns:a16="http://schemas.microsoft.com/office/drawing/2014/main" id="{1873C175-BB4B-4898-66E5-CD1C9245B56B}"/>
              </a:ext>
            </a:extLst>
          </p:cNvPr>
          <p:cNvGrpSpPr>
            <a:grpSpLocks/>
          </p:cNvGrpSpPr>
          <p:nvPr/>
        </p:nvGrpSpPr>
        <p:grpSpPr bwMode="auto">
          <a:xfrm>
            <a:off x="0" y="0"/>
            <a:ext cx="9144000" cy="6858000"/>
            <a:chOff x="0" y="0"/>
            <a:chExt cx="9144000" cy="6858000"/>
          </a:xfrm>
        </p:grpSpPr>
        <p:grpSp>
          <p:nvGrpSpPr>
            <p:cNvPr id="7" name="Group 19">
              <a:extLst>
                <a:ext uri="{FF2B5EF4-FFF2-40B4-BE49-F238E27FC236}">
                  <a16:creationId xmlns:a16="http://schemas.microsoft.com/office/drawing/2014/main" id="{813FF770-B08C-3AC4-2EDE-434A298A6797}"/>
                </a:ext>
              </a:extLst>
            </p:cNvPr>
            <p:cNvGrpSpPr>
              <a:grpSpLocks/>
            </p:cNvGrpSpPr>
            <p:nvPr/>
          </p:nvGrpSpPr>
          <p:grpSpPr bwMode="auto">
            <a:xfrm>
              <a:off x="0" y="0"/>
              <a:ext cx="9144000" cy="6858000"/>
              <a:chOff x="0" y="0"/>
              <a:chExt cx="9144000" cy="6858000"/>
            </a:xfrm>
          </p:grpSpPr>
          <p:grpSp>
            <p:nvGrpSpPr>
              <p:cNvPr id="9" name="Group 8">
                <a:extLst>
                  <a:ext uri="{FF2B5EF4-FFF2-40B4-BE49-F238E27FC236}">
                    <a16:creationId xmlns:a16="http://schemas.microsoft.com/office/drawing/2014/main" id="{B466ADAC-7E85-A213-FB47-7F356AFA98A6}"/>
                  </a:ext>
                </a:extLst>
              </p:cNvPr>
              <p:cNvGrpSpPr>
                <a:grpSpLocks/>
              </p:cNvGrpSpPr>
              <p:nvPr/>
            </p:nvGrpSpPr>
            <p:grpSpPr bwMode="auto">
              <a:xfrm>
                <a:off x="0" y="0"/>
                <a:ext cx="9144000" cy="6858000"/>
                <a:chOff x="0" y="0"/>
                <a:chExt cx="5760" cy="4320"/>
              </a:xfrm>
            </p:grpSpPr>
            <p:grpSp>
              <p:nvGrpSpPr>
                <p:cNvPr id="11" name="Group 9">
                  <a:extLst>
                    <a:ext uri="{FF2B5EF4-FFF2-40B4-BE49-F238E27FC236}">
                      <a16:creationId xmlns:a16="http://schemas.microsoft.com/office/drawing/2014/main" id="{39C95172-0299-1AA7-F7C4-716658A9BADC}"/>
                    </a:ext>
                  </a:extLst>
                </p:cNvPr>
                <p:cNvGrpSpPr>
                  <a:grpSpLocks/>
                </p:cNvGrpSpPr>
                <p:nvPr/>
              </p:nvGrpSpPr>
              <p:grpSpPr bwMode="auto">
                <a:xfrm>
                  <a:off x="0" y="0"/>
                  <a:ext cx="192" cy="4320"/>
                  <a:chOff x="0" y="-48"/>
                  <a:chExt cx="144" cy="4368"/>
                </a:xfrm>
              </p:grpSpPr>
              <p:sp>
                <p:nvSpPr>
                  <p:cNvPr id="27" name="Rectangle 10">
                    <a:extLst>
                      <a:ext uri="{FF2B5EF4-FFF2-40B4-BE49-F238E27FC236}">
                        <a16:creationId xmlns:a16="http://schemas.microsoft.com/office/drawing/2014/main" id="{F611666B-EAD0-49B1-E3A3-3E30A8B2E21C}"/>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8" name="Rectangle 11">
                    <a:extLst>
                      <a:ext uri="{FF2B5EF4-FFF2-40B4-BE49-F238E27FC236}">
                        <a16:creationId xmlns:a16="http://schemas.microsoft.com/office/drawing/2014/main" id="{BBE5897E-CA7A-4951-D2C6-B17ACCB8D93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2">
                  <a:extLst>
                    <a:ext uri="{FF2B5EF4-FFF2-40B4-BE49-F238E27FC236}">
                      <a16:creationId xmlns:a16="http://schemas.microsoft.com/office/drawing/2014/main" id="{26490373-90A5-10FB-64B2-7CEE0BFC5A1F}"/>
                    </a:ext>
                  </a:extLst>
                </p:cNvPr>
                <p:cNvGrpSpPr>
                  <a:grpSpLocks/>
                </p:cNvGrpSpPr>
                <p:nvPr/>
              </p:nvGrpSpPr>
              <p:grpSpPr bwMode="auto">
                <a:xfrm>
                  <a:off x="5674" y="24"/>
                  <a:ext cx="86" cy="4296"/>
                  <a:chOff x="5616" y="-48"/>
                  <a:chExt cx="144" cy="4368"/>
                </a:xfrm>
              </p:grpSpPr>
              <p:sp>
                <p:nvSpPr>
                  <p:cNvPr id="21" name="Rectangle 13">
                    <a:extLst>
                      <a:ext uri="{FF2B5EF4-FFF2-40B4-BE49-F238E27FC236}">
                        <a16:creationId xmlns:a16="http://schemas.microsoft.com/office/drawing/2014/main" id="{5D954EF9-B6DA-C0CF-DACF-5AE435F9152E}"/>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2" name="Rectangle 14">
                    <a:extLst>
                      <a:ext uri="{FF2B5EF4-FFF2-40B4-BE49-F238E27FC236}">
                        <a16:creationId xmlns:a16="http://schemas.microsoft.com/office/drawing/2014/main" id="{D2C283C5-0558-982B-989D-653B64BB5DD7}"/>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5">
                  <a:extLst>
                    <a:ext uri="{FF2B5EF4-FFF2-40B4-BE49-F238E27FC236}">
                      <a16:creationId xmlns:a16="http://schemas.microsoft.com/office/drawing/2014/main" id="{548FA87B-4399-EC7D-2762-C942585C1851}"/>
                    </a:ext>
                  </a:extLst>
                </p:cNvPr>
                <p:cNvGrpSpPr>
                  <a:grpSpLocks/>
                </p:cNvGrpSpPr>
                <p:nvPr/>
              </p:nvGrpSpPr>
              <p:grpSpPr bwMode="auto">
                <a:xfrm>
                  <a:off x="144" y="0"/>
                  <a:ext cx="5616" cy="144"/>
                  <a:chOff x="96" y="-48"/>
                  <a:chExt cx="5520" cy="144"/>
                </a:xfrm>
              </p:grpSpPr>
              <p:sp>
                <p:nvSpPr>
                  <p:cNvPr id="19" name="Rectangle 16">
                    <a:extLst>
                      <a:ext uri="{FF2B5EF4-FFF2-40B4-BE49-F238E27FC236}">
                        <a16:creationId xmlns:a16="http://schemas.microsoft.com/office/drawing/2014/main" id="{E9AE0146-2176-E328-7F00-5A19CD8DFA8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7">
                    <a:extLst>
                      <a:ext uri="{FF2B5EF4-FFF2-40B4-BE49-F238E27FC236}">
                        <a16:creationId xmlns:a16="http://schemas.microsoft.com/office/drawing/2014/main" id="{92F1EE0E-AC9E-2CE9-7E1F-BD77DBACBD39}"/>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4" name="Group 18">
                  <a:extLst>
                    <a:ext uri="{FF2B5EF4-FFF2-40B4-BE49-F238E27FC236}">
                      <a16:creationId xmlns:a16="http://schemas.microsoft.com/office/drawing/2014/main" id="{194A2EA2-40B1-31EB-36DB-BA7C782473B2}"/>
                    </a:ext>
                  </a:extLst>
                </p:cNvPr>
                <p:cNvGrpSpPr>
                  <a:grpSpLocks/>
                </p:cNvGrpSpPr>
                <p:nvPr/>
              </p:nvGrpSpPr>
              <p:grpSpPr bwMode="auto">
                <a:xfrm>
                  <a:off x="144" y="4234"/>
                  <a:ext cx="5616" cy="86"/>
                  <a:chOff x="96" y="4176"/>
                  <a:chExt cx="5520" cy="144"/>
                </a:xfrm>
              </p:grpSpPr>
              <p:sp>
                <p:nvSpPr>
                  <p:cNvPr id="15" name="Rectangle 19">
                    <a:extLst>
                      <a:ext uri="{FF2B5EF4-FFF2-40B4-BE49-F238E27FC236}">
                        <a16:creationId xmlns:a16="http://schemas.microsoft.com/office/drawing/2014/main" id="{19DBDC3F-19AE-27C1-130B-A6128F53152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20">
                    <a:extLst>
                      <a:ext uri="{FF2B5EF4-FFF2-40B4-BE49-F238E27FC236}">
                        <a16:creationId xmlns:a16="http://schemas.microsoft.com/office/drawing/2014/main" id="{FA4E6A3E-37C2-FABC-F0C4-23B541EE30C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10" name="Rectangle 21">
                <a:extLst>
                  <a:ext uri="{FF2B5EF4-FFF2-40B4-BE49-F238E27FC236}">
                    <a16:creationId xmlns:a16="http://schemas.microsoft.com/office/drawing/2014/main" id="{B8830764-F456-46E8-26D8-9925CBBD5C9B}"/>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8" name="Picture 42" descr="A picture containing shape&#10;&#10;Description automatically generated">
              <a:extLst>
                <a:ext uri="{FF2B5EF4-FFF2-40B4-BE49-F238E27FC236}">
                  <a16:creationId xmlns:a16="http://schemas.microsoft.com/office/drawing/2014/main" id="{89F1B3AF-F778-529C-E333-532F86597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396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22194" y="228600"/>
            <a:ext cx="7772400" cy="838200"/>
          </a:xfrm>
        </p:spPr>
        <p:txBody>
          <a:bodyPr/>
          <a:lstStyle/>
          <a:p>
            <a:r>
              <a:rPr lang="en-US" sz="2800" dirty="0"/>
              <a:t>Modern Injectors for CRDI</a:t>
            </a:r>
          </a:p>
        </p:txBody>
      </p:sp>
      <p:sp>
        <p:nvSpPr>
          <p:cNvPr id="3" name="Content Placeholder 2"/>
          <p:cNvSpPr>
            <a:spLocks noGrp="1"/>
          </p:cNvSpPr>
          <p:nvPr>
            <p:ph idx="1"/>
          </p:nvPr>
        </p:nvSpPr>
        <p:spPr>
          <a:xfrm>
            <a:off x="304800" y="1219200"/>
            <a:ext cx="8534400" cy="4876800"/>
          </a:xfrm>
        </p:spPr>
        <p:txBody>
          <a:bodyPr/>
          <a:lstStyle/>
          <a:p>
            <a:r>
              <a:rPr lang="en-US" sz="2400" dirty="0">
                <a:latin typeface="Times New Roman" panose="02020603050405020304" pitchFamily="18" charset="0"/>
                <a:cs typeface="Times New Roman" panose="02020603050405020304" pitchFamily="18" charset="0"/>
              </a:rPr>
              <a:t>The injectors used in Common Rail systems are triggered externally by an Electronic Diesel Control,  (EDC) unit.</a:t>
            </a:r>
          </a:p>
          <a:p>
            <a:r>
              <a:rPr lang="en-US" sz="2400" dirty="0">
                <a:latin typeface="Times New Roman" panose="02020603050405020304" pitchFamily="18" charset="0"/>
                <a:cs typeface="Times New Roman" panose="02020603050405020304" pitchFamily="18" charset="0"/>
              </a:rPr>
              <a:t>EDC controls all the engine injection parameters including the pressure in the fuel rail and the timing and duration of injection.</a:t>
            </a:r>
          </a:p>
          <a:p>
            <a:r>
              <a:rPr lang="en-US" sz="2400" dirty="0">
                <a:latin typeface="Times New Roman" panose="02020603050405020304" pitchFamily="18" charset="0"/>
                <a:cs typeface="Times New Roman" panose="02020603050405020304" pitchFamily="18" charset="0"/>
              </a:rPr>
              <a:t>Some common rail injectors are controlled by a magnetic solenoid on the injector. </a:t>
            </a:r>
          </a:p>
          <a:p>
            <a:r>
              <a:rPr lang="en-US" sz="2400" dirty="0">
                <a:latin typeface="Times New Roman" panose="02020603050405020304" pitchFamily="18" charset="0"/>
                <a:cs typeface="Times New Roman" panose="02020603050405020304" pitchFamily="18" charset="0"/>
              </a:rPr>
              <a:t>In some injectors, hydraulic force from the pressure in the system is used to open and close the injector, but the available pressure is controlled by the solenoid triggered by the Electronic Diesel Control unit.</a:t>
            </a:r>
          </a:p>
        </p:txBody>
      </p:sp>
      <p:grpSp>
        <p:nvGrpSpPr>
          <p:cNvPr id="2" name="Group 38">
            <a:extLst>
              <a:ext uri="{FF2B5EF4-FFF2-40B4-BE49-F238E27FC236}">
                <a16:creationId xmlns:a16="http://schemas.microsoft.com/office/drawing/2014/main" id="{7DABE041-6E71-2517-486F-37BD8DFFC95E}"/>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AAF1894C-6D65-992A-AD08-14326B884F51}"/>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71F06A59-41A2-E354-728C-0AC10E4BA647}"/>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9D06B0A4-EB32-01DA-5B6A-4ECE5E43F496}"/>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2CF255B9-C6F3-FF3E-20E9-FE721A39047F}"/>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10C49827-1DC8-501C-6611-3A039632222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189BFF92-3041-7DD1-FEFA-A85F363441C1}"/>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FEB0320E-1618-759E-E6DF-C6088A70F51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EF58EDDF-EEE7-F66D-2FA2-7369673A606F}"/>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6C304FCE-FDDF-414D-8EDD-77C20B3BC6E2}"/>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576DC49E-EC3E-DF9D-396B-1C8D7139BCB4}"/>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A5EFB5CD-501D-F024-FD26-60E4E49ED2E4}"/>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65392C45-D4E2-1E02-55FC-8CD3284BEF13}"/>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22963F1F-5808-4FEA-18EC-F691431E512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E2BF4B70-42C7-CB5F-6840-06A296EB83C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AA25B894-1443-0A42-0ECC-AC71C3EA4049}"/>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DABFF71A-920E-2873-7700-579FD7C3B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3138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474075" cy="5181600"/>
          </a:xfrm>
        </p:spPr>
        <p:txBody>
          <a:bodyPr/>
          <a:lstStyle/>
          <a:p>
            <a:r>
              <a:rPr lang="en-US" sz="2400" dirty="0">
                <a:latin typeface="Times New Roman" panose="02020603050405020304" pitchFamily="18" charset="0"/>
                <a:cs typeface="Times New Roman" panose="02020603050405020304" pitchFamily="18" charset="0"/>
              </a:rPr>
              <a:t>Some new injectors use </a:t>
            </a:r>
            <a:r>
              <a:rPr lang="en-US" sz="2400" dirty="0" err="1">
                <a:latin typeface="Times New Roman" panose="02020603050405020304" pitchFamily="18" charset="0"/>
                <a:cs typeface="Times New Roman" panose="02020603050405020304" pitchFamily="18" charset="0"/>
              </a:rPr>
              <a:t>Piezo</a:t>
            </a:r>
            <a:r>
              <a:rPr lang="en-US" sz="2400" dirty="0">
                <a:latin typeface="Times New Roman" panose="02020603050405020304" pitchFamily="18" charset="0"/>
                <a:cs typeface="Times New Roman" panose="02020603050405020304" pitchFamily="18" charset="0"/>
              </a:rPr>
              <a:t> crystal wafers to actuate the injectors. </a:t>
            </a:r>
          </a:p>
          <a:p>
            <a:r>
              <a:rPr lang="en-US" sz="2400" dirty="0">
                <a:latin typeface="Times New Roman" panose="02020603050405020304" pitchFamily="18" charset="0"/>
                <a:cs typeface="Times New Roman" panose="02020603050405020304" pitchFamily="18" charset="0"/>
              </a:rPr>
              <a:t>These crystals expand rapidly when connected to an electric field. </a:t>
            </a:r>
          </a:p>
          <a:p>
            <a:r>
              <a:rPr lang="en-US" sz="2400" dirty="0">
                <a:latin typeface="Times New Roman" panose="02020603050405020304" pitchFamily="18" charset="0"/>
                <a:cs typeface="Times New Roman" panose="02020603050405020304" pitchFamily="18" charset="0"/>
              </a:rPr>
              <a:t>In a </a:t>
            </a:r>
            <a:r>
              <a:rPr lang="en-US" sz="2400" dirty="0" err="1">
                <a:latin typeface="Times New Roman" panose="02020603050405020304" pitchFamily="18" charset="0"/>
                <a:cs typeface="Times New Roman" panose="02020603050405020304" pitchFamily="18" charset="0"/>
              </a:rPr>
              <a:t>Piezo</a:t>
            </a:r>
            <a:r>
              <a:rPr lang="en-US" sz="2400" dirty="0">
                <a:latin typeface="Times New Roman" panose="02020603050405020304" pitchFamily="18" charset="0"/>
                <a:cs typeface="Times New Roman" panose="02020603050405020304" pitchFamily="18" charset="0"/>
              </a:rPr>
              <a:t> inline injector, the actuator is built into the injector body very close to the jet needle and uses no mechanical parts to switch injector needles.</a:t>
            </a:r>
          </a:p>
          <a:p>
            <a:r>
              <a:rPr lang="en-US" sz="2400" dirty="0">
                <a:latin typeface="Times New Roman" panose="02020603050405020304" pitchFamily="18" charset="0"/>
                <a:cs typeface="Times New Roman" panose="02020603050405020304" pitchFamily="18" charset="0"/>
              </a:rPr>
              <a:t>The electronic diesel control unit precisely meters the amount of fuel injected, and improves atomization of the fuel by controlling the injector pulsations. </a:t>
            </a:r>
          </a:p>
          <a:p>
            <a:r>
              <a:rPr lang="en-US" sz="2400" dirty="0">
                <a:latin typeface="Times New Roman" panose="02020603050405020304" pitchFamily="18" charset="0"/>
                <a:cs typeface="Times New Roman" panose="02020603050405020304" pitchFamily="18" charset="0"/>
              </a:rPr>
              <a:t>This results in quieter, more fuel-efficient engines; cleaner operation; and more power output. </a:t>
            </a:r>
          </a:p>
          <a:p>
            <a:endParaRPr lang="en-US" sz="2400" dirty="0">
              <a:latin typeface="Times New Roman" panose="02020603050405020304" pitchFamily="18" charset="0"/>
              <a:cs typeface="Times New Roman" panose="02020603050405020304" pitchFamily="18" charset="0"/>
            </a:endParaRPr>
          </a:p>
        </p:txBody>
      </p:sp>
      <p:sp>
        <p:nvSpPr>
          <p:cNvPr id="17" name="Title 1"/>
          <p:cNvSpPr>
            <a:spLocks noGrp="1"/>
          </p:cNvSpPr>
          <p:nvPr>
            <p:ph type="title"/>
          </p:nvPr>
        </p:nvSpPr>
        <p:spPr>
          <a:xfrm>
            <a:off x="152400" y="228600"/>
            <a:ext cx="7772400" cy="838200"/>
          </a:xfrm>
        </p:spPr>
        <p:txBody>
          <a:bodyPr/>
          <a:lstStyle/>
          <a:p>
            <a:r>
              <a:rPr lang="en-US" sz="2800" dirty="0"/>
              <a:t>Next Generation Injectors for CRDI</a:t>
            </a:r>
          </a:p>
        </p:txBody>
      </p:sp>
      <p:grpSp>
        <p:nvGrpSpPr>
          <p:cNvPr id="2" name="Group 38">
            <a:extLst>
              <a:ext uri="{FF2B5EF4-FFF2-40B4-BE49-F238E27FC236}">
                <a16:creationId xmlns:a16="http://schemas.microsoft.com/office/drawing/2014/main" id="{4BDF3721-62A0-7130-B3EB-5CBBDC57A796}"/>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ECDFCBA7-8D2B-7113-4272-CEB229704C2D}"/>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1267B107-0531-2888-481D-795DBE90A40C}"/>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933D867D-C37A-C4CC-0F09-AA62C5A00B43}"/>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1DBFE380-3EFC-00AE-7AA0-E3E62703C6E3}"/>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2D74039B-9B70-142C-F6A8-5222CF294CA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A968897A-FB8C-E8EF-F8FE-048A068C9F9C}"/>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C14668CA-6F29-72D7-FC59-8F0414A896A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C81066B2-9F79-0F69-31F6-369A4D32B79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550B4538-9445-2747-7B38-4C97F0F3348F}"/>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00928E8A-207E-12A4-C14B-F3FEB85B6A8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CD839DBE-84FE-066D-B8B2-F27A6E2E140C}"/>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71B5449E-16DB-1949-7D1F-19920C6FC17C}"/>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00048CBE-90C8-C6D3-F01C-1C3FD6B7127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B6E61BB5-7BBD-5689-23B9-3880113436F0}"/>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3DA75B0C-942B-EA76-7417-C9A739F3927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2DD24A20-30A9-CBCB-9EE4-BCDEC672A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4472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266700" y="310740"/>
            <a:ext cx="7315863" cy="612950"/>
          </a:xfrm>
        </p:spPr>
        <p:txBody>
          <a:bodyPr/>
          <a:lstStyle/>
          <a:p>
            <a:r>
              <a:rPr lang="en-US" sz="2800" dirty="0">
                <a:latin typeface="Times New Roman" panose="02020603050405020304" pitchFamily="18" charset="0"/>
                <a:cs typeface="Times New Roman" panose="02020603050405020304" pitchFamily="18" charset="0"/>
              </a:rPr>
              <a:t>Next Generation Diesel Injection Systems</a:t>
            </a: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53" y="1963708"/>
            <a:ext cx="7130647" cy="465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768" y="1779055"/>
            <a:ext cx="3810000" cy="402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9269" y="1116574"/>
            <a:ext cx="8550938" cy="830997"/>
          </a:xfrm>
          <a:prstGeom prst="rect">
            <a:avLst/>
          </a:prstGeom>
        </p:spPr>
        <p:txBody>
          <a:bodyPr wrap="square">
            <a:spAutoFit/>
          </a:bodyPr>
          <a:lstStyle/>
          <a:p>
            <a:pPr algn="l"/>
            <a:r>
              <a:rPr lang="en-US" sz="2400" dirty="0">
                <a:latin typeface="Times New Roman" panose="02020603050405020304" pitchFamily="18" charset="0"/>
                <a:cs typeface="Times New Roman" panose="02020603050405020304" pitchFamily="18" charset="0"/>
              </a:rPr>
              <a:t>The HEUI (Hydraulically Actuated Electronically Controlled Unit Injector) technology </a:t>
            </a:r>
            <a:endParaRPr lang="en-IN" sz="2400" dirty="0"/>
          </a:p>
        </p:txBody>
      </p:sp>
      <p:grpSp>
        <p:nvGrpSpPr>
          <p:cNvPr id="3" name="Group 38">
            <a:extLst>
              <a:ext uri="{FF2B5EF4-FFF2-40B4-BE49-F238E27FC236}">
                <a16:creationId xmlns:a16="http://schemas.microsoft.com/office/drawing/2014/main" id="{6EAD89BE-7CEF-1552-6FDE-6966C314E492}"/>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89B95792-EF04-0A06-FBB4-5440A7E150C9}"/>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0FE5A7E7-495B-513C-759F-3D4C26F8E616}"/>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245794BE-5BD6-F4AB-DDEB-BD0213F00EC2}"/>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9BC24774-739E-DC08-F02D-08FBEFADFF9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9BE8965B-A484-5B03-3076-FEA63590B6E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6BEA606C-1F9C-90DA-899D-CEC1C3714679}"/>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A9F8DDF1-9794-FF85-AF1F-FE5C4AB1951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169AA45A-F72C-72D3-59E2-28EB0847DB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CCA44489-A512-EFA8-BE2D-0DB02A802A5B}"/>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9D893A0E-E7CD-BBA4-3152-E60C20D30EED}"/>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F56AC9AC-57B8-A51A-ED5B-28E6963BCF0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79A2671C-0883-B718-8863-847C24A6507F}"/>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BBE9D53A-343E-71A4-AABF-5D0005DDC2F5}"/>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19BB0169-8FCD-2FB3-50E2-A24D235309D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4F26AF8F-1AF2-89A3-017A-F855322EC81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7552FD0C-96F2-32FE-8EA6-B6D51D79B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8906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42"/>
                                        </p:tgtEl>
                                        <p:attrNameLst>
                                          <p:attrName>style.visibility</p:attrName>
                                        </p:attrNameLst>
                                      </p:cBhvr>
                                      <p:to>
                                        <p:strVal val="visible"/>
                                      </p:to>
                                    </p:set>
                                    <p:animEffect transition="in" filter="dissolve">
                                      <p:cBhvr>
                                        <p:cTn id="12" dur="500"/>
                                        <p:tgtEl>
                                          <p:spTgt spid="614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1443"/>
                                        </p:tgtEl>
                                        <p:attrNameLst>
                                          <p:attrName>style.visibility</p:attrName>
                                        </p:attrNameLst>
                                      </p:cBhvr>
                                      <p:to>
                                        <p:strVal val="visible"/>
                                      </p:to>
                                    </p:set>
                                    <p:animEffect transition="in" filter="dissolve">
                                      <p:cBhvr>
                                        <p:cTn id="17"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Title 1"/>
          <p:cNvSpPr>
            <a:spLocks noGrp="1"/>
          </p:cNvSpPr>
          <p:nvPr>
            <p:ph type="title"/>
          </p:nvPr>
        </p:nvSpPr>
        <p:spPr>
          <a:xfrm>
            <a:off x="457200" y="274637"/>
            <a:ext cx="6878260" cy="715963"/>
          </a:xfrm>
        </p:spPr>
        <p:txBody>
          <a:bodyPr/>
          <a:lstStyle/>
          <a:p>
            <a:r>
              <a:rPr lang="en-IN" sz="2800" dirty="0">
                <a:latin typeface="Times New Roman" panose="02020603050405020304" pitchFamily="18" charset="0"/>
                <a:cs typeface="Times New Roman" panose="02020603050405020304" pitchFamily="18" charset="0"/>
              </a:rPr>
              <a:t>Eco-friendly Equivalence Ratio for CI Combustion</a:t>
            </a:r>
          </a:p>
        </p:txBody>
      </p:sp>
      <p:sp>
        <p:nvSpPr>
          <p:cNvPr id="17" name="Freeform 16"/>
          <p:cNvSpPr>
            <a:spLocks/>
          </p:cNvSpPr>
          <p:nvPr/>
        </p:nvSpPr>
        <p:spPr bwMode="auto">
          <a:xfrm>
            <a:off x="3048000" y="4146550"/>
            <a:ext cx="2336800" cy="1473200"/>
          </a:xfrm>
          <a:custGeom>
            <a:avLst/>
            <a:gdLst>
              <a:gd name="T0" fmla="*/ 41564 w 2336800"/>
              <a:gd name="T1" fmla="*/ 182417 h 1473199"/>
              <a:gd name="T2" fmla="*/ 96982 w 2336800"/>
              <a:gd name="T3" fmla="*/ 182417 h 1473199"/>
              <a:gd name="T4" fmla="*/ 734291 w 2336800"/>
              <a:gd name="T5" fmla="*/ 140854 h 1473199"/>
              <a:gd name="T6" fmla="*/ 1330036 w 2336800"/>
              <a:gd name="T7" fmla="*/ 362527 h 1473199"/>
              <a:gd name="T8" fmla="*/ 2105890 w 2336800"/>
              <a:gd name="T9" fmla="*/ 653472 h 1473199"/>
              <a:gd name="T10" fmla="*/ 2189018 w 2336800"/>
              <a:gd name="T11" fmla="*/ 875150 h 1473199"/>
              <a:gd name="T12" fmla="*/ 1219200 w 2336800"/>
              <a:gd name="T13" fmla="*/ 889004 h 1473199"/>
              <a:gd name="T14" fmla="*/ 983673 w 2336800"/>
              <a:gd name="T15" fmla="*/ 902859 h 1473199"/>
              <a:gd name="T16" fmla="*/ 900545 w 2336800"/>
              <a:gd name="T17" fmla="*/ 1096822 h 1473199"/>
              <a:gd name="T18" fmla="*/ 803564 w 2336800"/>
              <a:gd name="T19" fmla="*/ 1415477 h 1473199"/>
              <a:gd name="T20" fmla="*/ 110836 w 2336800"/>
              <a:gd name="T21" fmla="*/ 1346204 h 1473199"/>
              <a:gd name="T22" fmla="*/ 138545 w 2336800"/>
              <a:gd name="T23" fmla="*/ 653472 h 1473199"/>
              <a:gd name="T24" fmla="*/ 498764 w 2336800"/>
              <a:gd name="T25" fmla="*/ 85436 h 1473199"/>
              <a:gd name="T26" fmla="*/ 734291 w 2336800"/>
              <a:gd name="T27" fmla="*/ 140854 h 1473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6800"/>
              <a:gd name="T43" fmla="*/ 0 h 1473199"/>
              <a:gd name="T44" fmla="*/ 2336800 w 2336800"/>
              <a:gd name="T45" fmla="*/ 1473199 h 14731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6800" h="1473199">
                <a:moveTo>
                  <a:pt x="41564" y="182417"/>
                </a:moveTo>
                <a:lnTo>
                  <a:pt x="96982" y="182417"/>
                </a:lnTo>
                <a:cubicBezTo>
                  <a:pt x="212436" y="175490"/>
                  <a:pt x="528782" y="110836"/>
                  <a:pt x="734291" y="140854"/>
                </a:cubicBezTo>
                <a:cubicBezTo>
                  <a:pt x="939800" y="170872"/>
                  <a:pt x="1330036" y="362527"/>
                  <a:pt x="1330036" y="362527"/>
                </a:cubicBezTo>
                <a:cubicBezTo>
                  <a:pt x="1558636" y="447963"/>
                  <a:pt x="1962727" y="568036"/>
                  <a:pt x="2105891" y="653472"/>
                </a:cubicBezTo>
                <a:cubicBezTo>
                  <a:pt x="2249055" y="738908"/>
                  <a:pt x="2336800" y="835891"/>
                  <a:pt x="2189018" y="875145"/>
                </a:cubicBezTo>
                <a:cubicBezTo>
                  <a:pt x="2041236" y="914399"/>
                  <a:pt x="1420091" y="884381"/>
                  <a:pt x="1219200" y="888999"/>
                </a:cubicBezTo>
                <a:cubicBezTo>
                  <a:pt x="1018309" y="893617"/>
                  <a:pt x="1036782" y="868218"/>
                  <a:pt x="983673" y="902854"/>
                </a:cubicBezTo>
                <a:cubicBezTo>
                  <a:pt x="930564" y="937490"/>
                  <a:pt x="930563" y="1011381"/>
                  <a:pt x="900545" y="1096817"/>
                </a:cubicBezTo>
                <a:cubicBezTo>
                  <a:pt x="870527" y="1182253"/>
                  <a:pt x="935182" y="1373908"/>
                  <a:pt x="803564" y="1415472"/>
                </a:cubicBezTo>
                <a:cubicBezTo>
                  <a:pt x="671946" y="1457036"/>
                  <a:pt x="221672" y="1473199"/>
                  <a:pt x="110836" y="1346199"/>
                </a:cubicBezTo>
                <a:cubicBezTo>
                  <a:pt x="0" y="1219199"/>
                  <a:pt x="73890" y="863599"/>
                  <a:pt x="138545" y="653472"/>
                </a:cubicBezTo>
                <a:cubicBezTo>
                  <a:pt x="203200" y="443345"/>
                  <a:pt x="399473" y="170872"/>
                  <a:pt x="498764" y="85436"/>
                </a:cubicBezTo>
                <a:cubicBezTo>
                  <a:pt x="598055" y="0"/>
                  <a:pt x="734291" y="140854"/>
                  <a:pt x="734291" y="140854"/>
                </a:cubicBezTo>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IN"/>
          </a:p>
        </p:txBody>
      </p:sp>
      <p:sp>
        <p:nvSpPr>
          <p:cNvPr id="18" name="Rectangle 17"/>
          <p:cNvSpPr>
            <a:spLocks noChangeArrowheads="1"/>
          </p:cNvSpPr>
          <p:nvPr/>
        </p:nvSpPr>
        <p:spPr bwMode="auto">
          <a:xfrm>
            <a:off x="609600" y="5715000"/>
            <a:ext cx="3429000" cy="838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IN"/>
          </a:p>
        </p:txBody>
      </p:sp>
      <p:pic>
        <p:nvPicPr>
          <p:cNvPr id="206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239000"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Freeform 21"/>
          <p:cNvSpPr>
            <a:spLocks/>
          </p:cNvSpPr>
          <p:nvPr/>
        </p:nvSpPr>
        <p:spPr bwMode="auto">
          <a:xfrm>
            <a:off x="3144838" y="1184275"/>
            <a:ext cx="3541712" cy="4668838"/>
          </a:xfrm>
          <a:custGeom>
            <a:avLst/>
            <a:gdLst>
              <a:gd name="T0" fmla="*/ 0 w 3542146"/>
              <a:gd name="T1" fmla="*/ 0 h 4668981"/>
              <a:gd name="T2" fmla="*/ 27700 w 3542146"/>
              <a:gd name="T3" fmla="*/ 332479 h 4668981"/>
              <a:gd name="T4" fmla="*/ 27700 w 3542146"/>
              <a:gd name="T5" fmla="*/ 928170 h 4668981"/>
              <a:gd name="T6" fmla="*/ 138494 w 3542146"/>
              <a:gd name="T7" fmla="*/ 1426886 h 4668981"/>
              <a:gd name="T8" fmla="*/ 180043 w 3542146"/>
              <a:gd name="T9" fmla="*/ 1870192 h 4668981"/>
              <a:gd name="T10" fmla="*/ 276989 w 3542146"/>
              <a:gd name="T11" fmla="*/ 2105698 h 4668981"/>
              <a:gd name="T12" fmla="*/ 429332 w 3542146"/>
              <a:gd name="T13" fmla="*/ 2410469 h 4668981"/>
              <a:gd name="T14" fmla="*/ 706321 w 3542146"/>
              <a:gd name="T15" fmla="*/ 2590561 h 4668981"/>
              <a:gd name="T16" fmla="*/ 1177204 w 3542146"/>
              <a:gd name="T17" fmla="*/ 2839917 h 4668981"/>
              <a:gd name="T18" fmla="*/ 1717333 w 3542146"/>
              <a:gd name="T19" fmla="*/ 3103131 h 4668981"/>
              <a:gd name="T20" fmla="*/ 2783737 w 3542146"/>
              <a:gd name="T21" fmla="*/ 3601850 h 4668981"/>
              <a:gd name="T22" fmla="*/ 3420813 w 3542146"/>
              <a:gd name="T23" fmla="*/ 3837355 h 4668981"/>
              <a:gd name="T24" fmla="*/ 3503911 w 3542146"/>
              <a:gd name="T25" fmla="*/ 3920476 h 4668981"/>
              <a:gd name="T26" fmla="*/ 3476212 w 3542146"/>
              <a:gd name="T27" fmla="*/ 4003596 h 4668981"/>
              <a:gd name="T28" fmla="*/ 3337715 w 3542146"/>
              <a:gd name="T29" fmla="*/ 4031301 h 4668981"/>
              <a:gd name="T30" fmla="*/ 3129975 w 3542146"/>
              <a:gd name="T31" fmla="*/ 4031301 h 4668981"/>
              <a:gd name="T32" fmla="*/ 2756040 w 3542146"/>
              <a:gd name="T33" fmla="*/ 4100567 h 4668981"/>
              <a:gd name="T34" fmla="*/ 734021 w 3542146"/>
              <a:gd name="T35" fmla="*/ 4668550 h 46689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2146"/>
              <a:gd name="T55" fmla="*/ 0 h 4668981"/>
              <a:gd name="T56" fmla="*/ 3542146 w 3542146"/>
              <a:gd name="T57" fmla="*/ 4668981 h 46689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2146" h="4668981">
                <a:moveTo>
                  <a:pt x="0" y="0"/>
                </a:moveTo>
                <a:cubicBezTo>
                  <a:pt x="11545" y="88900"/>
                  <a:pt x="23091" y="177800"/>
                  <a:pt x="27709" y="332509"/>
                </a:cubicBezTo>
                <a:cubicBezTo>
                  <a:pt x="32327" y="487218"/>
                  <a:pt x="9236" y="745836"/>
                  <a:pt x="27709" y="928254"/>
                </a:cubicBezTo>
                <a:cubicBezTo>
                  <a:pt x="46182" y="1110672"/>
                  <a:pt x="113145" y="1270000"/>
                  <a:pt x="138545" y="1427018"/>
                </a:cubicBezTo>
                <a:cubicBezTo>
                  <a:pt x="163945" y="1584036"/>
                  <a:pt x="157018" y="1757218"/>
                  <a:pt x="180109" y="1870363"/>
                </a:cubicBezTo>
                <a:cubicBezTo>
                  <a:pt x="203200" y="1983508"/>
                  <a:pt x="235527" y="2015836"/>
                  <a:pt x="277091" y="2105891"/>
                </a:cubicBezTo>
                <a:cubicBezTo>
                  <a:pt x="318655" y="2195946"/>
                  <a:pt x="357909" y="2329873"/>
                  <a:pt x="429491" y="2410691"/>
                </a:cubicBezTo>
                <a:cubicBezTo>
                  <a:pt x="501073" y="2491509"/>
                  <a:pt x="581891" y="2519218"/>
                  <a:pt x="706582" y="2590800"/>
                </a:cubicBezTo>
                <a:cubicBezTo>
                  <a:pt x="831273" y="2662382"/>
                  <a:pt x="1009073" y="2754745"/>
                  <a:pt x="1177636" y="2840181"/>
                </a:cubicBezTo>
                <a:cubicBezTo>
                  <a:pt x="1346200" y="2925617"/>
                  <a:pt x="1717963" y="3103418"/>
                  <a:pt x="1717963" y="3103418"/>
                </a:cubicBezTo>
                <a:cubicBezTo>
                  <a:pt x="1985817" y="3230418"/>
                  <a:pt x="2500745" y="3479799"/>
                  <a:pt x="2784763" y="3602181"/>
                </a:cubicBezTo>
                <a:cubicBezTo>
                  <a:pt x="3068781" y="3724563"/>
                  <a:pt x="3302000" y="3784600"/>
                  <a:pt x="3422073" y="3837709"/>
                </a:cubicBezTo>
                <a:cubicBezTo>
                  <a:pt x="3542146" y="3890818"/>
                  <a:pt x="3495964" y="3893127"/>
                  <a:pt x="3505200" y="3920836"/>
                </a:cubicBezTo>
                <a:cubicBezTo>
                  <a:pt x="3514436" y="3948545"/>
                  <a:pt x="3505200" y="3985490"/>
                  <a:pt x="3477491" y="4003963"/>
                </a:cubicBezTo>
                <a:cubicBezTo>
                  <a:pt x="3449782" y="4022436"/>
                  <a:pt x="3396672" y="4027054"/>
                  <a:pt x="3338945" y="4031672"/>
                </a:cubicBezTo>
                <a:cubicBezTo>
                  <a:pt x="3281218" y="4036290"/>
                  <a:pt x="3228109" y="4020127"/>
                  <a:pt x="3131127" y="4031672"/>
                </a:cubicBezTo>
                <a:cubicBezTo>
                  <a:pt x="3034145" y="4043217"/>
                  <a:pt x="3156527" y="3994727"/>
                  <a:pt x="2757054" y="4100945"/>
                </a:cubicBezTo>
                <a:cubicBezTo>
                  <a:pt x="2357581" y="4207163"/>
                  <a:pt x="734291" y="4668981"/>
                  <a:pt x="734291" y="4668981"/>
                </a:cubicBezTo>
              </a:path>
            </a:pathLst>
          </a:custGeom>
          <a:noFill/>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3" name="Freeform 22"/>
          <p:cNvSpPr>
            <a:spLocks/>
          </p:cNvSpPr>
          <p:nvPr/>
        </p:nvSpPr>
        <p:spPr bwMode="auto">
          <a:xfrm>
            <a:off x="1987550" y="2555875"/>
            <a:ext cx="4565650" cy="3381375"/>
          </a:xfrm>
          <a:custGeom>
            <a:avLst/>
            <a:gdLst>
              <a:gd name="T0" fmla="*/ 4848 w 5142345"/>
              <a:gd name="T1" fmla="*/ 0 h 3380509"/>
              <a:gd name="T2" fmla="*/ 24241 w 5142345"/>
              <a:gd name="T3" fmla="*/ 402090 h 3380509"/>
              <a:gd name="T4" fmla="*/ 150296 w 5142345"/>
              <a:gd name="T5" fmla="*/ 596204 h 3380509"/>
              <a:gd name="T6" fmla="*/ 567247 w 5142345"/>
              <a:gd name="T7" fmla="*/ 790318 h 3380509"/>
              <a:gd name="T8" fmla="*/ 1110253 w 5142345"/>
              <a:gd name="T9" fmla="*/ 1206273 h 3380509"/>
              <a:gd name="T10" fmla="*/ 1924763 w 5142345"/>
              <a:gd name="T11" fmla="*/ 1774747 h 3380509"/>
              <a:gd name="T12" fmla="*/ 3485904 w 5142345"/>
              <a:gd name="T13" fmla="*/ 2883960 h 3380509"/>
              <a:gd name="T14" fmla="*/ 1246004 w 5142345"/>
              <a:gd name="T15" fmla="*/ 3383107 h 3380509"/>
              <a:gd name="T16" fmla="*/ 0 60000 65536"/>
              <a:gd name="T17" fmla="*/ 0 60000 65536"/>
              <a:gd name="T18" fmla="*/ 0 60000 65536"/>
              <a:gd name="T19" fmla="*/ 0 60000 65536"/>
              <a:gd name="T20" fmla="*/ 0 60000 65536"/>
              <a:gd name="T21" fmla="*/ 0 60000 65536"/>
              <a:gd name="T22" fmla="*/ 0 60000 65536"/>
              <a:gd name="T23" fmla="*/ 0 60000 65536"/>
              <a:gd name="T24" fmla="*/ 0 w 5142345"/>
              <a:gd name="T25" fmla="*/ 0 h 3380509"/>
              <a:gd name="T26" fmla="*/ 5142345 w 5142345"/>
              <a:gd name="T27" fmla="*/ 3380509 h 33805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2345" h="3380509">
                <a:moveTo>
                  <a:pt x="6927" y="0"/>
                </a:moveTo>
                <a:cubicBezTo>
                  <a:pt x="3463" y="151245"/>
                  <a:pt x="0" y="302490"/>
                  <a:pt x="34636" y="401781"/>
                </a:cubicBezTo>
                <a:cubicBezTo>
                  <a:pt x="69272" y="501072"/>
                  <a:pt x="85436" y="531090"/>
                  <a:pt x="214745" y="595745"/>
                </a:cubicBezTo>
                <a:cubicBezTo>
                  <a:pt x="344054" y="660400"/>
                  <a:pt x="581890" y="688109"/>
                  <a:pt x="810490" y="789709"/>
                </a:cubicBezTo>
                <a:cubicBezTo>
                  <a:pt x="1039090" y="891309"/>
                  <a:pt x="1263072" y="1041400"/>
                  <a:pt x="1586345" y="1205345"/>
                </a:cubicBezTo>
                <a:cubicBezTo>
                  <a:pt x="1909618" y="1369290"/>
                  <a:pt x="2750127" y="1773381"/>
                  <a:pt x="2750127" y="1773381"/>
                </a:cubicBezTo>
                <a:cubicBezTo>
                  <a:pt x="3315854" y="2052781"/>
                  <a:pt x="5142345" y="2613890"/>
                  <a:pt x="4980708" y="2881745"/>
                </a:cubicBezTo>
                <a:cubicBezTo>
                  <a:pt x="4819072" y="3149600"/>
                  <a:pt x="3299690" y="3265054"/>
                  <a:pt x="1780308" y="3380509"/>
                </a:cubicBezTo>
              </a:path>
            </a:pathLst>
          </a:custGeom>
          <a:noFill/>
          <a:ln w="38100" cap="flat" cmpd="sng" algn="ctr">
            <a:solidFill>
              <a:srgbClr val="0066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4" name="Oval 23"/>
          <p:cNvSpPr>
            <a:spLocks noChangeArrowheads="1"/>
          </p:cNvSpPr>
          <p:nvPr/>
        </p:nvSpPr>
        <p:spPr bwMode="auto">
          <a:xfrm>
            <a:off x="3276600" y="5257800"/>
            <a:ext cx="228600" cy="228600"/>
          </a:xfrm>
          <a:prstGeom prst="ellipse">
            <a:avLst/>
          </a:prstGeom>
          <a:solidFill>
            <a:srgbClr val="92D050"/>
          </a:solidFill>
          <a:ln w="9525" algn="ctr">
            <a:solidFill>
              <a:schemeClr val="tx1"/>
            </a:solidFill>
            <a:round/>
            <a:headEnd/>
            <a:tailEnd/>
          </a:ln>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IN"/>
          </a:p>
        </p:txBody>
      </p:sp>
      <p:grpSp>
        <p:nvGrpSpPr>
          <p:cNvPr id="2" name="Group 38">
            <a:extLst>
              <a:ext uri="{FF2B5EF4-FFF2-40B4-BE49-F238E27FC236}">
                <a16:creationId xmlns:a16="http://schemas.microsoft.com/office/drawing/2014/main" id="{81375091-CEA7-6B1B-1700-046EA98CCC78}"/>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9B8E71BC-EEE2-872C-4588-DE51C630F18D}"/>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E61D9050-2A04-F573-FA35-A7FF70A56240}"/>
                  </a:ext>
                </a:extLst>
              </p:cNvPr>
              <p:cNvGrpSpPr>
                <a:grpSpLocks/>
              </p:cNvGrpSpPr>
              <p:nvPr/>
            </p:nvGrpSpPr>
            <p:grpSpPr bwMode="auto">
              <a:xfrm>
                <a:off x="0" y="0"/>
                <a:ext cx="9144000" cy="6858000"/>
                <a:chOff x="0" y="0"/>
                <a:chExt cx="5760" cy="4320"/>
              </a:xfrm>
            </p:grpSpPr>
            <p:grpSp>
              <p:nvGrpSpPr>
                <p:cNvPr id="7" name="Group 9">
                  <a:extLst>
                    <a:ext uri="{FF2B5EF4-FFF2-40B4-BE49-F238E27FC236}">
                      <a16:creationId xmlns:a16="http://schemas.microsoft.com/office/drawing/2014/main" id="{8DD0593E-121A-B729-14AB-BFF6054CE3D3}"/>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ECDE56D8-5067-B750-DDFE-8F466273ED39}"/>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59926D94-F803-1A03-44EE-8C551B46F3D5}"/>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8" name="Group 12">
                  <a:extLst>
                    <a:ext uri="{FF2B5EF4-FFF2-40B4-BE49-F238E27FC236}">
                      <a16:creationId xmlns:a16="http://schemas.microsoft.com/office/drawing/2014/main" id="{3DBFF967-9B17-28C7-A8B5-87F49CA3D116}"/>
                    </a:ext>
                  </a:extLst>
                </p:cNvPr>
                <p:cNvGrpSpPr>
                  <a:grpSpLocks/>
                </p:cNvGrpSpPr>
                <p:nvPr/>
              </p:nvGrpSpPr>
              <p:grpSpPr bwMode="auto">
                <a:xfrm>
                  <a:off x="5674" y="24"/>
                  <a:ext cx="86" cy="4296"/>
                  <a:chOff x="5616" y="-48"/>
                  <a:chExt cx="144" cy="4368"/>
                </a:xfrm>
              </p:grpSpPr>
              <p:sp>
                <p:nvSpPr>
                  <p:cNvPr id="15" name="Rectangle 13">
                    <a:extLst>
                      <a:ext uri="{FF2B5EF4-FFF2-40B4-BE49-F238E27FC236}">
                        <a16:creationId xmlns:a16="http://schemas.microsoft.com/office/drawing/2014/main" id="{13CE4990-5F39-41ED-229F-7FB9290AD80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4">
                    <a:extLst>
                      <a:ext uri="{FF2B5EF4-FFF2-40B4-BE49-F238E27FC236}">
                        <a16:creationId xmlns:a16="http://schemas.microsoft.com/office/drawing/2014/main" id="{1C318948-7E99-260D-F00D-C509094F3A78}"/>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5">
                  <a:extLst>
                    <a:ext uri="{FF2B5EF4-FFF2-40B4-BE49-F238E27FC236}">
                      <a16:creationId xmlns:a16="http://schemas.microsoft.com/office/drawing/2014/main" id="{BFB377E5-05ED-999E-3D9A-53847FB6B0D5}"/>
                    </a:ext>
                  </a:extLst>
                </p:cNvPr>
                <p:cNvGrpSpPr>
                  <a:grpSpLocks/>
                </p:cNvGrpSpPr>
                <p:nvPr/>
              </p:nvGrpSpPr>
              <p:grpSpPr bwMode="auto">
                <a:xfrm>
                  <a:off x="144" y="0"/>
                  <a:ext cx="5616" cy="144"/>
                  <a:chOff x="96" y="-48"/>
                  <a:chExt cx="5520" cy="144"/>
                </a:xfrm>
              </p:grpSpPr>
              <p:sp>
                <p:nvSpPr>
                  <p:cNvPr id="13" name="Rectangle 16">
                    <a:extLst>
                      <a:ext uri="{FF2B5EF4-FFF2-40B4-BE49-F238E27FC236}">
                        <a16:creationId xmlns:a16="http://schemas.microsoft.com/office/drawing/2014/main" id="{F53C80D6-2753-4117-4D37-28AB17CBC2B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17">
                    <a:extLst>
                      <a:ext uri="{FF2B5EF4-FFF2-40B4-BE49-F238E27FC236}">
                        <a16:creationId xmlns:a16="http://schemas.microsoft.com/office/drawing/2014/main" id="{5103473A-A4EB-CB0E-9751-5879E2F933D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8">
                  <a:extLst>
                    <a:ext uri="{FF2B5EF4-FFF2-40B4-BE49-F238E27FC236}">
                      <a16:creationId xmlns:a16="http://schemas.microsoft.com/office/drawing/2014/main" id="{B870B867-F83E-D41A-3DC8-DF41BC0C7934}"/>
                    </a:ext>
                  </a:extLst>
                </p:cNvPr>
                <p:cNvGrpSpPr>
                  <a:grpSpLocks/>
                </p:cNvGrpSpPr>
                <p:nvPr/>
              </p:nvGrpSpPr>
              <p:grpSpPr bwMode="auto">
                <a:xfrm>
                  <a:off x="144" y="4234"/>
                  <a:ext cx="5616" cy="86"/>
                  <a:chOff x="96" y="4176"/>
                  <a:chExt cx="5520" cy="144"/>
                </a:xfrm>
              </p:grpSpPr>
              <p:sp>
                <p:nvSpPr>
                  <p:cNvPr id="11" name="Rectangle 19">
                    <a:extLst>
                      <a:ext uri="{FF2B5EF4-FFF2-40B4-BE49-F238E27FC236}">
                        <a16:creationId xmlns:a16="http://schemas.microsoft.com/office/drawing/2014/main" id="{1822E300-BCA5-395C-A763-CA0E2A2E7E81}"/>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2" name="Rectangle 20">
                    <a:extLst>
                      <a:ext uri="{FF2B5EF4-FFF2-40B4-BE49-F238E27FC236}">
                        <a16:creationId xmlns:a16="http://schemas.microsoft.com/office/drawing/2014/main" id="{E05D2407-3769-DAA1-EC0F-C795812E5E1E}"/>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6" name="Rectangle 21">
                <a:extLst>
                  <a:ext uri="{FF2B5EF4-FFF2-40B4-BE49-F238E27FC236}">
                    <a16:creationId xmlns:a16="http://schemas.microsoft.com/office/drawing/2014/main" id="{E31EA251-F836-2BB5-AB19-EE418FDBE336}"/>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 name="Picture 42" descr="A picture containing shape&#10;&#10;Description automatically generated">
              <a:extLst>
                <a:ext uri="{FF2B5EF4-FFF2-40B4-BE49-F238E27FC236}">
                  <a16:creationId xmlns:a16="http://schemas.microsoft.com/office/drawing/2014/main" id="{0891A67B-B3C9-9FDA-8541-7C476BC16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79676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1629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2"/>
          <p:cNvSpPr txBox="1">
            <a:spLocks/>
          </p:cNvSpPr>
          <p:nvPr/>
        </p:nvSpPr>
        <p:spPr>
          <a:xfrm>
            <a:off x="489092" y="288805"/>
            <a:ext cx="6705600" cy="549275"/>
          </a:xfrm>
          <a:prstGeom prst="rect">
            <a:avLst/>
          </a:prstGeom>
        </p:spPr>
        <p:txBody>
          <a:bodyPr/>
          <a:lstStyle/>
          <a:p>
            <a:pPr eaLnBrk="0" hangingPunct="0">
              <a:defRPr/>
            </a:pPr>
            <a:r>
              <a:rPr lang="en-US" sz="2800" kern="0" dirty="0">
                <a:solidFill>
                  <a:schemeClr val="tx2"/>
                </a:solidFill>
                <a:latin typeface="+mj-lt"/>
                <a:ea typeface="+mj-ea"/>
                <a:cs typeface="+mj-cs"/>
              </a:rPr>
              <a:t>The Holistic Combustion Method</a:t>
            </a:r>
            <a:endParaRPr lang="en-IN" sz="2800" kern="0" dirty="0">
              <a:solidFill>
                <a:schemeClr val="tx2"/>
              </a:solidFill>
              <a:latin typeface="+mj-lt"/>
              <a:ea typeface="+mj-ea"/>
              <a:cs typeface="+mj-cs"/>
            </a:endParaRPr>
          </a:p>
        </p:txBody>
      </p:sp>
      <p:sp>
        <p:nvSpPr>
          <p:cNvPr id="3" name="Subtitle 2"/>
          <p:cNvSpPr txBox="1">
            <a:spLocks/>
          </p:cNvSpPr>
          <p:nvPr/>
        </p:nvSpPr>
        <p:spPr bwMode="auto">
          <a:xfrm>
            <a:off x="349108" y="4114800"/>
            <a:ext cx="557861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spcBef>
                <a:spcPct val="20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Fuel &amp; Air Charge Undergoes Compression</a:t>
            </a:r>
          </a:p>
          <a:p>
            <a:pPr algn="l" eaLnBrk="1" hangingPunct="1">
              <a:spcBef>
                <a:spcPct val="20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Spontaneous Reaction Throughout Cylinder</a:t>
            </a:r>
          </a:p>
          <a:p>
            <a:pPr algn="l" eaLnBrk="1" hangingPunct="1">
              <a:spcBef>
                <a:spcPct val="20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Low Temperature and Fast Reaction Gives Low </a:t>
            </a:r>
            <a:r>
              <a:rPr lang="en-US" sz="2400" dirty="0" err="1">
                <a:latin typeface="Times New Roman" panose="02020603050405020304" pitchFamily="18" charset="0"/>
                <a:cs typeface="Times New Roman" panose="02020603050405020304" pitchFamily="18" charset="0"/>
              </a:rPr>
              <a:t>NOx</a:t>
            </a:r>
            <a:endParaRPr lang="en-US" sz="2400" dirty="0">
              <a:latin typeface="Times New Roman" panose="02020603050405020304" pitchFamily="18" charset="0"/>
              <a:cs typeface="Times New Roman" panose="02020603050405020304" pitchFamily="18" charset="0"/>
            </a:endParaRPr>
          </a:p>
        </p:txBody>
      </p:sp>
      <p:pic>
        <p:nvPicPr>
          <p:cNvPr id="5" name="Picture 5" descr="http://www.carlist.com/autonews/2005/image/hcci_animat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114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320480" y="1789920"/>
              <a:ext cx="7301160" cy="1144440"/>
            </p14:xfrm>
          </p:contentPart>
        </mc:Choice>
        <mc:Fallback xmlns="">
          <p:pic>
            <p:nvPicPr>
              <p:cNvPr id="4" name="Ink 3"/>
              <p:cNvPicPr/>
              <p:nvPr/>
            </p:nvPicPr>
            <p:blipFill>
              <a:blip r:embed="rId5"/>
              <a:stretch>
                <a:fillRect/>
              </a:stretch>
            </p:blipFill>
            <p:spPr>
              <a:xfrm>
                <a:off x="1315080" y="1781280"/>
                <a:ext cx="7311960" cy="1162440"/>
              </a:xfrm>
              <a:prstGeom prst="rect">
                <a:avLst/>
              </a:prstGeom>
            </p:spPr>
          </p:pic>
        </mc:Fallback>
      </mc:AlternateContent>
      <p:grpSp>
        <p:nvGrpSpPr>
          <p:cNvPr id="6" name="Group 38">
            <a:extLst>
              <a:ext uri="{FF2B5EF4-FFF2-40B4-BE49-F238E27FC236}">
                <a16:creationId xmlns:a16="http://schemas.microsoft.com/office/drawing/2014/main" id="{5A8A9C16-5C3D-65A4-D20E-1BE0441DBA17}"/>
              </a:ext>
            </a:extLst>
          </p:cNvPr>
          <p:cNvGrpSpPr>
            <a:grpSpLocks/>
          </p:cNvGrpSpPr>
          <p:nvPr/>
        </p:nvGrpSpPr>
        <p:grpSpPr bwMode="auto">
          <a:xfrm>
            <a:off x="0" y="0"/>
            <a:ext cx="9144000" cy="6858000"/>
            <a:chOff x="0" y="0"/>
            <a:chExt cx="9144000" cy="6858000"/>
          </a:xfrm>
        </p:grpSpPr>
        <p:grpSp>
          <p:nvGrpSpPr>
            <p:cNvPr id="7" name="Group 19">
              <a:extLst>
                <a:ext uri="{FF2B5EF4-FFF2-40B4-BE49-F238E27FC236}">
                  <a16:creationId xmlns:a16="http://schemas.microsoft.com/office/drawing/2014/main" id="{5063D6DF-201C-FAAE-6681-8483AF44C67E}"/>
                </a:ext>
              </a:extLst>
            </p:cNvPr>
            <p:cNvGrpSpPr>
              <a:grpSpLocks/>
            </p:cNvGrpSpPr>
            <p:nvPr/>
          </p:nvGrpSpPr>
          <p:grpSpPr bwMode="auto">
            <a:xfrm>
              <a:off x="0" y="0"/>
              <a:ext cx="9144000" cy="6858000"/>
              <a:chOff x="0" y="0"/>
              <a:chExt cx="9144000" cy="6858000"/>
            </a:xfrm>
          </p:grpSpPr>
          <p:grpSp>
            <p:nvGrpSpPr>
              <p:cNvPr id="9" name="Group 8">
                <a:extLst>
                  <a:ext uri="{FF2B5EF4-FFF2-40B4-BE49-F238E27FC236}">
                    <a16:creationId xmlns:a16="http://schemas.microsoft.com/office/drawing/2014/main" id="{AF4FC262-6056-501B-33FB-87EF56AD1883}"/>
                  </a:ext>
                </a:extLst>
              </p:cNvPr>
              <p:cNvGrpSpPr>
                <a:grpSpLocks/>
              </p:cNvGrpSpPr>
              <p:nvPr/>
            </p:nvGrpSpPr>
            <p:grpSpPr bwMode="auto">
              <a:xfrm>
                <a:off x="0" y="0"/>
                <a:ext cx="9144000" cy="6858000"/>
                <a:chOff x="0" y="0"/>
                <a:chExt cx="5760" cy="4320"/>
              </a:xfrm>
            </p:grpSpPr>
            <p:grpSp>
              <p:nvGrpSpPr>
                <p:cNvPr id="11" name="Group 9">
                  <a:extLst>
                    <a:ext uri="{FF2B5EF4-FFF2-40B4-BE49-F238E27FC236}">
                      <a16:creationId xmlns:a16="http://schemas.microsoft.com/office/drawing/2014/main" id="{0A1DE8D1-48BB-8731-D18F-760FD545EDF3}"/>
                    </a:ext>
                  </a:extLst>
                </p:cNvPr>
                <p:cNvGrpSpPr>
                  <a:grpSpLocks/>
                </p:cNvGrpSpPr>
                <p:nvPr/>
              </p:nvGrpSpPr>
              <p:grpSpPr bwMode="auto">
                <a:xfrm>
                  <a:off x="0" y="0"/>
                  <a:ext cx="192" cy="4320"/>
                  <a:chOff x="0" y="-48"/>
                  <a:chExt cx="144" cy="4368"/>
                </a:xfrm>
              </p:grpSpPr>
              <p:sp>
                <p:nvSpPr>
                  <p:cNvPr id="21" name="Rectangle 10">
                    <a:extLst>
                      <a:ext uri="{FF2B5EF4-FFF2-40B4-BE49-F238E27FC236}">
                        <a16:creationId xmlns:a16="http://schemas.microsoft.com/office/drawing/2014/main" id="{9794397C-9DEE-507B-3730-F8A68EA65D3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2" name="Rectangle 11">
                    <a:extLst>
                      <a:ext uri="{FF2B5EF4-FFF2-40B4-BE49-F238E27FC236}">
                        <a16:creationId xmlns:a16="http://schemas.microsoft.com/office/drawing/2014/main" id="{FB9CEF56-CD43-1D9C-FBB4-CBEF4866FF3B}"/>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2">
                  <a:extLst>
                    <a:ext uri="{FF2B5EF4-FFF2-40B4-BE49-F238E27FC236}">
                      <a16:creationId xmlns:a16="http://schemas.microsoft.com/office/drawing/2014/main" id="{B5D535AC-F04B-8475-03FB-6BB1AD36A0E8}"/>
                    </a:ext>
                  </a:extLst>
                </p:cNvPr>
                <p:cNvGrpSpPr>
                  <a:grpSpLocks/>
                </p:cNvGrpSpPr>
                <p:nvPr/>
              </p:nvGrpSpPr>
              <p:grpSpPr bwMode="auto">
                <a:xfrm>
                  <a:off x="5674" y="24"/>
                  <a:ext cx="86" cy="4296"/>
                  <a:chOff x="5616" y="-48"/>
                  <a:chExt cx="144" cy="4368"/>
                </a:xfrm>
              </p:grpSpPr>
              <p:sp>
                <p:nvSpPr>
                  <p:cNvPr id="19" name="Rectangle 13">
                    <a:extLst>
                      <a:ext uri="{FF2B5EF4-FFF2-40B4-BE49-F238E27FC236}">
                        <a16:creationId xmlns:a16="http://schemas.microsoft.com/office/drawing/2014/main" id="{AB2CC4EF-7BA6-4278-8630-86E55F7534C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4">
                    <a:extLst>
                      <a:ext uri="{FF2B5EF4-FFF2-40B4-BE49-F238E27FC236}">
                        <a16:creationId xmlns:a16="http://schemas.microsoft.com/office/drawing/2014/main" id="{C2D371D6-558D-99EA-2928-6D597D5A955F}"/>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5">
                  <a:extLst>
                    <a:ext uri="{FF2B5EF4-FFF2-40B4-BE49-F238E27FC236}">
                      <a16:creationId xmlns:a16="http://schemas.microsoft.com/office/drawing/2014/main" id="{CAA2625E-2004-1462-064C-99EDDB1BF6ED}"/>
                    </a:ext>
                  </a:extLst>
                </p:cNvPr>
                <p:cNvGrpSpPr>
                  <a:grpSpLocks/>
                </p:cNvGrpSpPr>
                <p:nvPr/>
              </p:nvGrpSpPr>
              <p:grpSpPr bwMode="auto">
                <a:xfrm>
                  <a:off x="144" y="0"/>
                  <a:ext cx="5616" cy="144"/>
                  <a:chOff x="96" y="-48"/>
                  <a:chExt cx="5520" cy="144"/>
                </a:xfrm>
              </p:grpSpPr>
              <p:sp>
                <p:nvSpPr>
                  <p:cNvPr id="17" name="Rectangle 16">
                    <a:extLst>
                      <a:ext uri="{FF2B5EF4-FFF2-40B4-BE49-F238E27FC236}">
                        <a16:creationId xmlns:a16="http://schemas.microsoft.com/office/drawing/2014/main" id="{D917C90F-24A8-34EA-9371-9FBF282B40B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7">
                    <a:extLst>
                      <a:ext uri="{FF2B5EF4-FFF2-40B4-BE49-F238E27FC236}">
                        <a16:creationId xmlns:a16="http://schemas.microsoft.com/office/drawing/2014/main" id="{8EC3DB1E-CF14-ED6E-1892-855B0CF0C8A0}"/>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4" name="Group 18">
                  <a:extLst>
                    <a:ext uri="{FF2B5EF4-FFF2-40B4-BE49-F238E27FC236}">
                      <a16:creationId xmlns:a16="http://schemas.microsoft.com/office/drawing/2014/main" id="{E1A454E5-B01E-75B0-61F3-CE38213C3859}"/>
                    </a:ext>
                  </a:extLst>
                </p:cNvPr>
                <p:cNvGrpSpPr>
                  <a:grpSpLocks/>
                </p:cNvGrpSpPr>
                <p:nvPr/>
              </p:nvGrpSpPr>
              <p:grpSpPr bwMode="auto">
                <a:xfrm>
                  <a:off x="144" y="4234"/>
                  <a:ext cx="5616" cy="86"/>
                  <a:chOff x="96" y="4176"/>
                  <a:chExt cx="5520" cy="144"/>
                </a:xfrm>
              </p:grpSpPr>
              <p:sp>
                <p:nvSpPr>
                  <p:cNvPr id="15" name="Rectangle 19">
                    <a:extLst>
                      <a:ext uri="{FF2B5EF4-FFF2-40B4-BE49-F238E27FC236}">
                        <a16:creationId xmlns:a16="http://schemas.microsoft.com/office/drawing/2014/main" id="{46595402-7C0E-79E1-EBBA-4077DC798895}"/>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20">
                    <a:extLst>
                      <a:ext uri="{FF2B5EF4-FFF2-40B4-BE49-F238E27FC236}">
                        <a16:creationId xmlns:a16="http://schemas.microsoft.com/office/drawing/2014/main" id="{54F11B21-281D-C2CF-DED0-A03BDA4E21F4}"/>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10" name="Rectangle 21">
                <a:extLst>
                  <a:ext uri="{FF2B5EF4-FFF2-40B4-BE49-F238E27FC236}">
                    <a16:creationId xmlns:a16="http://schemas.microsoft.com/office/drawing/2014/main" id="{6F35F5EF-9F34-A3C4-587D-C4F863056AD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8" name="Picture 42" descr="A picture containing shape&#10;&#10;Description automatically generated">
              <a:extLst>
                <a:ext uri="{FF2B5EF4-FFF2-40B4-BE49-F238E27FC236}">
                  <a16:creationId xmlns:a16="http://schemas.microsoft.com/office/drawing/2014/main" id="{B686D7BD-247C-8893-69CE-7046D68796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95005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6019800" cy="715962"/>
          </a:xfrm>
        </p:spPr>
        <p:txBody>
          <a:bodyPr/>
          <a:lstStyle/>
          <a:p>
            <a:r>
              <a:rPr lang="en-US" sz="2800" dirty="0">
                <a:latin typeface="Times New Roman" panose="02020603050405020304" pitchFamily="18" charset="0"/>
                <a:cs typeface="Times New Roman" panose="02020603050405020304" pitchFamily="18" charset="0"/>
              </a:rPr>
              <a:t>Need to Care the Heterogeneous Combustion in more detail</a:t>
            </a:r>
            <a:endParaRPr lang="en-IN" sz="28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295400"/>
            <a:ext cx="8229600" cy="4877228"/>
          </a:xfrm>
        </p:spPr>
        <p:txBody>
          <a:bodyPr/>
          <a:lstStyle/>
          <a:p>
            <a:pPr algn="just">
              <a:buFont typeface="Wingdings" pitchFamily="2" charset="2"/>
              <a:buChar char="ü"/>
            </a:pPr>
            <a:r>
              <a:rPr lang="en-US" sz="2400" dirty="0">
                <a:latin typeface="Times New Roman" panose="02020603050405020304" pitchFamily="18" charset="0"/>
                <a:cs typeface="Times New Roman" panose="02020603050405020304" pitchFamily="18" charset="0"/>
              </a:rPr>
              <a:t>Ecology is sensitive to Diesel emissions. </a:t>
            </a:r>
          </a:p>
          <a:p>
            <a:pPr algn="just">
              <a:buFont typeface="Wingdings" pitchFamily="2" charset="2"/>
              <a:buChar char="ü"/>
            </a:pPr>
            <a:r>
              <a:rPr lang="en-US" sz="2400" dirty="0">
                <a:solidFill>
                  <a:srgbClr val="00773D"/>
                </a:solidFill>
                <a:latin typeface="Times New Roman" panose="02020603050405020304" pitchFamily="18" charset="0"/>
                <a:cs typeface="Times New Roman" panose="02020603050405020304" pitchFamily="18" charset="0"/>
              </a:rPr>
              <a:t>Efficient utilization </a:t>
            </a:r>
            <a:r>
              <a:rPr lang="en-US" sz="2400" dirty="0">
                <a:latin typeface="Times New Roman" panose="02020603050405020304" pitchFamily="18" charset="0"/>
                <a:cs typeface="Times New Roman" panose="02020603050405020304" pitchFamily="18" charset="0"/>
              </a:rPr>
              <a:t>of energy resources</a:t>
            </a:r>
          </a:p>
          <a:p>
            <a:pPr algn="just">
              <a:buFont typeface="Wingdings" pitchFamily="2" charset="2"/>
              <a:buChar char="ü"/>
            </a:pPr>
            <a:r>
              <a:rPr lang="en-US" sz="2400" dirty="0">
                <a:latin typeface="Times New Roman" panose="02020603050405020304" pitchFamily="18" charset="0"/>
                <a:cs typeface="Times New Roman" panose="02020603050405020304" pitchFamily="18" charset="0"/>
              </a:rPr>
              <a:t>The conventional diffusion combustion can not meet upcoming stringent emission norms (</a:t>
            </a:r>
            <a:r>
              <a:rPr lang="en-US" sz="2400" dirty="0">
                <a:solidFill>
                  <a:srgbClr val="C00000"/>
                </a:solidFill>
                <a:latin typeface="Times New Roman" panose="02020603050405020304" pitchFamily="18" charset="0"/>
                <a:cs typeface="Times New Roman" panose="02020603050405020304" pitchFamily="18" charset="0"/>
              </a:rPr>
              <a:t>Higher Smoke and </a:t>
            </a:r>
            <a:r>
              <a:rPr lang="en-US" sz="2400" dirty="0" err="1">
                <a:solidFill>
                  <a:srgbClr val="C00000"/>
                </a:solidFill>
                <a:latin typeface="Times New Roman" panose="02020603050405020304" pitchFamily="18" charset="0"/>
                <a:cs typeface="Times New Roman" panose="02020603050405020304" pitchFamily="18" charset="0"/>
              </a:rPr>
              <a:t>NOx</a:t>
            </a:r>
            <a:r>
              <a:rPr lang="en-US" sz="2400" dirty="0">
                <a:solidFill>
                  <a:srgbClr val="C00000"/>
                </a:solidFill>
                <a:latin typeface="Times New Roman" panose="02020603050405020304" pitchFamily="18" charset="0"/>
                <a:cs typeface="Times New Roman" panose="02020603050405020304" pitchFamily="18" charset="0"/>
              </a:rPr>
              <a:t> emissions </a:t>
            </a:r>
            <a:r>
              <a:rPr lang="en-US" sz="2400" dirty="0">
                <a:latin typeface="Times New Roman" panose="02020603050405020304" pitchFamily="18" charset="0"/>
                <a:cs typeface="Times New Roman" panose="02020603050405020304" pitchFamily="18" charset="0"/>
              </a:rPr>
              <a:t>)</a:t>
            </a:r>
          </a:p>
          <a:p>
            <a:pPr algn="just">
              <a:buFont typeface="Wingdings" pitchFamily="2" charset="2"/>
              <a:buChar char="ü"/>
            </a:pPr>
            <a:r>
              <a:rPr lang="en-US" sz="2400" dirty="0">
                <a:latin typeface="Times New Roman" panose="02020603050405020304" pitchFamily="18" charset="0"/>
                <a:cs typeface="Times New Roman" panose="02020603050405020304" pitchFamily="18" charset="0"/>
              </a:rPr>
              <a:t>Banning of Diesel engines across various Cities world wide  regardless of their high efficiency and power out put (</a:t>
            </a:r>
            <a:r>
              <a:rPr lang="en-US" sz="2400" dirty="0">
                <a:solidFill>
                  <a:srgbClr val="C00000"/>
                </a:solidFill>
                <a:latin typeface="Times New Roman" panose="02020603050405020304" pitchFamily="18" charset="0"/>
                <a:cs typeface="Times New Roman" panose="02020603050405020304" pitchFamily="18" charset="0"/>
              </a:rPr>
              <a:t>e.g. Delhi, Chandigarh</a:t>
            </a:r>
            <a:r>
              <a:rPr lang="en-US" sz="2400" dirty="0">
                <a:latin typeface="Times New Roman" panose="02020603050405020304" pitchFamily="18" charset="0"/>
                <a:cs typeface="Times New Roman" panose="02020603050405020304" pitchFamily="18" charset="0"/>
              </a:rPr>
              <a:t>)</a:t>
            </a:r>
          </a:p>
          <a:p>
            <a:pPr algn="just">
              <a:buFont typeface="Wingdings" pitchFamily="2" charset="2"/>
              <a:buChar char="ü"/>
            </a:pPr>
            <a:r>
              <a:rPr lang="en-US" sz="2400" dirty="0">
                <a:latin typeface="Times New Roman" panose="02020603050405020304" pitchFamily="18" charset="0"/>
                <a:cs typeface="Times New Roman" panose="02020603050405020304" pitchFamily="18" charset="0"/>
              </a:rPr>
              <a:t>Emerging topic worldwide to keep the </a:t>
            </a:r>
            <a:r>
              <a:rPr lang="en-US" sz="2400" dirty="0">
                <a:solidFill>
                  <a:srgbClr val="00773D"/>
                </a:solidFill>
                <a:latin typeface="Times New Roman" panose="02020603050405020304" pitchFamily="18" charset="0"/>
                <a:cs typeface="Times New Roman" panose="02020603050405020304" pitchFamily="18" charset="0"/>
              </a:rPr>
              <a:t>High efficient </a:t>
            </a:r>
            <a:r>
              <a:rPr lang="en-US" sz="2400" dirty="0">
                <a:latin typeface="Times New Roman" panose="02020603050405020304" pitchFamily="18" charset="0"/>
                <a:cs typeface="Times New Roman" panose="02020603050405020304" pitchFamily="18" charset="0"/>
              </a:rPr>
              <a:t>diesel fuelled vehicles rolling on the roads.</a:t>
            </a:r>
          </a:p>
          <a:p>
            <a:pPr algn="just">
              <a:buFont typeface="Wingdings" pitchFamily="2" charset="2"/>
              <a:buChar char="ü"/>
            </a:pPr>
            <a:r>
              <a:rPr lang="en-US" sz="2400" dirty="0">
                <a:latin typeface="Times New Roman" panose="02020603050405020304" pitchFamily="18" charset="0"/>
                <a:cs typeface="Times New Roman" panose="02020603050405020304" pitchFamily="18" charset="0"/>
              </a:rPr>
              <a:t>Demands a thorough modification of Turbulent Non-premised Flames.</a:t>
            </a:r>
          </a:p>
          <a:p>
            <a:endParaRPr lang="en-IN" sz="2400" dirty="0">
              <a:latin typeface="Times New Roman" panose="02020603050405020304" pitchFamily="18" charset="0"/>
              <a:cs typeface="Times New Roman" panose="02020603050405020304" pitchFamily="18" charset="0"/>
            </a:endParaRPr>
          </a:p>
        </p:txBody>
      </p:sp>
      <p:grpSp>
        <p:nvGrpSpPr>
          <p:cNvPr id="3" name="Group 38">
            <a:extLst>
              <a:ext uri="{FF2B5EF4-FFF2-40B4-BE49-F238E27FC236}">
                <a16:creationId xmlns:a16="http://schemas.microsoft.com/office/drawing/2014/main" id="{94C71F4A-5F05-DA67-369F-696FC4E1D6D6}"/>
              </a:ext>
            </a:extLst>
          </p:cNvPr>
          <p:cNvGrpSpPr>
            <a:grpSpLocks/>
          </p:cNvGrpSpPr>
          <p:nvPr/>
        </p:nvGrpSpPr>
        <p:grpSpPr bwMode="auto">
          <a:xfrm>
            <a:off x="0" y="0"/>
            <a:ext cx="9144000" cy="6858000"/>
            <a:chOff x="0" y="0"/>
            <a:chExt cx="9144000" cy="6858000"/>
          </a:xfrm>
        </p:grpSpPr>
        <p:grpSp>
          <p:nvGrpSpPr>
            <p:cNvPr id="5" name="Group 19">
              <a:extLst>
                <a:ext uri="{FF2B5EF4-FFF2-40B4-BE49-F238E27FC236}">
                  <a16:creationId xmlns:a16="http://schemas.microsoft.com/office/drawing/2014/main" id="{D4FFCE76-249C-4DB0-B61E-8D9C89DF13FB}"/>
                </a:ext>
              </a:extLst>
            </p:cNvPr>
            <p:cNvGrpSpPr>
              <a:grpSpLocks/>
            </p:cNvGrpSpPr>
            <p:nvPr/>
          </p:nvGrpSpPr>
          <p:grpSpPr bwMode="auto">
            <a:xfrm>
              <a:off x="0" y="0"/>
              <a:ext cx="9144000" cy="6858000"/>
              <a:chOff x="0" y="0"/>
              <a:chExt cx="9144000" cy="6858000"/>
            </a:xfrm>
          </p:grpSpPr>
          <p:grpSp>
            <p:nvGrpSpPr>
              <p:cNvPr id="7" name="Group 8">
                <a:extLst>
                  <a:ext uri="{FF2B5EF4-FFF2-40B4-BE49-F238E27FC236}">
                    <a16:creationId xmlns:a16="http://schemas.microsoft.com/office/drawing/2014/main" id="{D490E1C5-7042-0EE1-BB9E-2F72AD715E24}"/>
                  </a:ext>
                </a:extLst>
              </p:cNvPr>
              <p:cNvGrpSpPr>
                <a:grpSpLocks/>
              </p:cNvGrpSpPr>
              <p:nvPr/>
            </p:nvGrpSpPr>
            <p:grpSpPr bwMode="auto">
              <a:xfrm>
                <a:off x="0" y="0"/>
                <a:ext cx="9144000" cy="6858000"/>
                <a:chOff x="0" y="0"/>
                <a:chExt cx="5760" cy="4320"/>
              </a:xfrm>
            </p:grpSpPr>
            <p:grpSp>
              <p:nvGrpSpPr>
                <p:cNvPr id="9" name="Group 9">
                  <a:extLst>
                    <a:ext uri="{FF2B5EF4-FFF2-40B4-BE49-F238E27FC236}">
                      <a16:creationId xmlns:a16="http://schemas.microsoft.com/office/drawing/2014/main" id="{8C21F09F-4F24-F5F2-476C-9A1491D7D362}"/>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325CBAD8-B9B6-6ABD-AA5C-BBC2330BB45E}"/>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B37B764E-AF3D-66AF-AFC7-C59D6C19AAA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4833B62F-95E2-1562-4B04-BC5801613104}"/>
                    </a:ext>
                  </a:extLst>
                </p:cNvPr>
                <p:cNvGrpSpPr>
                  <a:grpSpLocks/>
                </p:cNvGrpSpPr>
                <p:nvPr/>
              </p:nvGrpSpPr>
              <p:grpSpPr bwMode="auto">
                <a:xfrm>
                  <a:off x="5674" y="24"/>
                  <a:ext cx="86" cy="4296"/>
                  <a:chOff x="5616" y="-48"/>
                  <a:chExt cx="144" cy="4368"/>
                </a:xfrm>
              </p:grpSpPr>
              <p:sp>
                <p:nvSpPr>
                  <p:cNvPr id="17" name="Rectangle 13">
                    <a:extLst>
                      <a:ext uri="{FF2B5EF4-FFF2-40B4-BE49-F238E27FC236}">
                        <a16:creationId xmlns:a16="http://schemas.microsoft.com/office/drawing/2014/main" id="{645FC069-4772-E066-F6B4-86E7A57FBFA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263C79B1-6802-BD1E-734D-8063166089F4}"/>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52387169-C24D-7592-915D-C2FC3CB25018}"/>
                    </a:ext>
                  </a:extLst>
                </p:cNvPr>
                <p:cNvGrpSpPr>
                  <a:grpSpLocks/>
                </p:cNvGrpSpPr>
                <p:nvPr/>
              </p:nvGrpSpPr>
              <p:grpSpPr bwMode="auto">
                <a:xfrm>
                  <a:off x="144" y="0"/>
                  <a:ext cx="5616" cy="144"/>
                  <a:chOff x="96" y="-48"/>
                  <a:chExt cx="5520" cy="144"/>
                </a:xfrm>
              </p:grpSpPr>
              <p:sp>
                <p:nvSpPr>
                  <p:cNvPr id="15" name="Rectangle 16">
                    <a:extLst>
                      <a:ext uri="{FF2B5EF4-FFF2-40B4-BE49-F238E27FC236}">
                        <a16:creationId xmlns:a16="http://schemas.microsoft.com/office/drawing/2014/main" id="{3D6F2906-3411-E7E1-D42F-6916636AACE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7">
                    <a:extLst>
                      <a:ext uri="{FF2B5EF4-FFF2-40B4-BE49-F238E27FC236}">
                        <a16:creationId xmlns:a16="http://schemas.microsoft.com/office/drawing/2014/main" id="{0FE617B1-3588-6969-D103-DBD9C877A262}"/>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8">
                  <a:extLst>
                    <a:ext uri="{FF2B5EF4-FFF2-40B4-BE49-F238E27FC236}">
                      <a16:creationId xmlns:a16="http://schemas.microsoft.com/office/drawing/2014/main" id="{063396AE-D202-4F46-3C69-5A05E26A4FDC}"/>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0F629465-18B0-6414-F9E4-4EB2D2A4CC7A}"/>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20">
                    <a:extLst>
                      <a:ext uri="{FF2B5EF4-FFF2-40B4-BE49-F238E27FC236}">
                        <a16:creationId xmlns:a16="http://schemas.microsoft.com/office/drawing/2014/main" id="{E3160E6B-36CF-DE14-7E61-00D27F15661A}"/>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29B7E145-7A57-0F50-E2A9-7C057E9E2BA3}"/>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a:extLst>
                <a:ext uri="{FF2B5EF4-FFF2-40B4-BE49-F238E27FC236}">
                  <a16:creationId xmlns:a16="http://schemas.microsoft.com/office/drawing/2014/main" id="{7B9A427F-78C6-6D41-AD2B-4F8374AD0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853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28725"/>
            <a:ext cx="831532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1"/>
          <p:cNvSpPr>
            <a:spLocks noGrp="1"/>
          </p:cNvSpPr>
          <p:nvPr>
            <p:ph type="title"/>
          </p:nvPr>
        </p:nvSpPr>
        <p:spPr>
          <a:xfrm>
            <a:off x="457200" y="304800"/>
            <a:ext cx="6019800" cy="533400"/>
          </a:xfrm>
        </p:spPr>
        <p:txBody>
          <a:bodyPr/>
          <a:lstStyle/>
          <a:p>
            <a:r>
              <a:rPr lang="en-IN" sz="2800" dirty="0"/>
              <a:t>Mildly Knocking Eco-friendly Engine</a:t>
            </a:r>
          </a:p>
        </p:txBody>
      </p:sp>
      <p:grpSp>
        <p:nvGrpSpPr>
          <p:cNvPr id="7" name="Group 18"/>
          <p:cNvGrpSpPr>
            <a:grpSpLocks/>
          </p:cNvGrpSpPr>
          <p:nvPr/>
        </p:nvGrpSpPr>
        <p:grpSpPr bwMode="auto">
          <a:xfrm>
            <a:off x="728662" y="1228725"/>
            <a:ext cx="7426325" cy="4648200"/>
            <a:chOff x="983673" y="1059873"/>
            <a:chExt cx="7432963" cy="4592782"/>
          </a:xfrm>
        </p:grpSpPr>
        <p:sp>
          <p:nvSpPr>
            <p:cNvPr id="3084" name="Freeform 17"/>
            <p:cNvSpPr>
              <a:spLocks/>
            </p:cNvSpPr>
            <p:nvPr/>
          </p:nvSpPr>
          <p:spPr bwMode="auto">
            <a:xfrm>
              <a:off x="4710545" y="1059873"/>
              <a:ext cx="3706091" cy="1376218"/>
            </a:xfrm>
            <a:custGeom>
              <a:avLst/>
              <a:gdLst>
                <a:gd name="T0" fmla="*/ 0 w 3706091"/>
                <a:gd name="T1" fmla="*/ 1087582 h 1376218"/>
                <a:gd name="T2" fmla="*/ 166255 w 3706091"/>
                <a:gd name="T3" fmla="*/ 1323109 h 1376218"/>
                <a:gd name="T4" fmla="*/ 166255 w 3706091"/>
                <a:gd name="T5" fmla="*/ 768927 h 1376218"/>
                <a:gd name="T6" fmla="*/ 180110 w 3706091"/>
                <a:gd name="T7" fmla="*/ 284018 h 1376218"/>
                <a:gd name="T8" fmla="*/ 346364 w 3706091"/>
                <a:gd name="T9" fmla="*/ 810491 h 1376218"/>
                <a:gd name="T10" fmla="*/ 568037 w 3706091"/>
                <a:gd name="T11" fmla="*/ 1032163 h 1376218"/>
                <a:gd name="T12" fmla="*/ 609600 w 3706091"/>
                <a:gd name="T13" fmla="*/ 658091 h 1376218"/>
                <a:gd name="T14" fmla="*/ 942110 w 3706091"/>
                <a:gd name="T15" fmla="*/ 602672 h 1376218"/>
                <a:gd name="T16" fmla="*/ 955964 w 3706091"/>
                <a:gd name="T17" fmla="*/ 145472 h 1376218"/>
                <a:gd name="T18" fmla="*/ 1413167 w 3706091"/>
                <a:gd name="T19" fmla="*/ 339436 h 1376218"/>
                <a:gd name="T20" fmla="*/ 1717967 w 3706091"/>
                <a:gd name="T21" fmla="*/ 131618 h 1376218"/>
                <a:gd name="T22" fmla="*/ 2105891 w 3706091"/>
                <a:gd name="T23" fmla="*/ 6927 h 1376218"/>
                <a:gd name="T24" fmla="*/ 2493819 w 3706091"/>
                <a:gd name="T25" fmla="*/ 173182 h 1376218"/>
                <a:gd name="T26" fmla="*/ 2798619 w 3706091"/>
                <a:gd name="T27" fmla="*/ 242454 h 1376218"/>
                <a:gd name="T28" fmla="*/ 2964873 w 3706091"/>
                <a:gd name="T29" fmla="*/ 90054 h 1376218"/>
                <a:gd name="T30" fmla="*/ 3325091 w 3706091"/>
                <a:gd name="T31" fmla="*/ 311727 h 1376218"/>
                <a:gd name="T32" fmla="*/ 3408219 w 3706091"/>
                <a:gd name="T33" fmla="*/ 616527 h 1376218"/>
                <a:gd name="T34" fmla="*/ 3657601 w 3706091"/>
                <a:gd name="T35" fmla="*/ 727363 h 1376218"/>
                <a:gd name="T36" fmla="*/ 3699165 w 3706091"/>
                <a:gd name="T37" fmla="*/ 713509 h 1376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06091"/>
                <a:gd name="T58" fmla="*/ 0 h 1376218"/>
                <a:gd name="T59" fmla="*/ 3706091 w 3706091"/>
                <a:gd name="T60" fmla="*/ 1376218 h 1376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06091" h="1376218">
                  <a:moveTo>
                    <a:pt x="0" y="1087582"/>
                  </a:moveTo>
                  <a:cubicBezTo>
                    <a:pt x="69273" y="1231900"/>
                    <a:pt x="138546" y="1376218"/>
                    <a:pt x="166255" y="1323109"/>
                  </a:cubicBezTo>
                  <a:cubicBezTo>
                    <a:pt x="193964" y="1270000"/>
                    <a:pt x="163946" y="942109"/>
                    <a:pt x="166255" y="768927"/>
                  </a:cubicBezTo>
                  <a:cubicBezTo>
                    <a:pt x="168564" y="595745"/>
                    <a:pt x="150092" y="277091"/>
                    <a:pt x="180110" y="284018"/>
                  </a:cubicBezTo>
                  <a:cubicBezTo>
                    <a:pt x="210128" y="290945"/>
                    <a:pt x="281710" y="685800"/>
                    <a:pt x="346364" y="810491"/>
                  </a:cubicBezTo>
                  <a:cubicBezTo>
                    <a:pt x="411019" y="935182"/>
                    <a:pt x="524164" y="1057563"/>
                    <a:pt x="568037" y="1032163"/>
                  </a:cubicBezTo>
                  <a:cubicBezTo>
                    <a:pt x="611910" y="1006763"/>
                    <a:pt x="547255" y="729673"/>
                    <a:pt x="609600" y="658091"/>
                  </a:cubicBezTo>
                  <a:cubicBezTo>
                    <a:pt x="671945" y="586509"/>
                    <a:pt x="884383" y="688108"/>
                    <a:pt x="942110" y="602672"/>
                  </a:cubicBezTo>
                  <a:cubicBezTo>
                    <a:pt x="999837" y="517236"/>
                    <a:pt x="877455" y="189345"/>
                    <a:pt x="955964" y="145472"/>
                  </a:cubicBezTo>
                  <a:cubicBezTo>
                    <a:pt x="1034473" y="101599"/>
                    <a:pt x="1286164" y="341745"/>
                    <a:pt x="1413164" y="339436"/>
                  </a:cubicBezTo>
                  <a:cubicBezTo>
                    <a:pt x="1540164" y="337127"/>
                    <a:pt x="1602510" y="187036"/>
                    <a:pt x="1717964" y="131618"/>
                  </a:cubicBezTo>
                  <a:cubicBezTo>
                    <a:pt x="1833418" y="76200"/>
                    <a:pt x="1976582" y="0"/>
                    <a:pt x="2105891" y="6927"/>
                  </a:cubicBezTo>
                  <a:cubicBezTo>
                    <a:pt x="2235200" y="13854"/>
                    <a:pt x="2378364" y="133928"/>
                    <a:pt x="2493819" y="173182"/>
                  </a:cubicBezTo>
                  <a:cubicBezTo>
                    <a:pt x="2609274" y="212436"/>
                    <a:pt x="2720110" y="256309"/>
                    <a:pt x="2798619" y="242454"/>
                  </a:cubicBezTo>
                  <a:cubicBezTo>
                    <a:pt x="2877128" y="228599"/>
                    <a:pt x="2877128" y="78509"/>
                    <a:pt x="2964873" y="90054"/>
                  </a:cubicBezTo>
                  <a:cubicBezTo>
                    <a:pt x="3052618" y="101600"/>
                    <a:pt x="3251200" y="223982"/>
                    <a:pt x="3325091" y="311727"/>
                  </a:cubicBezTo>
                  <a:cubicBezTo>
                    <a:pt x="3398982" y="399472"/>
                    <a:pt x="3352801" y="547254"/>
                    <a:pt x="3408219" y="616527"/>
                  </a:cubicBezTo>
                  <a:cubicBezTo>
                    <a:pt x="3463637" y="685800"/>
                    <a:pt x="3609109" y="711199"/>
                    <a:pt x="3657600" y="727363"/>
                  </a:cubicBezTo>
                  <a:cubicBezTo>
                    <a:pt x="3706091" y="743527"/>
                    <a:pt x="3702627" y="728518"/>
                    <a:pt x="3699164" y="713509"/>
                  </a:cubicBezTo>
                </a:path>
              </a:pathLst>
            </a:custGeom>
            <a:noFill/>
            <a:ln w="254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085" name="Freeform 16"/>
            <p:cNvSpPr>
              <a:spLocks/>
            </p:cNvSpPr>
            <p:nvPr/>
          </p:nvSpPr>
          <p:spPr bwMode="auto">
            <a:xfrm>
              <a:off x="983673" y="1847273"/>
              <a:ext cx="3713018" cy="3805382"/>
            </a:xfrm>
            <a:custGeom>
              <a:avLst/>
              <a:gdLst>
                <a:gd name="T0" fmla="*/ 0 w 3713018"/>
                <a:gd name="T1" fmla="*/ 3805382 h 3805382"/>
                <a:gd name="T2" fmla="*/ 401782 w 3713018"/>
                <a:gd name="T3" fmla="*/ 3708400 h 3805382"/>
                <a:gd name="T4" fmla="*/ 914400 w 3713018"/>
                <a:gd name="T5" fmla="*/ 3459018 h 3805382"/>
                <a:gd name="T6" fmla="*/ 1233054 w 3713018"/>
                <a:gd name="T7" fmla="*/ 3265054 h 3805382"/>
                <a:gd name="T8" fmla="*/ 1634836 w 3713018"/>
                <a:gd name="T9" fmla="*/ 3098800 h 3805382"/>
                <a:gd name="T10" fmla="*/ 1759527 w 3713018"/>
                <a:gd name="T11" fmla="*/ 3029526 h 3805382"/>
                <a:gd name="T12" fmla="*/ 1814945 w 3713018"/>
                <a:gd name="T13" fmla="*/ 2655454 h 3805382"/>
                <a:gd name="T14" fmla="*/ 1773382 w 3713018"/>
                <a:gd name="T15" fmla="*/ 1671782 h 3805382"/>
                <a:gd name="T16" fmla="*/ 1953491 w 3713018"/>
                <a:gd name="T17" fmla="*/ 2350654 h 3805382"/>
                <a:gd name="T18" fmla="*/ 1911927 w 3713018"/>
                <a:gd name="T19" fmla="*/ 2281382 h 3805382"/>
                <a:gd name="T20" fmla="*/ 2022763 w 3713018"/>
                <a:gd name="T21" fmla="*/ 2156690 h 3805382"/>
                <a:gd name="T22" fmla="*/ 2064327 w 3713018"/>
                <a:gd name="T23" fmla="*/ 1865745 h 3805382"/>
                <a:gd name="T24" fmla="*/ 2161308 w 3713018"/>
                <a:gd name="T25" fmla="*/ 1339272 h 3805382"/>
                <a:gd name="T26" fmla="*/ 2258290 w 3713018"/>
                <a:gd name="T27" fmla="*/ 1671782 h 3805382"/>
                <a:gd name="T28" fmla="*/ 2299854 w 3713018"/>
                <a:gd name="T29" fmla="*/ 1907309 h 3805382"/>
                <a:gd name="T30" fmla="*/ 2341418 w 3713018"/>
                <a:gd name="T31" fmla="*/ 1948872 h 3805382"/>
                <a:gd name="T32" fmla="*/ 2396836 w 3713018"/>
                <a:gd name="T33" fmla="*/ 1824182 h 3805382"/>
                <a:gd name="T34" fmla="*/ 2438400 w 3713018"/>
                <a:gd name="T35" fmla="*/ 1630218 h 3805382"/>
                <a:gd name="T36" fmla="*/ 2466108 w 3713018"/>
                <a:gd name="T37" fmla="*/ 1048327 h 3805382"/>
                <a:gd name="T38" fmla="*/ 2576944 w 3713018"/>
                <a:gd name="T39" fmla="*/ 1145309 h 3805382"/>
                <a:gd name="T40" fmla="*/ 2646218 w 3713018"/>
                <a:gd name="T41" fmla="*/ 1380836 h 3805382"/>
                <a:gd name="T42" fmla="*/ 2784762 w 3713018"/>
                <a:gd name="T43" fmla="*/ 812800 h 3805382"/>
                <a:gd name="T44" fmla="*/ 2937162 w 3713018"/>
                <a:gd name="T45" fmla="*/ 909782 h 3805382"/>
                <a:gd name="T46" fmla="*/ 3061854 w 3713018"/>
                <a:gd name="T47" fmla="*/ 1117600 h 3805382"/>
                <a:gd name="T48" fmla="*/ 3269672 w 3713018"/>
                <a:gd name="T49" fmla="*/ 480291 h 3805382"/>
                <a:gd name="T50" fmla="*/ 3449782 w 3713018"/>
                <a:gd name="T51" fmla="*/ 771236 h 3805382"/>
                <a:gd name="T52" fmla="*/ 3588326 w 3713018"/>
                <a:gd name="T53" fmla="*/ 78509 h 3805382"/>
                <a:gd name="T54" fmla="*/ 3713018 w 3713018"/>
                <a:gd name="T55" fmla="*/ 300182 h 38053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13018"/>
                <a:gd name="T85" fmla="*/ 0 h 3805382"/>
                <a:gd name="T86" fmla="*/ 3713018 w 3713018"/>
                <a:gd name="T87" fmla="*/ 3805382 h 380538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13018" h="3805382">
                  <a:moveTo>
                    <a:pt x="0" y="3805382"/>
                  </a:moveTo>
                  <a:cubicBezTo>
                    <a:pt x="124691" y="3785754"/>
                    <a:pt x="249382" y="3766127"/>
                    <a:pt x="401782" y="3708400"/>
                  </a:cubicBezTo>
                  <a:cubicBezTo>
                    <a:pt x="554182" y="3650673"/>
                    <a:pt x="775855" y="3532909"/>
                    <a:pt x="914400" y="3459018"/>
                  </a:cubicBezTo>
                  <a:cubicBezTo>
                    <a:pt x="1052945" y="3385127"/>
                    <a:pt x="1112981" y="3325090"/>
                    <a:pt x="1233054" y="3265054"/>
                  </a:cubicBezTo>
                  <a:cubicBezTo>
                    <a:pt x="1353127" y="3205018"/>
                    <a:pt x="1547091" y="3138054"/>
                    <a:pt x="1634836" y="3098800"/>
                  </a:cubicBezTo>
                  <a:cubicBezTo>
                    <a:pt x="1722581" y="3059546"/>
                    <a:pt x="1729509" y="3103418"/>
                    <a:pt x="1759527" y="3029527"/>
                  </a:cubicBezTo>
                  <a:cubicBezTo>
                    <a:pt x="1789545" y="2955636"/>
                    <a:pt x="1812636" y="2881745"/>
                    <a:pt x="1814945" y="2655454"/>
                  </a:cubicBezTo>
                  <a:cubicBezTo>
                    <a:pt x="1817254" y="2429163"/>
                    <a:pt x="1750291" y="1722582"/>
                    <a:pt x="1773382" y="1671782"/>
                  </a:cubicBezTo>
                  <a:cubicBezTo>
                    <a:pt x="1796473" y="1620982"/>
                    <a:pt x="1930400" y="2249054"/>
                    <a:pt x="1953491" y="2350654"/>
                  </a:cubicBezTo>
                  <a:cubicBezTo>
                    <a:pt x="1976582" y="2452254"/>
                    <a:pt x="1900382" y="2313709"/>
                    <a:pt x="1911927" y="2281382"/>
                  </a:cubicBezTo>
                  <a:cubicBezTo>
                    <a:pt x="1923472" y="2249055"/>
                    <a:pt x="1997363" y="2225964"/>
                    <a:pt x="2022763" y="2156691"/>
                  </a:cubicBezTo>
                  <a:cubicBezTo>
                    <a:pt x="2048163" y="2087418"/>
                    <a:pt x="2041236" y="2001981"/>
                    <a:pt x="2064327" y="1865745"/>
                  </a:cubicBezTo>
                  <a:cubicBezTo>
                    <a:pt x="2087418" y="1729509"/>
                    <a:pt x="2128982" y="1371599"/>
                    <a:pt x="2161309" y="1339272"/>
                  </a:cubicBezTo>
                  <a:cubicBezTo>
                    <a:pt x="2193636" y="1306945"/>
                    <a:pt x="2235200" y="1577109"/>
                    <a:pt x="2258291" y="1671782"/>
                  </a:cubicBezTo>
                  <a:cubicBezTo>
                    <a:pt x="2281382" y="1766455"/>
                    <a:pt x="2286000" y="1861127"/>
                    <a:pt x="2299854" y="1907309"/>
                  </a:cubicBezTo>
                  <a:cubicBezTo>
                    <a:pt x="2313708" y="1953491"/>
                    <a:pt x="2325254" y="1962727"/>
                    <a:pt x="2341418" y="1948872"/>
                  </a:cubicBezTo>
                  <a:cubicBezTo>
                    <a:pt x="2357582" y="1935017"/>
                    <a:pt x="2380672" y="1877291"/>
                    <a:pt x="2396836" y="1824182"/>
                  </a:cubicBezTo>
                  <a:cubicBezTo>
                    <a:pt x="2413000" y="1771073"/>
                    <a:pt x="2426855" y="1759527"/>
                    <a:pt x="2438400" y="1630218"/>
                  </a:cubicBezTo>
                  <a:cubicBezTo>
                    <a:pt x="2449946" y="1500909"/>
                    <a:pt x="2443018" y="1129145"/>
                    <a:pt x="2466109" y="1048327"/>
                  </a:cubicBezTo>
                  <a:cubicBezTo>
                    <a:pt x="2489200" y="967509"/>
                    <a:pt x="2546927" y="1089891"/>
                    <a:pt x="2576945" y="1145309"/>
                  </a:cubicBezTo>
                  <a:cubicBezTo>
                    <a:pt x="2606963" y="1200727"/>
                    <a:pt x="2611582" y="1436254"/>
                    <a:pt x="2646218" y="1380836"/>
                  </a:cubicBezTo>
                  <a:cubicBezTo>
                    <a:pt x="2680854" y="1325418"/>
                    <a:pt x="2736272" y="891309"/>
                    <a:pt x="2784763" y="812800"/>
                  </a:cubicBezTo>
                  <a:cubicBezTo>
                    <a:pt x="2833254" y="734291"/>
                    <a:pt x="2890981" y="858982"/>
                    <a:pt x="2937163" y="909782"/>
                  </a:cubicBezTo>
                  <a:cubicBezTo>
                    <a:pt x="2983345" y="960582"/>
                    <a:pt x="3006436" y="1189182"/>
                    <a:pt x="3061854" y="1117600"/>
                  </a:cubicBezTo>
                  <a:cubicBezTo>
                    <a:pt x="3117272" y="1046018"/>
                    <a:pt x="3205017" y="538018"/>
                    <a:pt x="3269672" y="480291"/>
                  </a:cubicBezTo>
                  <a:cubicBezTo>
                    <a:pt x="3334327" y="422564"/>
                    <a:pt x="3396673" y="838200"/>
                    <a:pt x="3449782" y="771236"/>
                  </a:cubicBezTo>
                  <a:cubicBezTo>
                    <a:pt x="3502891" y="704272"/>
                    <a:pt x="3544454" y="157018"/>
                    <a:pt x="3588327" y="78509"/>
                  </a:cubicBezTo>
                  <a:cubicBezTo>
                    <a:pt x="3632200" y="0"/>
                    <a:pt x="3713018" y="300182"/>
                    <a:pt x="3713018" y="300182"/>
                  </a:cubicBezTo>
                </a:path>
              </a:pathLst>
            </a:custGeom>
            <a:noFill/>
            <a:ln w="222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grpSp>
      <p:sp>
        <p:nvSpPr>
          <p:cNvPr id="20" name="Freeform 19"/>
          <p:cNvSpPr>
            <a:spLocks/>
          </p:cNvSpPr>
          <p:nvPr/>
        </p:nvSpPr>
        <p:spPr bwMode="auto">
          <a:xfrm>
            <a:off x="763587" y="1997075"/>
            <a:ext cx="7397750" cy="3906838"/>
          </a:xfrm>
          <a:custGeom>
            <a:avLst/>
            <a:gdLst>
              <a:gd name="T0" fmla="*/ 0 w 7398328"/>
              <a:gd name="T1" fmla="*/ 3906694 h 3906982"/>
              <a:gd name="T2" fmla="*/ 581801 w 7398328"/>
              <a:gd name="T3" fmla="*/ 3726597 h 3906982"/>
              <a:gd name="T4" fmla="*/ 1122045 w 7398328"/>
              <a:gd name="T5" fmla="*/ 3477234 h 3906982"/>
              <a:gd name="T6" fmla="*/ 1537615 w 7398328"/>
              <a:gd name="T7" fmla="*/ 3324846 h 3906982"/>
              <a:gd name="T8" fmla="*/ 1994743 w 7398328"/>
              <a:gd name="T9" fmla="*/ 3089336 h 3906982"/>
              <a:gd name="T10" fmla="*/ 2257938 w 7398328"/>
              <a:gd name="T11" fmla="*/ 2867679 h 3906982"/>
              <a:gd name="T12" fmla="*/ 2659656 w 7398328"/>
              <a:gd name="T13" fmla="*/ 2424367 h 3906982"/>
              <a:gd name="T14" fmla="*/ 3089081 w 7398328"/>
              <a:gd name="T15" fmla="*/ 1953347 h 3906982"/>
              <a:gd name="T16" fmla="*/ 3324570 w 7398328"/>
              <a:gd name="T17" fmla="*/ 1787105 h 3906982"/>
              <a:gd name="T18" fmla="*/ 3421537 w 7398328"/>
              <a:gd name="T19" fmla="*/ 1717838 h 3906982"/>
              <a:gd name="T20" fmla="*/ 3850961 w 7398328"/>
              <a:gd name="T21" fmla="*/ 1426914 h 3906982"/>
              <a:gd name="T22" fmla="*/ 4446613 w 7398328"/>
              <a:gd name="T23" fmla="*/ 942039 h 3906982"/>
              <a:gd name="T24" fmla="*/ 4848330 w 7398328"/>
              <a:gd name="T25" fmla="*/ 554142 h 3906982"/>
              <a:gd name="T26" fmla="*/ 5388572 w 7398328"/>
              <a:gd name="T27" fmla="*/ 207802 h 3906982"/>
              <a:gd name="T28" fmla="*/ 5679477 w 7398328"/>
              <a:gd name="T29" fmla="*/ 55414 h 3906982"/>
              <a:gd name="T30" fmla="*/ 5956519 w 7398328"/>
              <a:gd name="T31" fmla="*/ 0 h 3906982"/>
              <a:gd name="T32" fmla="*/ 6344389 w 7398328"/>
              <a:gd name="T33" fmla="*/ 55414 h 3906982"/>
              <a:gd name="T34" fmla="*/ 6773811 w 7398328"/>
              <a:gd name="T35" fmla="*/ 221657 h 3906982"/>
              <a:gd name="T36" fmla="*/ 7050861 w 7398328"/>
              <a:gd name="T37" fmla="*/ 415607 h 3906982"/>
              <a:gd name="T38" fmla="*/ 7300202 w 7398328"/>
              <a:gd name="T39" fmla="*/ 567995 h 3906982"/>
              <a:gd name="T40" fmla="*/ 7397170 w 7398328"/>
              <a:gd name="T41" fmla="*/ 692678 h 39069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98328"/>
              <a:gd name="T64" fmla="*/ 0 h 3906982"/>
              <a:gd name="T65" fmla="*/ 7398328 w 7398328"/>
              <a:gd name="T66" fmla="*/ 3906982 h 39069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98328" h="3906982">
                <a:moveTo>
                  <a:pt x="0" y="3906982"/>
                </a:moveTo>
                <a:cubicBezTo>
                  <a:pt x="197427" y="3852718"/>
                  <a:pt x="394855" y="3798455"/>
                  <a:pt x="581891" y="3726873"/>
                </a:cubicBezTo>
                <a:cubicBezTo>
                  <a:pt x="768928" y="3655291"/>
                  <a:pt x="962892" y="3544455"/>
                  <a:pt x="1122219" y="3477491"/>
                </a:cubicBezTo>
                <a:cubicBezTo>
                  <a:pt x="1281546" y="3410527"/>
                  <a:pt x="1392382" y="3389745"/>
                  <a:pt x="1537855" y="3325091"/>
                </a:cubicBezTo>
                <a:cubicBezTo>
                  <a:pt x="1683328" y="3260437"/>
                  <a:pt x="1874982" y="3165764"/>
                  <a:pt x="1995055" y="3089564"/>
                </a:cubicBezTo>
                <a:cubicBezTo>
                  <a:pt x="2115128" y="3013364"/>
                  <a:pt x="2147455" y="2978727"/>
                  <a:pt x="2258291" y="2867891"/>
                </a:cubicBezTo>
                <a:cubicBezTo>
                  <a:pt x="2369127" y="2757055"/>
                  <a:pt x="2660073" y="2424546"/>
                  <a:pt x="2660073" y="2424546"/>
                </a:cubicBezTo>
                <a:cubicBezTo>
                  <a:pt x="2798618" y="2272146"/>
                  <a:pt x="2978728" y="2059709"/>
                  <a:pt x="3089564" y="1953491"/>
                </a:cubicBezTo>
                <a:cubicBezTo>
                  <a:pt x="3200400" y="1847273"/>
                  <a:pt x="3325091" y="1787237"/>
                  <a:pt x="3325091" y="1787237"/>
                </a:cubicBezTo>
                <a:lnTo>
                  <a:pt x="3422073" y="1717964"/>
                </a:lnTo>
                <a:cubicBezTo>
                  <a:pt x="3509818" y="1657928"/>
                  <a:pt x="3680692" y="1556327"/>
                  <a:pt x="3851564" y="1427018"/>
                </a:cubicBezTo>
                <a:cubicBezTo>
                  <a:pt x="4022436" y="1297709"/>
                  <a:pt x="4281055" y="1087582"/>
                  <a:pt x="4447309" y="942109"/>
                </a:cubicBezTo>
                <a:cubicBezTo>
                  <a:pt x="4613564" y="796636"/>
                  <a:pt x="4692073" y="676564"/>
                  <a:pt x="4849091" y="554182"/>
                </a:cubicBezTo>
                <a:cubicBezTo>
                  <a:pt x="5006109" y="431800"/>
                  <a:pt x="5250874" y="290945"/>
                  <a:pt x="5389419" y="207818"/>
                </a:cubicBezTo>
                <a:cubicBezTo>
                  <a:pt x="5527964" y="124691"/>
                  <a:pt x="5585691" y="90054"/>
                  <a:pt x="5680364" y="55418"/>
                </a:cubicBezTo>
                <a:cubicBezTo>
                  <a:pt x="5775037" y="20782"/>
                  <a:pt x="5846619" y="0"/>
                  <a:pt x="5957455" y="0"/>
                </a:cubicBezTo>
                <a:cubicBezTo>
                  <a:pt x="6068291" y="0"/>
                  <a:pt x="6209146" y="18473"/>
                  <a:pt x="6345382" y="55418"/>
                </a:cubicBezTo>
                <a:cubicBezTo>
                  <a:pt x="6481618" y="92363"/>
                  <a:pt x="6657109" y="161636"/>
                  <a:pt x="6774873" y="221673"/>
                </a:cubicBezTo>
                <a:cubicBezTo>
                  <a:pt x="6892637" y="281710"/>
                  <a:pt x="6964219" y="357910"/>
                  <a:pt x="7051964" y="415637"/>
                </a:cubicBezTo>
                <a:cubicBezTo>
                  <a:pt x="7139709" y="473364"/>
                  <a:pt x="7243619" y="521855"/>
                  <a:pt x="7301346" y="568037"/>
                </a:cubicBezTo>
                <a:cubicBezTo>
                  <a:pt x="7359073" y="614219"/>
                  <a:pt x="7378700" y="653473"/>
                  <a:pt x="7398328" y="692728"/>
                </a:cubicBezTo>
              </a:path>
            </a:pathLst>
          </a:custGeom>
          <a:noFill/>
          <a:ln w="47625"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3" name="Freeform 22"/>
          <p:cNvSpPr>
            <a:spLocks/>
          </p:cNvSpPr>
          <p:nvPr/>
        </p:nvSpPr>
        <p:spPr bwMode="auto">
          <a:xfrm>
            <a:off x="2197100" y="1522413"/>
            <a:ext cx="6048375" cy="3765550"/>
          </a:xfrm>
          <a:custGeom>
            <a:avLst/>
            <a:gdLst>
              <a:gd name="T0" fmla="*/ 20788 w 6047509"/>
              <a:gd name="T1" fmla="*/ 3702646 h 3766128"/>
              <a:gd name="T2" fmla="*/ 76222 w 6047509"/>
              <a:gd name="T3" fmla="*/ 3688796 h 3766128"/>
              <a:gd name="T4" fmla="*/ 478119 w 6047509"/>
              <a:gd name="T5" fmla="*/ 3273286 h 3766128"/>
              <a:gd name="T6" fmla="*/ 769147 w 6047509"/>
              <a:gd name="T7" fmla="*/ 2857778 h 3766128"/>
              <a:gd name="T8" fmla="*/ 1018601 w 6047509"/>
              <a:gd name="T9" fmla="*/ 2456117 h 3766128"/>
              <a:gd name="T10" fmla="*/ 1365065 w 6047509"/>
              <a:gd name="T11" fmla="*/ 2082161 h 3766128"/>
              <a:gd name="T12" fmla="*/ 1877829 w 6047509"/>
              <a:gd name="T13" fmla="*/ 1541999 h 3766128"/>
              <a:gd name="T14" fmla="*/ 2598471 w 6047509"/>
              <a:gd name="T15" fmla="*/ 1098792 h 3766128"/>
              <a:gd name="T16" fmla="*/ 3596283 w 6047509"/>
              <a:gd name="T17" fmla="*/ 323173 h 3766128"/>
              <a:gd name="T18" fmla="*/ 4219918 w 6047509"/>
              <a:gd name="T19" fmla="*/ 46168 h 3766128"/>
              <a:gd name="T20" fmla="*/ 4815831 w 6047509"/>
              <a:gd name="T21" fmla="*/ 46168 h 3766128"/>
              <a:gd name="T22" fmla="*/ 5425606 w 6047509"/>
              <a:gd name="T23" fmla="*/ 309325 h 3766128"/>
              <a:gd name="T24" fmla="*/ 5716636 w 6047509"/>
              <a:gd name="T25" fmla="*/ 503228 h 3766128"/>
              <a:gd name="T26" fmla="*/ 6007665 w 6047509"/>
              <a:gd name="T27" fmla="*/ 918737 h 3766128"/>
              <a:gd name="T28" fmla="*/ 5966087 w 6047509"/>
              <a:gd name="T29" fmla="*/ 1071091 h 3766128"/>
              <a:gd name="T30" fmla="*/ 5730494 w 6047509"/>
              <a:gd name="T31" fmla="*/ 918737 h 3766128"/>
              <a:gd name="T32" fmla="*/ 5536474 w 6047509"/>
              <a:gd name="T33" fmla="*/ 794084 h 3766128"/>
              <a:gd name="T34" fmla="*/ 5176154 w 6047509"/>
              <a:gd name="T35" fmla="*/ 600180 h 3766128"/>
              <a:gd name="T36" fmla="*/ 4621811 w 6047509"/>
              <a:gd name="T37" fmla="*/ 433976 h 3766128"/>
              <a:gd name="T38" fmla="*/ 4344643 w 6047509"/>
              <a:gd name="T39" fmla="*/ 433976 h 3766128"/>
              <a:gd name="T40" fmla="*/ 4081331 w 6047509"/>
              <a:gd name="T41" fmla="*/ 572479 h 3766128"/>
              <a:gd name="T42" fmla="*/ 3540849 w 6047509"/>
              <a:gd name="T43" fmla="*/ 807934 h 3766128"/>
              <a:gd name="T44" fmla="*/ 2944934 w 6047509"/>
              <a:gd name="T45" fmla="*/ 1375797 h 3766128"/>
              <a:gd name="T46" fmla="*/ 2612331 w 6047509"/>
              <a:gd name="T47" fmla="*/ 1680503 h 3766128"/>
              <a:gd name="T48" fmla="*/ 1808536 w 6047509"/>
              <a:gd name="T49" fmla="*/ 2234513 h 3766128"/>
              <a:gd name="T50" fmla="*/ 1531366 w 6047509"/>
              <a:gd name="T51" fmla="*/ 2497669 h 3766128"/>
              <a:gd name="T52" fmla="*/ 838440 w 6047509"/>
              <a:gd name="T53" fmla="*/ 3162483 h 3766128"/>
              <a:gd name="T54" fmla="*/ 602845 w 6047509"/>
              <a:gd name="T55" fmla="*/ 3481042 h 3766128"/>
              <a:gd name="T56" fmla="*/ 422685 w 6047509"/>
              <a:gd name="T57" fmla="*/ 3605693 h 3766128"/>
              <a:gd name="T58" fmla="*/ 200949 w 6047509"/>
              <a:gd name="T59" fmla="*/ 3744195 h 3766128"/>
              <a:gd name="T60" fmla="*/ 20788 w 6047509"/>
              <a:gd name="T61" fmla="*/ 3702646 h 3766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47509"/>
              <a:gd name="T94" fmla="*/ 0 h 3766128"/>
              <a:gd name="T95" fmla="*/ 6047509 w 6047509"/>
              <a:gd name="T96" fmla="*/ 3766128 h 37661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47509" h="3766128">
                <a:moveTo>
                  <a:pt x="20782" y="3703782"/>
                </a:moveTo>
                <a:cubicBezTo>
                  <a:pt x="0" y="3694546"/>
                  <a:pt x="0" y="3761510"/>
                  <a:pt x="76200" y="3689928"/>
                </a:cubicBezTo>
                <a:cubicBezTo>
                  <a:pt x="152400" y="3618346"/>
                  <a:pt x="362528" y="3412836"/>
                  <a:pt x="477982" y="3274291"/>
                </a:cubicBezTo>
                <a:cubicBezTo>
                  <a:pt x="593436" y="3135746"/>
                  <a:pt x="678872" y="2994891"/>
                  <a:pt x="768927" y="2858655"/>
                </a:cubicBezTo>
                <a:cubicBezTo>
                  <a:pt x="858982" y="2722419"/>
                  <a:pt x="919018" y="2586182"/>
                  <a:pt x="1018309" y="2456873"/>
                </a:cubicBezTo>
                <a:cubicBezTo>
                  <a:pt x="1117600" y="2327564"/>
                  <a:pt x="1221509" y="2235201"/>
                  <a:pt x="1364673" y="2082801"/>
                </a:cubicBezTo>
                <a:cubicBezTo>
                  <a:pt x="1507837" y="1930401"/>
                  <a:pt x="1671782" y="1706418"/>
                  <a:pt x="1877291" y="1542473"/>
                </a:cubicBezTo>
                <a:cubicBezTo>
                  <a:pt x="2082800" y="1378528"/>
                  <a:pt x="2311400" y="1302328"/>
                  <a:pt x="2597727" y="1099128"/>
                </a:cubicBezTo>
                <a:cubicBezTo>
                  <a:pt x="2884054" y="895928"/>
                  <a:pt x="3325090" y="498764"/>
                  <a:pt x="3595254" y="323273"/>
                </a:cubicBezTo>
                <a:cubicBezTo>
                  <a:pt x="3865418" y="147782"/>
                  <a:pt x="4015509" y="92364"/>
                  <a:pt x="4218709" y="46182"/>
                </a:cubicBezTo>
                <a:cubicBezTo>
                  <a:pt x="4421909" y="0"/>
                  <a:pt x="4613563" y="2309"/>
                  <a:pt x="4814454" y="46182"/>
                </a:cubicBezTo>
                <a:cubicBezTo>
                  <a:pt x="5015345" y="90055"/>
                  <a:pt x="5273963" y="233219"/>
                  <a:pt x="5424054" y="309419"/>
                </a:cubicBezTo>
                <a:cubicBezTo>
                  <a:pt x="5574145" y="385619"/>
                  <a:pt x="5618018" y="401782"/>
                  <a:pt x="5715000" y="503382"/>
                </a:cubicBezTo>
                <a:cubicBezTo>
                  <a:pt x="5811982" y="604982"/>
                  <a:pt x="5964381" y="824346"/>
                  <a:pt x="6005945" y="919019"/>
                </a:cubicBezTo>
                <a:cubicBezTo>
                  <a:pt x="6047509" y="1013692"/>
                  <a:pt x="6010564" y="1071419"/>
                  <a:pt x="5964382" y="1071419"/>
                </a:cubicBezTo>
                <a:cubicBezTo>
                  <a:pt x="5918200" y="1071419"/>
                  <a:pt x="5728854" y="919019"/>
                  <a:pt x="5728854" y="919019"/>
                </a:cubicBezTo>
                <a:cubicBezTo>
                  <a:pt x="5657272" y="872837"/>
                  <a:pt x="5627254" y="847437"/>
                  <a:pt x="5534891" y="794328"/>
                </a:cubicBezTo>
                <a:cubicBezTo>
                  <a:pt x="5442528" y="741219"/>
                  <a:pt x="5327073" y="660400"/>
                  <a:pt x="5174673" y="600364"/>
                </a:cubicBezTo>
                <a:cubicBezTo>
                  <a:pt x="5022273" y="540328"/>
                  <a:pt x="4759036" y="461819"/>
                  <a:pt x="4620491" y="434110"/>
                </a:cubicBezTo>
                <a:cubicBezTo>
                  <a:pt x="4481946" y="406401"/>
                  <a:pt x="4433455" y="411019"/>
                  <a:pt x="4343400" y="434110"/>
                </a:cubicBezTo>
                <a:cubicBezTo>
                  <a:pt x="4253345" y="457201"/>
                  <a:pt x="4214090" y="510310"/>
                  <a:pt x="4080163" y="572655"/>
                </a:cubicBezTo>
                <a:cubicBezTo>
                  <a:pt x="3946236" y="635000"/>
                  <a:pt x="3729181" y="674255"/>
                  <a:pt x="3539836" y="808182"/>
                </a:cubicBezTo>
                <a:cubicBezTo>
                  <a:pt x="3350491" y="942109"/>
                  <a:pt x="3098800" y="1230746"/>
                  <a:pt x="2944091" y="1376219"/>
                </a:cubicBezTo>
                <a:cubicBezTo>
                  <a:pt x="2789382" y="1521692"/>
                  <a:pt x="2800927" y="1537855"/>
                  <a:pt x="2611582" y="1681019"/>
                </a:cubicBezTo>
                <a:cubicBezTo>
                  <a:pt x="2422237" y="1824183"/>
                  <a:pt x="1988127" y="2098965"/>
                  <a:pt x="1808018" y="2235201"/>
                </a:cubicBezTo>
                <a:cubicBezTo>
                  <a:pt x="1627909" y="2371437"/>
                  <a:pt x="1530927" y="2498437"/>
                  <a:pt x="1530927" y="2498437"/>
                </a:cubicBezTo>
                <a:cubicBezTo>
                  <a:pt x="1369291" y="2653146"/>
                  <a:pt x="992909" y="2999510"/>
                  <a:pt x="838200" y="3163455"/>
                </a:cubicBezTo>
                <a:cubicBezTo>
                  <a:pt x="683491" y="3327401"/>
                  <a:pt x="671946" y="3408219"/>
                  <a:pt x="602673" y="3482110"/>
                </a:cubicBezTo>
                <a:cubicBezTo>
                  <a:pt x="533400" y="3556001"/>
                  <a:pt x="489527" y="3562928"/>
                  <a:pt x="422563" y="3606801"/>
                </a:cubicBezTo>
                <a:cubicBezTo>
                  <a:pt x="355599" y="3650674"/>
                  <a:pt x="267854" y="3724564"/>
                  <a:pt x="200891" y="3745346"/>
                </a:cubicBezTo>
                <a:cubicBezTo>
                  <a:pt x="133928" y="3766128"/>
                  <a:pt x="41564" y="3713018"/>
                  <a:pt x="20782" y="3703782"/>
                </a:cubicBez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IN"/>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462" y="3362325"/>
            <a:ext cx="19145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62" y="4429125"/>
            <a:ext cx="14573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2" y="1914525"/>
            <a:ext cx="16668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8">
            <a:extLst>
              <a:ext uri="{FF2B5EF4-FFF2-40B4-BE49-F238E27FC236}">
                <a16:creationId xmlns:a16="http://schemas.microsoft.com/office/drawing/2014/main" id="{3FBEEBA8-F58A-E506-B1F0-2B5AEC3BD216}"/>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7974FFC6-98B3-B1DA-6ADB-F5DB13C00201}"/>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7CB02824-BF2D-E608-7118-4482BAC2DEEF}"/>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7A3CBFB9-4724-3B26-CC22-C124D33B15C3}"/>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16C5D67B-2ED0-D54E-F9CE-8728B1E4512F}"/>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3168BC9C-3E82-FAD6-5BDF-72A52033B97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50846F42-D02F-AEB4-1A44-ED8B56198F58}"/>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E9C1FAC1-A20C-2A90-0F76-6A9EAE084E45}"/>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7109A966-3139-A02C-C466-141DD599010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6291E7C0-8C38-E374-8CF1-E243001D2B9B}"/>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2F5BE316-7BEE-2D08-58A7-AF9075D45B3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87FF8382-D9D7-F0F8-A58B-9C27C9B1715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03AF3841-A402-B383-F0AF-8B307D4163F2}"/>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994C867F-FF8F-FE0D-9980-D2C2B2BA061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4CD5748F-7B72-CB37-8FA0-199D991A53A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6" name="Rectangle 21">
                <a:extLst>
                  <a:ext uri="{FF2B5EF4-FFF2-40B4-BE49-F238E27FC236}">
                    <a16:creationId xmlns:a16="http://schemas.microsoft.com/office/drawing/2014/main" id="{EB8C43B6-0DD1-5CBF-F330-E9B33C8E6DCD}"/>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 name="Picture 42" descr="A picture containing shape&#10;&#10;Description automatically generated">
              <a:extLst>
                <a:ext uri="{FF2B5EF4-FFF2-40B4-BE49-F238E27FC236}">
                  <a16:creationId xmlns:a16="http://schemas.microsoft.com/office/drawing/2014/main" id="{2AD8C444-D085-B443-922A-A1F02DE301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01189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dissolve">
                                      <p:cBhvr>
                                        <p:cTn id="12" dur="500"/>
                                        <p:tgtEl>
                                          <p:spTgt spid="552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5300"/>
                                        </p:tgtEl>
                                        <p:attrNameLst>
                                          <p:attrName>style.visibility</p:attrName>
                                        </p:attrNameLst>
                                      </p:cBhvr>
                                      <p:to>
                                        <p:strVal val="visible"/>
                                      </p:to>
                                    </p:set>
                                    <p:animEffect transition="in" filter="dissolve">
                                      <p:cBhvr>
                                        <p:cTn id="22" dur="500"/>
                                        <p:tgtEl>
                                          <p:spTgt spid="553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5301"/>
                                        </p:tgtEl>
                                        <p:attrNameLst>
                                          <p:attrName>style.visibility</p:attrName>
                                        </p:attrNameLst>
                                      </p:cBhvr>
                                      <p:to>
                                        <p:strVal val="visible"/>
                                      </p:to>
                                    </p:set>
                                    <p:animEffect transition="in" filter="dissolve">
                                      <p:cBhvr>
                                        <p:cTn id="27" dur="500"/>
                                        <p:tgtEl>
                                          <p:spTgt spid="553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grpId="0" nodeType="clickEffect">
                                  <p:stCondLst>
                                    <p:cond delay="0"/>
                                  </p:stCondLst>
                                  <p:childTnLst>
                                    <p:animEffect transition="out" filter="dissolve">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0"/>
            <a:ext cx="7772400" cy="1143000"/>
          </a:xfrm>
        </p:spPr>
        <p:txBody>
          <a:bodyPr/>
          <a:lstStyle/>
          <a:p>
            <a:r>
              <a:rPr lang="en-IN" sz="2800" dirty="0">
                <a:latin typeface="Times New Roman" panose="02020603050405020304" pitchFamily="18" charset="0"/>
                <a:cs typeface="Times New Roman" panose="02020603050405020304" pitchFamily="18" charset="0"/>
              </a:rPr>
              <a:t>Homogeneous Charged Combustion</a:t>
            </a:r>
          </a:p>
        </p:txBody>
      </p:sp>
      <p:sp>
        <p:nvSpPr>
          <p:cNvPr id="3" name="Content Placeholder 2"/>
          <p:cNvSpPr>
            <a:spLocks noGrp="1"/>
          </p:cNvSpPr>
          <p:nvPr>
            <p:ph idx="1"/>
          </p:nvPr>
        </p:nvSpPr>
        <p:spPr/>
        <p:txBody>
          <a:bodyPr/>
          <a:lstStyle/>
          <a:p>
            <a:r>
              <a:rPr lang="en-IN" sz="2400" dirty="0">
                <a:latin typeface="Times New Roman" panose="02020603050405020304" pitchFamily="18" charset="0"/>
                <a:cs typeface="Times New Roman" panose="02020603050405020304" pitchFamily="18" charset="0"/>
              </a:rPr>
              <a:t>To achieve the kind of combustion depicted in previous discussion;</a:t>
            </a:r>
          </a:p>
          <a:p>
            <a:r>
              <a:rPr lang="en-IN" sz="2400" dirty="0">
                <a:latin typeface="Times New Roman" panose="02020603050405020304" pitchFamily="18" charset="0"/>
                <a:cs typeface="Times New Roman" panose="02020603050405020304" pitchFamily="18" charset="0"/>
              </a:rPr>
              <a:t>Three major aspects should be addressed:</a:t>
            </a:r>
          </a:p>
          <a:p>
            <a:r>
              <a:rPr lang="en-IN" sz="2400" dirty="0">
                <a:latin typeface="Times New Roman" panose="02020603050405020304" pitchFamily="18" charset="0"/>
                <a:cs typeface="Times New Roman" panose="02020603050405020304" pitchFamily="18" charset="0"/>
              </a:rPr>
              <a:t>1. How to create a homogeneous mixture in a CI engine?</a:t>
            </a:r>
          </a:p>
          <a:p>
            <a:r>
              <a:rPr lang="en-IN" sz="2400" dirty="0">
                <a:latin typeface="Times New Roman" panose="02020603050405020304" pitchFamily="18" charset="0"/>
                <a:cs typeface="Times New Roman" panose="02020603050405020304" pitchFamily="18" charset="0"/>
              </a:rPr>
              <a:t>2. How to achieve self ignition of this mixture?</a:t>
            </a:r>
          </a:p>
          <a:p>
            <a:r>
              <a:rPr lang="en-IN" sz="2400" dirty="0">
                <a:latin typeface="Times New Roman" panose="02020603050405020304" pitchFamily="18" charset="0"/>
                <a:cs typeface="Times New Roman" panose="02020603050405020304" pitchFamily="18" charset="0"/>
              </a:rPr>
              <a:t>3. How to control combustion so that engine is safe and performance is better?</a:t>
            </a:r>
          </a:p>
        </p:txBody>
      </p:sp>
      <mc:AlternateContent xmlns:mc="http://schemas.openxmlformats.org/markup-compatibility/2006" xmlns:a14="http://schemas.microsoft.com/office/drawing/2010/main">
        <mc:Choice Requires="a14">
          <p:sp>
            <p:nvSpPr>
              <p:cNvPr id="17" name="Object 2"/>
              <p:cNvSpPr txBox="1"/>
              <p:nvPr/>
            </p:nvSpPr>
            <p:spPr bwMode="auto">
              <a:xfrm>
                <a:off x="1816100" y="4967288"/>
                <a:ext cx="5041900" cy="1128712"/>
              </a:xfrm>
              <a:prstGeom prst="rect">
                <a:avLst/>
              </a:prstGeom>
              <a:solidFill>
                <a:schemeClr val="accent1"/>
              </a:solid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𝑖𝑑</m:t>
                          </m:r>
                        </m:sub>
                      </m:sSub>
                      <m:r>
                        <a:rPr lang="en-US" i="1">
                          <a:solidFill>
                            <a:srgbClr val="000000"/>
                          </a:solidFill>
                          <a:latin typeface="Cambria Math" panose="02040503050406030204" pitchFamily="18" charset="0"/>
                        </a:rPr>
                        <m:t>=4.0×1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−3</m:t>
                          </m:r>
                        </m:sup>
                      </m:sSup>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𝑟𝑒𝑓</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𝑐𝑦𝑙</m:t>
                                      </m:r>
                                    </m:sub>
                                  </m:sSub>
                                </m:den>
                              </m:f>
                            </m:e>
                          </m:d>
                        </m:e>
                        <m:sup>
                          <m:r>
                            <a:rPr lang="en-US" i="1">
                              <a:solidFill>
                                <a:srgbClr val="000000"/>
                              </a:solidFill>
                              <a:latin typeface="Cambria Math" panose="02040503050406030204" pitchFamily="18" charset="0"/>
                            </a:rPr>
                            <m:t>2.5</m:t>
                          </m:r>
                        </m:sup>
                      </m:s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𝜑</m:t>
                              </m:r>
                            </m:e>
                            <m:sub>
                              <m:r>
                                <a:rPr lang="en-US" i="1">
                                  <a:solidFill>
                                    <a:srgbClr val="000000"/>
                                  </a:solidFill>
                                  <a:latin typeface="Cambria Math" panose="02040503050406030204" pitchFamily="18" charset="0"/>
                                </a:rPr>
                                <m:t>𝑔</m:t>
                              </m:r>
                            </m:sub>
                            <m:sup>
                              <m:r>
                                <a:rPr lang="en-US" i="1">
                                  <a:solidFill>
                                    <a:srgbClr val="000000"/>
                                  </a:solidFill>
                                  <a:latin typeface="Cambria Math" panose="02040503050406030204" pitchFamily="18" charset="0"/>
                                </a:rPr>
                                <m:t>1.04</m:t>
                              </m:r>
                            </m:sup>
                          </m:sSubSup>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exp</m:t>
                          </m:r>
                        </m:fName>
                        <m:e>
                          <m:d>
                            <m:dPr>
                              <m:begChr m:val="["/>
                              <m:endChr m:val="]"/>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6000</m:t>
                                  </m:r>
                                </m:num>
                                <m:den>
                                  <m:r>
                                    <a:rPr lang="en-US" i="1">
                                      <a:solidFill>
                                        <a:srgbClr val="000000"/>
                                      </a:solidFill>
                                      <a:latin typeface="Cambria Math" panose="02040503050406030204" pitchFamily="18" charset="0"/>
                                    </a:rPr>
                                    <m:t>𝑇</m:t>
                                  </m:r>
                                </m:den>
                              </m:f>
                            </m:e>
                          </m:d>
                        </m:e>
                      </m:func>
                    </m:oMath>
                  </m:oMathPara>
                </a14:m>
                <a:endParaRPr lang="en-US"/>
              </a:p>
            </p:txBody>
          </p:sp>
        </mc:Choice>
        <mc:Fallback xmlns="">
          <p:sp>
            <p:nvSpPr>
              <p:cNvPr id="17" name="Object 2"/>
              <p:cNvSpPr txBox="1">
                <a:spLocks noRot="1" noChangeAspect="1" noMove="1" noResize="1" noEditPoints="1" noAdjustHandles="1" noChangeArrowheads="1" noChangeShapeType="1" noTextEdit="1"/>
              </p:cNvSpPr>
              <p:nvPr/>
            </p:nvSpPr>
            <p:spPr bwMode="auto">
              <a:xfrm>
                <a:off x="1816100" y="4967288"/>
                <a:ext cx="5041900" cy="1128712"/>
              </a:xfrm>
              <a:prstGeom prst="rect">
                <a:avLst/>
              </a:prstGeom>
              <a:blipFill>
                <a:blip r:embed="rId2"/>
                <a:stretch>
                  <a:fillRect/>
                </a:stretch>
              </a:blipFill>
              <a:ln>
                <a:noFill/>
              </a:ln>
              <a:effectLst/>
            </p:spPr>
            <p:txBody>
              <a:bodyPr/>
              <a:lstStyle/>
              <a:p>
                <a:r>
                  <a:rPr lang="en-US">
                    <a:noFill/>
                  </a:rPr>
                  <a:t> </a:t>
                </a:r>
              </a:p>
            </p:txBody>
          </p:sp>
        </mc:Fallback>
      </mc:AlternateContent>
      <p:grpSp>
        <p:nvGrpSpPr>
          <p:cNvPr id="2" name="Group 38">
            <a:extLst>
              <a:ext uri="{FF2B5EF4-FFF2-40B4-BE49-F238E27FC236}">
                <a16:creationId xmlns:a16="http://schemas.microsoft.com/office/drawing/2014/main" id="{8F0A26FB-F592-1DEC-FE14-A876629F9723}"/>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8B919A13-5BD8-BAF0-6A8D-D9BACA06E724}"/>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D438F259-75F2-24CD-D207-DF776EA69A99}"/>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3478805F-7142-B276-A4D6-B0577E9C0BE7}"/>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4953BFBF-E6D2-5696-5245-9FF0B447C445}"/>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D2619E77-2619-4BBA-352E-280D05A579EC}"/>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8DB4EE71-8CD6-247D-C16B-FFC710701CC4}"/>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F0C6E394-A106-2C35-6A3D-E14C9DCA8A2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C47C5AA3-3011-B337-0F0B-78F1CB3A6A55}"/>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C6FB5AC9-1E74-2E5F-8120-2A8183CDD943}"/>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BC8726DB-4418-62B6-603F-C052D5E7210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73199728-77A2-EC29-55F6-2969850049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3375F78C-DB05-EFDE-7B5D-DB500C18DE58}"/>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DF7D1361-236E-E7D6-0053-0E207954CA31}"/>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EA85BA4C-9016-6198-7E07-FA66DDE71300}"/>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55FADD5D-9E41-D601-D1C6-374C28DFA11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254A4801-F7D3-067B-5205-5CA9EA6BD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18441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33"/>
          <p:cNvGrpSpPr>
            <a:grpSpLocks/>
          </p:cNvGrpSpPr>
          <p:nvPr/>
        </p:nvGrpSpPr>
        <p:grpSpPr bwMode="auto">
          <a:xfrm>
            <a:off x="1295400" y="1447800"/>
            <a:ext cx="6734175" cy="4829175"/>
            <a:chOff x="1295400" y="1447800"/>
            <a:chExt cx="6734175" cy="4829175"/>
          </a:xfrm>
        </p:grpSpPr>
        <p:pic>
          <p:nvPicPr>
            <p:cNvPr id="4123"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73417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24" name="Straight Connector 28"/>
            <p:cNvCxnSpPr>
              <a:cxnSpLocks noChangeShapeType="1"/>
            </p:cNvCxnSpPr>
            <p:nvPr/>
          </p:nvCxnSpPr>
          <p:spPr bwMode="auto">
            <a:xfrm>
              <a:off x="2133600" y="4343400"/>
              <a:ext cx="57150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25" name="Straight Connector 30"/>
            <p:cNvCxnSpPr>
              <a:cxnSpLocks noChangeShapeType="1"/>
            </p:cNvCxnSpPr>
            <p:nvPr/>
          </p:nvCxnSpPr>
          <p:spPr bwMode="auto">
            <a:xfrm>
              <a:off x="2057400" y="2971800"/>
              <a:ext cx="5715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4102" name="Title 3"/>
          <p:cNvSpPr>
            <a:spLocks noGrp="1"/>
          </p:cNvSpPr>
          <p:nvPr>
            <p:ph type="title"/>
          </p:nvPr>
        </p:nvSpPr>
        <p:spPr>
          <a:xfrm>
            <a:off x="228600" y="76200"/>
            <a:ext cx="7772400" cy="1143000"/>
          </a:xfrm>
        </p:spPr>
        <p:txBody>
          <a:bodyPr/>
          <a:lstStyle/>
          <a:p>
            <a:r>
              <a:rPr lang="en-IN" sz="2800">
                <a:latin typeface="Times New Roman" panose="02020603050405020304" pitchFamily="18" charset="0"/>
                <a:cs typeface="Times New Roman" panose="02020603050405020304" pitchFamily="18" charset="0"/>
              </a:rPr>
              <a:t>Effect of mixing time on Early (pilot) injection on combustion process</a:t>
            </a:r>
          </a:p>
        </p:txBody>
      </p:sp>
      <p:sp>
        <p:nvSpPr>
          <p:cNvPr id="18" name="Freeform 17"/>
          <p:cNvSpPr>
            <a:spLocks/>
          </p:cNvSpPr>
          <p:nvPr/>
        </p:nvSpPr>
        <p:spPr bwMode="auto">
          <a:xfrm>
            <a:off x="2203450" y="4841875"/>
            <a:ext cx="5665788" cy="1011238"/>
          </a:xfrm>
          <a:custGeom>
            <a:avLst/>
            <a:gdLst>
              <a:gd name="T0" fmla="*/ 0 w 5666509"/>
              <a:gd name="T1" fmla="*/ 948768 h 1011381"/>
              <a:gd name="T2" fmla="*/ 138509 w 5666509"/>
              <a:gd name="T3" fmla="*/ 948768 h 1011381"/>
              <a:gd name="T4" fmla="*/ 138509 w 5666509"/>
              <a:gd name="T5" fmla="*/ 934917 h 1011381"/>
              <a:gd name="T6" fmla="*/ 152362 w 5666509"/>
              <a:gd name="T7" fmla="*/ 644054 h 1011381"/>
              <a:gd name="T8" fmla="*/ 180063 w 5666509"/>
              <a:gd name="T9" fmla="*/ 380892 h 1011381"/>
              <a:gd name="T10" fmla="*/ 235467 w 5666509"/>
              <a:gd name="T11" fmla="*/ 200835 h 1011381"/>
              <a:gd name="T12" fmla="*/ 290871 w 5666509"/>
              <a:gd name="T13" fmla="*/ 103879 h 1011381"/>
              <a:gd name="T14" fmla="*/ 332425 w 5666509"/>
              <a:gd name="T15" fmla="*/ 76178 h 1011381"/>
              <a:gd name="T16" fmla="*/ 360126 w 5666509"/>
              <a:gd name="T17" fmla="*/ 145430 h 1011381"/>
              <a:gd name="T18" fmla="*/ 457084 w 5666509"/>
              <a:gd name="T19" fmla="*/ 602502 h 1011381"/>
              <a:gd name="T20" fmla="*/ 457084 w 5666509"/>
              <a:gd name="T21" fmla="*/ 851814 h 1011381"/>
              <a:gd name="T22" fmla="*/ 470934 w 5666509"/>
              <a:gd name="T23" fmla="*/ 921067 h 1011381"/>
              <a:gd name="T24" fmla="*/ 498637 w 5666509"/>
              <a:gd name="T25" fmla="*/ 934917 h 1011381"/>
              <a:gd name="T26" fmla="*/ 900317 w 5666509"/>
              <a:gd name="T27" fmla="*/ 976469 h 1011381"/>
              <a:gd name="T28" fmla="*/ 1288144 w 5666509"/>
              <a:gd name="T29" fmla="*/ 934917 h 1011381"/>
              <a:gd name="T30" fmla="*/ 2036100 w 5666509"/>
              <a:gd name="T31" fmla="*/ 976469 h 1011381"/>
              <a:gd name="T32" fmla="*/ 2839459 w 5666509"/>
              <a:gd name="T33" fmla="*/ 976469 h 1011381"/>
              <a:gd name="T34" fmla="*/ 3448904 w 5666509"/>
              <a:gd name="T35" fmla="*/ 768709 h 1011381"/>
              <a:gd name="T36" fmla="*/ 3670519 w 5666509"/>
              <a:gd name="T37" fmla="*/ 685606 h 1011381"/>
              <a:gd name="T38" fmla="*/ 3712074 w 5666509"/>
              <a:gd name="T39" fmla="*/ 602502 h 1011381"/>
              <a:gd name="T40" fmla="*/ 3753627 w 5666509"/>
              <a:gd name="T41" fmla="*/ 325489 h 1011381"/>
              <a:gd name="T42" fmla="*/ 3878285 w 5666509"/>
              <a:gd name="T43" fmla="*/ 117729 h 1011381"/>
              <a:gd name="T44" fmla="*/ 4002943 w 5666509"/>
              <a:gd name="T45" fmla="*/ 48477 h 1011381"/>
              <a:gd name="T46" fmla="*/ 4086050 w 5666509"/>
              <a:gd name="T47" fmla="*/ 48477 h 1011381"/>
              <a:gd name="T48" fmla="*/ 4210709 w 5666509"/>
              <a:gd name="T49" fmla="*/ 6925 h 1011381"/>
              <a:gd name="T50" fmla="*/ 4252264 w 5666509"/>
              <a:gd name="T51" fmla="*/ 90028 h 1011381"/>
              <a:gd name="T52" fmla="*/ 4307665 w 5666509"/>
              <a:gd name="T53" fmla="*/ 297788 h 1011381"/>
              <a:gd name="T54" fmla="*/ 4335370 w 5666509"/>
              <a:gd name="T55" fmla="*/ 602502 h 1011381"/>
              <a:gd name="T56" fmla="*/ 4335370 w 5666509"/>
              <a:gd name="T57" fmla="*/ 727157 h 1011381"/>
              <a:gd name="T58" fmla="*/ 4376924 w 5666509"/>
              <a:gd name="T59" fmla="*/ 837964 h 1011381"/>
              <a:gd name="T60" fmla="*/ 4473880 w 5666509"/>
              <a:gd name="T61" fmla="*/ 893366 h 1011381"/>
              <a:gd name="T62" fmla="*/ 4598540 w 5666509"/>
              <a:gd name="T63" fmla="*/ 934917 h 1011381"/>
              <a:gd name="T64" fmla="*/ 4820156 w 5666509"/>
              <a:gd name="T65" fmla="*/ 948768 h 1011381"/>
              <a:gd name="T66" fmla="*/ 5138727 w 5666509"/>
              <a:gd name="T67" fmla="*/ 907216 h 1011381"/>
              <a:gd name="T68" fmla="*/ 5277238 w 5666509"/>
              <a:gd name="T69" fmla="*/ 921067 h 1011381"/>
              <a:gd name="T70" fmla="*/ 5498853 w 5666509"/>
              <a:gd name="T71" fmla="*/ 921067 h 1011381"/>
              <a:gd name="T72" fmla="*/ 5665068 w 5666509"/>
              <a:gd name="T73" fmla="*/ 948768 h 10113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66509"/>
              <a:gd name="T112" fmla="*/ 0 h 1011381"/>
              <a:gd name="T113" fmla="*/ 5666509 w 5666509"/>
              <a:gd name="T114" fmla="*/ 1011381 h 10113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66509" h="1011381">
                <a:moveTo>
                  <a:pt x="0" y="949036"/>
                </a:moveTo>
                <a:cubicBezTo>
                  <a:pt x="46182" y="949036"/>
                  <a:pt x="115454" y="951345"/>
                  <a:pt x="138545" y="949036"/>
                </a:cubicBezTo>
                <a:cubicBezTo>
                  <a:pt x="161636" y="946727"/>
                  <a:pt x="136236" y="985981"/>
                  <a:pt x="138545" y="935181"/>
                </a:cubicBezTo>
                <a:cubicBezTo>
                  <a:pt x="140854" y="884381"/>
                  <a:pt x="145473" y="736600"/>
                  <a:pt x="152400" y="644236"/>
                </a:cubicBezTo>
                <a:cubicBezTo>
                  <a:pt x="159327" y="551873"/>
                  <a:pt x="166255" y="454891"/>
                  <a:pt x="180109" y="381000"/>
                </a:cubicBezTo>
                <a:cubicBezTo>
                  <a:pt x="193963" y="307109"/>
                  <a:pt x="217054" y="247073"/>
                  <a:pt x="235527" y="200891"/>
                </a:cubicBezTo>
                <a:cubicBezTo>
                  <a:pt x="254000" y="154709"/>
                  <a:pt x="274781" y="124691"/>
                  <a:pt x="290945" y="103909"/>
                </a:cubicBezTo>
                <a:cubicBezTo>
                  <a:pt x="307109" y="83127"/>
                  <a:pt x="320964" y="69273"/>
                  <a:pt x="332509" y="76200"/>
                </a:cubicBezTo>
                <a:cubicBezTo>
                  <a:pt x="344055" y="83127"/>
                  <a:pt x="339436" y="57727"/>
                  <a:pt x="360218" y="145472"/>
                </a:cubicBezTo>
                <a:cubicBezTo>
                  <a:pt x="381000" y="233217"/>
                  <a:pt x="441036" y="484908"/>
                  <a:pt x="457200" y="602672"/>
                </a:cubicBezTo>
                <a:cubicBezTo>
                  <a:pt x="473364" y="720436"/>
                  <a:pt x="454891" y="798945"/>
                  <a:pt x="457200" y="852054"/>
                </a:cubicBezTo>
                <a:cubicBezTo>
                  <a:pt x="459509" y="905163"/>
                  <a:pt x="464127" y="907473"/>
                  <a:pt x="471054" y="921327"/>
                </a:cubicBezTo>
                <a:cubicBezTo>
                  <a:pt x="477981" y="935182"/>
                  <a:pt x="427181" y="925945"/>
                  <a:pt x="498763" y="935181"/>
                </a:cubicBezTo>
                <a:cubicBezTo>
                  <a:pt x="570345" y="944417"/>
                  <a:pt x="768927" y="976745"/>
                  <a:pt x="900545" y="976745"/>
                </a:cubicBezTo>
                <a:cubicBezTo>
                  <a:pt x="1032163" y="976745"/>
                  <a:pt x="1099127" y="935181"/>
                  <a:pt x="1288472" y="935181"/>
                </a:cubicBezTo>
                <a:cubicBezTo>
                  <a:pt x="1477817" y="935181"/>
                  <a:pt x="1778000" y="969818"/>
                  <a:pt x="2036618" y="976745"/>
                </a:cubicBezTo>
                <a:cubicBezTo>
                  <a:pt x="2295236" y="983672"/>
                  <a:pt x="2604655" y="1011381"/>
                  <a:pt x="2840182" y="976745"/>
                </a:cubicBezTo>
                <a:cubicBezTo>
                  <a:pt x="3075709" y="942109"/>
                  <a:pt x="3311237" y="817418"/>
                  <a:pt x="3449782" y="768927"/>
                </a:cubicBezTo>
                <a:cubicBezTo>
                  <a:pt x="3588327" y="720436"/>
                  <a:pt x="3627581" y="713509"/>
                  <a:pt x="3671454" y="685800"/>
                </a:cubicBezTo>
                <a:cubicBezTo>
                  <a:pt x="3715327" y="658091"/>
                  <a:pt x="3699163" y="662709"/>
                  <a:pt x="3713018" y="602672"/>
                </a:cubicBezTo>
                <a:cubicBezTo>
                  <a:pt x="3726873" y="542636"/>
                  <a:pt x="3726873" y="406399"/>
                  <a:pt x="3754582" y="325581"/>
                </a:cubicBezTo>
                <a:cubicBezTo>
                  <a:pt x="3782291" y="244763"/>
                  <a:pt x="3837709" y="163945"/>
                  <a:pt x="3879272" y="117763"/>
                </a:cubicBezTo>
                <a:cubicBezTo>
                  <a:pt x="3920835" y="71581"/>
                  <a:pt x="3969327" y="60036"/>
                  <a:pt x="4003963" y="48491"/>
                </a:cubicBezTo>
                <a:cubicBezTo>
                  <a:pt x="4038599" y="36946"/>
                  <a:pt x="4052455" y="55418"/>
                  <a:pt x="4087091" y="48491"/>
                </a:cubicBezTo>
                <a:cubicBezTo>
                  <a:pt x="4121727" y="41564"/>
                  <a:pt x="4184073" y="0"/>
                  <a:pt x="4211782" y="6927"/>
                </a:cubicBezTo>
                <a:cubicBezTo>
                  <a:pt x="4239491" y="13854"/>
                  <a:pt x="4237181" y="41563"/>
                  <a:pt x="4253345" y="90054"/>
                </a:cubicBezTo>
                <a:cubicBezTo>
                  <a:pt x="4269509" y="138545"/>
                  <a:pt x="4294909" y="212436"/>
                  <a:pt x="4308763" y="297872"/>
                </a:cubicBezTo>
                <a:cubicBezTo>
                  <a:pt x="4322617" y="383308"/>
                  <a:pt x="4331854" y="531090"/>
                  <a:pt x="4336472" y="602672"/>
                </a:cubicBezTo>
                <a:cubicBezTo>
                  <a:pt x="4341090" y="674254"/>
                  <a:pt x="4329545" y="688108"/>
                  <a:pt x="4336472" y="727363"/>
                </a:cubicBezTo>
                <a:cubicBezTo>
                  <a:pt x="4343399" y="766618"/>
                  <a:pt x="4354945" y="810491"/>
                  <a:pt x="4378036" y="838200"/>
                </a:cubicBezTo>
                <a:cubicBezTo>
                  <a:pt x="4401127" y="865909"/>
                  <a:pt x="4438073" y="877455"/>
                  <a:pt x="4475018" y="893618"/>
                </a:cubicBezTo>
                <a:cubicBezTo>
                  <a:pt x="4511963" y="909781"/>
                  <a:pt x="4541982" y="925945"/>
                  <a:pt x="4599709" y="935181"/>
                </a:cubicBezTo>
                <a:cubicBezTo>
                  <a:pt x="4657436" y="944417"/>
                  <a:pt x="4731328" y="953654"/>
                  <a:pt x="4821382" y="949036"/>
                </a:cubicBezTo>
                <a:cubicBezTo>
                  <a:pt x="4911436" y="944418"/>
                  <a:pt x="5063836" y="912090"/>
                  <a:pt x="5140036" y="907472"/>
                </a:cubicBezTo>
                <a:cubicBezTo>
                  <a:pt x="5216236" y="902854"/>
                  <a:pt x="5218546" y="919018"/>
                  <a:pt x="5278582" y="921327"/>
                </a:cubicBezTo>
                <a:cubicBezTo>
                  <a:pt x="5338618" y="923636"/>
                  <a:pt x="5435600" y="916709"/>
                  <a:pt x="5500254" y="921327"/>
                </a:cubicBezTo>
                <a:cubicBezTo>
                  <a:pt x="5564909" y="925945"/>
                  <a:pt x="5615709" y="937490"/>
                  <a:pt x="5666509" y="949036"/>
                </a:cubicBezTo>
              </a:path>
            </a:pathLst>
          </a:custGeom>
          <a:noFill/>
          <a:ln w="34925" cap="flat" cmpd="sng" algn="ctr">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 name="Freeform 19"/>
          <p:cNvSpPr>
            <a:spLocks/>
          </p:cNvSpPr>
          <p:nvPr/>
        </p:nvSpPr>
        <p:spPr bwMode="auto">
          <a:xfrm>
            <a:off x="2189163" y="4862513"/>
            <a:ext cx="5708650" cy="969962"/>
          </a:xfrm>
          <a:custGeom>
            <a:avLst/>
            <a:gdLst>
              <a:gd name="T0" fmla="*/ 0 w 5708073"/>
              <a:gd name="T1" fmla="*/ 942388 h 969819"/>
              <a:gd name="T2" fmla="*/ 332577 w 5708073"/>
              <a:gd name="T3" fmla="*/ 886953 h 969819"/>
              <a:gd name="T4" fmla="*/ 748298 w 5708073"/>
              <a:gd name="T5" fmla="*/ 914670 h 969819"/>
              <a:gd name="T6" fmla="*/ 1011586 w 5708073"/>
              <a:gd name="T7" fmla="*/ 928529 h 969819"/>
              <a:gd name="T8" fmla="*/ 1108588 w 5708073"/>
              <a:gd name="T9" fmla="*/ 928529 h 969819"/>
              <a:gd name="T10" fmla="*/ 1122446 w 5708073"/>
              <a:gd name="T11" fmla="*/ 886953 h 969819"/>
              <a:gd name="T12" fmla="*/ 1150161 w 5708073"/>
              <a:gd name="T13" fmla="*/ 595922 h 969819"/>
              <a:gd name="T14" fmla="*/ 1150161 w 5708073"/>
              <a:gd name="T15" fmla="*/ 360325 h 969819"/>
              <a:gd name="T16" fmla="*/ 1247161 w 5708073"/>
              <a:gd name="T17" fmla="*/ 97010 h 969819"/>
              <a:gd name="T18" fmla="*/ 1288735 w 5708073"/>
              <a:gd name="T19" fmla="*/ 27718 h 969819"/>
              <a:gd name="T20" fmla="*/ 1385735 w 5708073"/>
              <a:gd name="T21" fmla="*/ 124727 h 969819"/>
              <a:gd name="T22" fmla="*/ 1441165 w 5708073"/>
              <a:gd name="T23" fmla="*/ 457334 h 969819"/>
              <a:gd name="T24" fmla="*/ 1441165 w 5708073"/>
              <a:gd name="T25" fmla="*/ 679073 h 969819"/>
              <a:gd name="T26" fmla="*/ 1455021 w 5708073"/>
              <a:gd name="T27" fmla="*/ 873095 h 969819"/>
              <a:gd name="T28" fmla="*/ 1496594 w 5708073"/>
              <a:gd name="T29" fmla="*/ 928529 h 969819"/>
              <a:gd name="T30" fmla="*/ 1565880 w 5708073"/>
              <a:gd name="T31" fmla="*/ 900812 h 969819"/>
              <a:gd name="T32" fmla="*/ 1718312 w 5708073"/>
              <a:gd name="T33" fmla="*/ 900812 h 969819"/>
              <a:gd name="T34" fmla="*/ 2217175 w 5708073"/>
              <a:gd name="T35" fmla="*/ 914670 h 969819"/>
              <a:gd name="T36" fmla="*/ 2258747 w 5708073"/>
              <a:gd name="T37" fmla="*/ 873095 h 969819"/>
              <a:gd name="T38" fmla="*/ 2494323 w 5708073"/>
              <a:gd name="T39" fmla="*/ 928529 h 969819"/>
              <a:gd name="T40" fmla="*/ 2965472 w 5708073"/>
              <a:gd name="T41" fmla="*/ 928529 h 969819"/>
              <a:gd name="T42" fmla="*/ 3284190 w 5708073"/>
              <a:gd name="T43" fmla="*/ 831519 h 969819"/>
              <a:gd name="T44" fmla="*/ 3616768 w 5708073"/>
              <a:gd name="T45" fmla="*/ 692932 h 969819"/>
              <a:gd name="T46" fmla="*/ 3769197 w 5708073"/>
              <a:gd name="T47" fmla="*/ 651356 h 969819"/>
              <a:gd name="T48" fmla="*/ 3741483 w 5708073"/>
              <a:gd name="T49" fmla="*/ 429617 h 969819"/>
              <a:gd name="T50" fmla="*/ 3824627 w 5708073"/>
              <a:gd name="T51" fmla="*/ 194022 h 969819"/>
              <a:gd name="T52" fmla="*/ 3921629 w 5708073"/>
              <a:gd name="T53" fmla="*/ 83152 h 969819"/>
              <a:gd name="T54" fmla="*/ 4018630 w 5708073"/>
              <a:gd name="T55" fmla="*/ 27718 h 969819"/>
              <a:gd name="T56" fmla="*/ 4157204 w 5708073"/>
              <a:gd name="T57" fmla="*/ 27718 h 969819"/>
              <a:gd name="T58" fmla="*/ 4240346 w 5708073"/>
              <a:gd name="T59" fmla="*/ 13859 h 969819"/>
              <a:gd name="T60" fmla="*/ 4268065 w 5708073"/>
              <a:gd name="T61" fmla="*/ 97010 h 969819"/>
              <a:gd name="T62" fmla="*/ 4351205 w 5708073"/>
              <a:gd name="T63" fmla="*/ 595922 h 969819"/>
              <a:gd name="T64" fmla="*/ 4378924 w 5708073"/>
              <a:gd name="T65" fmla="*/ 803802 h 969819"/>
              <a:gd name="T66" fmla="*/ 4448207 w 5708073"/>
              <a:gd name="T67" fmla="*/ 873095 h 969819"/>
              <a:gd name="T68" fmla="*/ 4656068 w 5708073"/>
              <a:gd name="T69" fmla="*/ 942388 h 969819"/>
              <a:gd name="T70" fmla="*/ 5182649 w 5708073"/>
              <a:gd name="T71" fmla="*/ 914670 h 969819"/>
              <a:gd name="T72" fmla="*/ 5487512 w 5708073"/>
              <a:gd name="T73" fmla="*/ 942388 h 969819"/>
              <a:gd name="T74" fmla="*/ 5709226 w 5708073"/>
              <a:gd name="T75" fmla="*/ 970105 h 9698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08073"/>
              <a:gd name="T115" fmla="*/ 0 h 969819"/>
              <a:gd name="T116" fmla="*/ 5708073 w 5708073"/>
              <a:gd name="T117" fmla="*/ 969819 h 9698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08073" h="969819">
                <a:moveTo>
                  <a:pt x="0" y="942110"/>
                </a:moveTo>
                <a:cubicBezTo>
                  <a:pt x="103909" y="916709"/>
                  <a:pt x="207818" y="891309"/>
                  <a:pt x="332509" y="886691"/>
                </a:cubicBezTo>
                <a:cubicBezTo>
                  <a:pt x="457200" y="882073"/>
                  <a:pt x="748146" y="914400"/>
                  <a:pt x="748146" y="914400"/>
                </a:cubicBezTo>
                <a:lnTo>
                  <a:pt x="1011382" y="928255"/>
                </a:lnTo>
                <a:cubicBezTo>
                  <a:pt x="1071418" y="930564"/>
                  <a:pt x="1089892" y="935182"/>
                  <a:pt x="1108364" y="928255"/>
                </a:cubicBezTo>
                <a:cubicBezTo>
                  <a:pt x="1126836" y="921328"/>
                  <a:pt x="1115291" y="942109"/>
                  <a:pt x="1122218" y="886691"/>
                </a:cubicBezTo>
                <a:cubicBezTo>
                  <a:pt x="1129145" y="831273"/>
                  <a:pt x="1145309" y="683491"/>
                  <a:pt x="1149927" y="595746"/>
                </a:cubicBezTo>
                <a:cubicBezTo>
                  <a:pt x="1154545" y="508001"/>
                  <a:pt x="1133763" y="443346"/>
                  <a:pt x="1149927" y="360219"/>
                </a:cubicBezTo>
                <a:cubicBezTo>
                  <a:pt x="1166091" y="277092"/>
                  <a:pt x="1223818" y="152400"/>
                  <a:pt x="1246909" y="96982"/>
                </a:cubicBezTo>
                <a:cubicBezTo>
                  <a:pt x="1270000" y="41564"/>
                  <a:pt x="1265382" y="23092"/>
                  <a:pt x="1288473" y="27710"/>
                </a:cubicBezTo>
                <a:cubicBezTo>
                  <a:pt x="1311564" y="32328"/>
                  <a:pt x="1360055" y="53109"/>
                  <a:pt x="1385455" y="124691"/>
                </a:cubicBezTo>
                <a:cubicBezTo>
                  <a:pt x="1410855" y="196273"/>
                  <a:pt x="1431637" y="364836"/>
                  <a:pt x="1440873" y="457200"/>
                </a:cubicBezTo>
                <a:cubicBezTo>
                  <a:pt x="1450109" y="549564"/>
                  <a:pt x="1438564" y="609600"/>
                  <a:pt x="1440873" y="678873"/>
                </a:cubicBezTo>
                <a:cubicBezTo>
                  <a:pt x="1443182" y="748146"/>
                  <a:pt x="1445491" y="831273"/>
                  <a:pt x="1454727" y="872837"/>
                </a:cubicBezTo>
                <a:cubicBezTo>
                  <a:pt x="1463963" y="914401"/>
                  <a:pt x="1477818" y="923637"/>
                  <a:pt x="1496291" y="928255"/>
                </a:cubicBezTo>
                <a:cubicBezTo>
                  <a:pt x="1514764" y="932873"/>
                  <a:pt x="1528619" y="905164"/>
                  <a:pt x="1565564" y="900546"/>
                </a:cubicBezTo>
                <a:cubicBezTo>
                  <a:pt x="1602509" y="895928"/>
                  <a:pt x="1717964" y="900546"/>
                  <a:pt x="1717964" y="900546"/>
                </a:cubicBezTo>
                <a:cubicBezTo>
                  <a:pt x="1826491" y="902855"/>
                  <a:pt x="2126673" y="919018"/>
                  <a:pt x="2216727" y="914400"/>
                </a:cubicBezTo>
                <a:cubicBezTo>
                  <a:pt x="2306781" y="909782"/>
                  <a:pt x="2212109" y="870528"/>
                  <a:pt x="2258291" y="872837"/>
                </a:cubicBezTo>
                <a:cubicBezTo>
                  <a:pt x="2304473" y="875146"/>
                  <a:pt x="2376054" y="919019"/>
                  <a:pt x="2493818" y="928255"/>
                </a:cubicBezTo>
                <a:cubicBezTo>
                  <a:pt x="2611582" y="937491"/>
                  <a:pt x="2833255" y="944419"/>
                  <a:pt x="2964873" y="928255"/>
                </a:cubicBezTo>
                <a:cubicBezTo>
                  <a:pt x="3096491" y="912091"/>
                  <a:pt x="3175000" y="870527"/>
                  <a:pt x="3283527" y="831273"/>
                </a:cubicBezTo>
                <a:cubicBezTo>
                  <a:pt x="3392054" y="792019"/>
                  <a:pt x="3535219" y="722746"/>
                  <a:pt x="3616037" y="692728"/>
                </a:cubicBezTo>
                <a:cubicBezTo>
                  <a:pt x="3696855" y="662710"/>
                  <a:pt x="3747655" y="695037"/>
                  <a:pt x="3768437" y="651164"/>
                </a:cubicBezTo>
                <a:cubicBezTo>
                  <a:pt x="3789219" y="607291"/>
                  <a:pt x="3731491" y="505691"/>
                  <a:pt x="3740727" y="429491"/>
                </a:cubicBezTo>
                <a:cubicBezTo>
                  <a:pt x="3749963" y="353291"/>
                  <a:pt x="3793837" y="251691"/>
                  <a:pt x="3823855" y="193964"/>
                </a:cubicBezTo>
                <a:cubicBezTo>
                  <a:pt x="3853873" y="136237"/>
                  <a:pt x="3888510" y="110837"/>
                  <a:pt x="3920837" y="83128"/>
                </a:cubicBezTo>
                <a:cubicBezTo>
                  <a:pt x="3953164" y="55419"/>
                  <a:pt x="3978563" y="36946"/>
                  <a:pt x="4017818" y="27710"/>
                </a:cubicBezTo>
                <a:cubicBezTo>
                  <a:pt x="4057073" y="18474"/>
                  <a:pt x="4119419" y="30019"/>
                  <a:pt x="4156364" y="27710"/>
                </a:cubicBezTo>
                <a:cubicBezTo>
                  <a:pt x="4193309" y="25401"/>
                  <a:pt x="4221018" y="2310"/>
                  <a:pt x="4239491" y="13855"/>
                </a:cubicBezTo>
                <a:cubicBezTo>
                  <a:pt x="4257964" y="25400"/>
                  <a:pt x="4248727" y="0"/>
                  <a:pt x="4267200" y="96982"/>
                </a:cubicBezTo>
                <a:cubicBezTo>
                  <a:pt x="4285673" y="193964"/>
                  <a:pt x="4331854" y="477982"/>
                  <a:pt x="4350327" y="595746"/>
                </a:cubicBezTo>
                <a:cubicBezTo>
                  <a:pt x="4368800" y="713510"/>
                  <a:pt x="4361873" y="757382"/>
                  <a:pt x="4378037" y="803564"/>
                </a:cubicBezTo>
                <a:cubicBezTo>
                  <a:pt x="4394201" y="849746"/>
                  <a:pt x="4401127" y="849746"/>
                  <a:pt x="4447309" y="872837"/>
                </a:cubicBezTo>
                <a:cubicBezTo>
                  <a:pt x="4493491" y="895928"/>
                  <a:pt x="4532745" y="935183"/>
                  <a:pt x="4655127" y="942110"/>
                </a:cubicBezTo>
                <a:cubicBezTo>
                  <a:pt x="4777509" y="949037"/>
                  <a:pt x="5043055" y="914400"/>
                  <a:pt x="5181600" y="914400"/>
                </a:cubicBezTo>
                <a:cubicBezTo>
                  <a:pt x="5320145" y="914400"/>
                  <a:pt x="5398655" y="932874"/>
                  <a:pt x="5486400" y="942110"/>
                </a:cubicBezTo>
                <a:cubicBezTo>
                  <a:pt x="5574146" y="951347"/>
                  <a:pt x="5641109" y="960583"/>
                  <a:pt x="5708073" y="969819"/>
                </a:cubicBezTo>
              </a:path>
            </a:pathLst>
          </a:custGeom>
          <a:noFill/>
          <a:ln w="47625" cap="flat" cmpd="sng" algn="ctr">
            <a:solidFill>
              <a:srgbClr val="00206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cxnSp>
        <p:nvCxnSpPr>
          <p:cNvPr id="4106" name="Straight Connector 21"/>
          <p:cNvCxnSpPr>
            <a:cxnSpLocks noChangeShapeType="1"/>
          </p:cNvCxnSpPr>
          <p:nvPr/>
        </p:nvCxnSpPr>
        <p:spPr bwMode="auto">
          <a:xfrm>
            <a:off x="-2705100" y="5105400"/>
            <a:ext cx="38100" cy="1295400"/>
          </a:xfrm>
          <a:prstGeom prst="line">
            <a:avLst/>
          </a:prstGeom>
          <a:noFill/>
          <a:ln w="1587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4" name="Freeform 23"/>
          <p:cNvSpPr>
            <a:spLocks/>
          </p:cNvSpPr>
          <p:nvPr/>
        </p:nvSpPr>
        <p:spPr bwMode="auto">
          <a:xfrm>
            <a:off x="2028825" y="3182938"/>
            <a:ext cx="5743575" cy="1208087"/>
          </a:xfrm>
          <a:custGeom>
            <a:avLst/>
            <a:gdLst>
              <a:gd name="T0" fmla="*/ 0 w 5743575"/>
              <a:gd name="T1" fmla="*/ 1175500 h 1207294"/>
              <a:gd name="T2" fmla="*/ 671513 w 5743575"/>
              <a:gd name="T3" fmla="*/ 1175500 h 1207294"/>
              <a:gd name="T4" fmla="*/ 2085978 w 5743575"/>
              <a:gd name="T5" fmla="*/ 1204112 h 1207294"/>
              <a:gd name="T6" fmla="*/ 2457451 w 5743575"/>
              <a:gd name="T7" fmla="*/ 1189805 h 1207294"/>
              <a:gd name="T8" fmla="*/ 2500313 w 5743575"/>
              <a:gd name="T9" fmla="*/ 1089662 h 1207294"/>
              <a:gd name="T10" fmla="*/ 2543175 w 5743575"/>
              <a:gd name="T11" fmla="*/ 1032437 h 1207294"/>
              <a:gd name="T12" fmla="*/ 2643189 w 5743575"/>
              <a:gd name="T13" fmla="*/ 1032437 h 1207294"/>
              <a:gd name="T14" fmla="*/ 2728913 w 5743575"/>
              <a:gd name="T15" fmla="*/ 1118275 h 1207294"/>
              <a:gd name="T16" fmla="*/ 2743201 w 5743575"/>
              <a:gd name="T17" fmla="*/ 1161193 h 1207294"/>
              <a:gd name="T18" fmla="*/ 2828925 w 5743575"/>
              <a:gd name="T19" fmla="*/ 1118275 h 1207294"/>
              <a:gd name="T20" fmla="*/ 2928944 w 5743575"/>
              <a:gd name="T21" fmla="*/ 1032437 h 1207294"/>
              <a:gd name="T22" fmla="*/ 3028956 w 5743575"/>
              <a:gd name="T23" fmla="*/ 660474 h 1207294"/>
              <a:gd name="T24" fmla="*/ 3071818 w 5743575"/>
              <a:gd name="T25" fmla="*/ 360041 h 1207294"/>
              <a:gd name="T26" fmla="*/ 3128968 w 5743575"/>
              <a:gd name="T27" fmla="*/ 345736 h 1207294"/>
              <a:gd name="T28" fmla="*/ 3171830 w 5743575"/>
              <a:gd name="T29" fmla="*/ 503104 h 1207294"/>
              <a:gd name="T30" fmla="*/ 3257556 w 5743575"/>
              <a:gd name="T31" fmla="*/ 917986 h 1207294"/>
              <a:gd name="T32" fmla="*/ 3486156 w 5743575"/>
              <a:gd name="T33" fmla="*/ 1061050 h 1207294"/>
              <a:gd name="T34" fmla="*/ 3643318 w 5743575"/>
              <a:gd name="T35" fmla="*/ 1118275 h 1207294"/>
              <a:gd name="T36" fmla="*/ 3714756 w 5743575"/>
              <a:gd name="T37" fmla="*/ 1118275 h 1207294"/>
              <a:gd name="T38" fmla="*/ 3714756 w 5743575"/>
              <a:gd name="T39" fmla="*/ 1046742 h 1207294"/>
              <a:gd name="T40" fmla="*/ 3943356 w 5743575"/>
              <a:gd name="T41" fmla="*/ 431573 h 1207294"/>
              <a:gd name="T42" fmla="*/ 4014794 w 5743575"/>
              <a:gd name="T43" fmla="*/ 231286 h 1207294"/>
              <a:gd name="T44" fmla="*/ 4100518 w 5743575"/>
              <a:gd name="T45" fmla="*/ 116836 h 1207294"/>
              <a:gd name="T46" fmla="*/ 4243391 w 5743575"/>
              <a:gd name="T47" fmla="*/ 45304 h 1207294"/>
              <a:gd name="T48" fmla="*/ 4300539 w 5743575"/>
              <a:gd name="T49" fmla="*/ 45304 h 1207294"/>
              <a:gd name="T50" fmla="*/ 4371975 w 5743575"/>
              <a:gd name="T51" fmla="*/ 317123 h 1207294"/>
              <a:gd name="T52" fmla="*/ 4557715 w 5743575"/>
              <a:gd name="T53" fmla="*/ 789230 h 1207294"/>
              <a:gd name="T54" fmla="*/ 4900615 w 5743575"/>
              <a:gd name="T55" fmla="*/ 1003824 h 1207294"/>
              <a:gd name="T56" fmla="*/ 5286375 w 5743575"/>
              <a:gd name="T57" fmla="*/ 1075355 h 1207294"/>
              <a:gd name="T58" fmla="*/ 5743575 w 5743575"/>
              <a:gd name="T59" fmla="*/ 1103968 h 12072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43575"/>
              <a:gd name="T91" fmla="*/ 0 h 1207294"/>
              <a:gd name="T92" fmla="*/ 5743575 w 5743575"/>
              <a:gd name="T93" fmla="*/ 1207294 h 12072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43575" h="1207294">
                <a:moveTo>
                  <a:pt x="0" y="1173957"/>
                </a:moveTo>
                <a:lnTo>
                  <a:pt x="671513" y="1173957"/>
                </a:lnTo>
                <a:lnTo>
                  <a:pt x="2085975" y="1202532"/>
                </a:lnTo>
                <a:cubicBezTo>
                  <a:pt x="2383631" y="1204913"/>
                  <a:pt x="2388394" y="1207294"/>
                  <a:pt x="2457450" y="1188244"/>
                </a:cubicBezTo>
                <a:cubicBezTo>
                  <a:pt x="2526506" y="1169194"/>
                  <a:pt x="2486026" y="1114426"/>
                  <a:pt x="2500313" y="1088232"/>
                </a:cubicBezTo>
                <a:cubicBezTo>
                  <a:pt x="2514600" y="1062038"/>
                  <a:pt x="2519363" y="1040607"/>
                  <a:pt x="2543175" y="1031082"/>
                </a:cubicBezTo>
                <a:cubicBezTo>
                  <a:pt x="2566988" y="1021557"/>
                  <a:pt x="2612232" y="1016795"/>
                  <a:pt x="2643188" y="1031082"/>
                </a:cubicBezTo>
                <a:cubicBezTo>
                  <a:pt x="2674144" y="1045370"/>
                  <a:pt x="2712244" y="1095376"/>
                  <a:pt x="2728913" y="1116807"/>
                </a:cubicBezTo>
                <a:cubicBezTo>
                  <a:pt x="2745582" y="1138238"/>
                  <a:pt x="2726531" y="1159669"/>
                  <a:pt x="2743200" y="1159669"/>
                </a:cubicBezTo>
                <a:cubicBezTo>
                  <a:pt x="2759869" y="1159669"/>
                  <a:pt x="2797969" y="1138238"/>
                  <a:pt x="2828925" y="1116807"/>
                </a:cubicBezTo>
                <a:cubicBezTo>
                  <a:pt x="2859881" y="1095376"/>
                  <a:pt x="2895601" y="1107282"/>
                  <a:pt x="2928938" y="1031082"/>
                </a:cubicBezTo>
                <a:cubicBezTo>
                  <a:pt x="2962275" y="954882"/>
                  <a:pt x="3005138" y="771526"/>
                  <a:pt x="3028950" y="659607"/>
                </a:cubicBezTo>
                <a:cubicBezTo>
                  <a:pt x="3052762" y="547688"/>
                  <a:pt x="3055144" y="411956"/>
                  <a:pt x="3071813" y="359569"/>
                </a:cubicBezTo>
                <a:cubicBezTo>
                  <a:pt x="3088482" y="307182"/>
                  <a:pt x="3112294" y="321469"/>
                  <a:pt x="3128963" y="345282"/>
                </a:cubicBezTo>
                <a:cubicBezTo>
                  <a:pt x="3145632" y="369095"/>
                  <a:pt x="3150394" y="407194"/>
                  <a:pt x="3171825" y="502444"/>
                </a:cubicBezTo>
                <a:cubicBezTo>
                  <a:pt x="3193256" y="597694"/>
                  <a:pt x="3205163" y="823913"/>
                  <a:pt x="3257550" y="916782"/>
                </a:cubicBezTo>
                <a:cubicBezTo>
                  <a:pt x="3309937" y="1009651"/>
                  <a:pt x="3421856" y="1026320"/>
                  <a:pt x="3486150" y="1059657"/>
                </a:cubicBezTo>
                <a:cubicBezTo>
                  <a:pt x="3550444" y="1092994"/>
                  <a:pt x="3605213" y="1107282"/>
                  <a:pt x="3643313" y="1116807"/>
                </a:cubicBezTo>
                <a:cubicBezTo>
                  <a:pt x="3681413" y="1126332"/>
                  <a:pt x="3702844" y="1128713"/>
                  <a:pt x="3714750" y="1116807"/>
                </a:cubicBezTo>
                <a:cubicBezTo>
                  <a:pt x="3726656" y="1104901"/>
                  <a:pt x="3676650" y="1159669"/>
                  <a:pt x="3714750" y="1045369"/>
                </a:cubicBezTo>
                <a:cubicBezTo>
                  <a:pt x="3752850" y="931069"/>
                  <a:pt x="3893344" y="566738"/>
                  <a:pt x="3943350" y="431007"/>
                </a:cubicBezTo>
                <a:cubicBezTo>
                  <a:pt x="3993356" y="295276"/>
                  <a:pt x="3988594" y="283369"/>
                  <a:pt x="4014788" y="230982"/>
                </a:cubicBezTo>
                <a:cubicBezTo>
                  <a:pt x="4040982" y="178595"/>
                  <a:pt x="4062413" y="147638"/>
                  <a:pt x="4100513" y="116682"/>
                </a:cubicBezTo>
                <a:cubicBezTo>
                  <a:pt x="4138613" y="85726"/>
                  <a:pt x="4210051" y="57150"/>
                  <a:pt x="4243388" y="45244"/>
                </a:cubicBezTo>
                <a:cubicBezTo>
                  <a:pt x="4276725" y="33338"/>
                  <a:pt x="4279107" y="0"/>
                  <a:pt x="4300538" y="45244"/>
                </a:cubicBezTo>
                <a:cubicBezTo>
                  <a:pt x="4321969" y="90488"/>
                  <a:pt x="4329113" y="192882"/>
                  <a:pt x="4371975" y="316707"/>
                </a:cubicBezTo>
                <a:cubicBezTo>
                  <a:pt x="4414837" y="440532"/>
                  <a:pt x="4469607" y="673894"/>
                  <a:pt x="4557713" y="788194"/>
                </a:cubicBezTo>
                <a:cubicBezTo>
                  <a:pt x="4645819" y="902494"/>
                  <a:pt x="4779169" y="954882"/>
                  <a:pt x="4900613" y="1002507"/>
                </a:cubicBezTo>
                <a:cubicBezTo>
                  <a:pt x="5022057" y="1050132"/>
                  <a:pt x="5145881" y="1057275"/>
                  <a:pt x="5286375" y="1073944"/>
                </a:cubicBezTo>
                <a:cubicBezTo>
                  <a:pt x="5426869" y="1090613"/>
                  <a:pt x="5585222" y="1096566"/>
                  <a:pt x="5743575" y="1102519"/>
                </a:cubicBezTo>
              </a:path>
            </a:pathLst>
          </a:custGeom>
          <a:noFill/>
          <a:ln w="38100" cap="flat" cmpd="sng" algn="ctr">
            <a:solidFill>
              <a:srgbClr val="00206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5" name="Freeform 24"/>
          <p:cNvSpPr>
            <a:spLocks/>
          </p:cNvSpPr>
          <p:nvPr/>
        </p:nvSpPr>
        <p:spPr bwMode="auto">
          <a:xfrm>
            <a:off x="2032000" y="3201988"/>
            <a:ext cx="5740400" cy="1217612"/>
          </a:xfrm>
          <a:custGeom>
            <a:avLst/>
            <a:gdLst>
              <a:gd name="T0" fmla="*/ 39297 w 5740004"/>
              <a:gd name="T1" fmla="*/ 1189791 h 1216820"/>
              <a:gd name="T2" fmla="*/ 96455 w 5740004"/>
              <a:gd name="T3" fmla="*/ 1161179 h 1216820"/>
              <a:gd name="T4" fmla="*/ 853797 w 5740004"/>
              <a:gd name="T5" fmla="*/ 1175486 h 1216820"/>
              <a:gd name="T6" fmla="*/ 1696875 w 5740004"/>
              <a:gd name="T7" fmla="*/ 1204098 h 1216820"/>
              <a:gd name="T8" fmla="*/ 2397060 w 5740004"/>
              <a:gd name="T9" fmla="*/ 1204098 h 1216820"/>
              <a:gd name="T10" fmla="*/ 2497084 w 5740004"/>
              <a:gd name="T11" fmla="*/ 1204098 h 1216820"/>
              <a:gd name="T12" fmla="*/ 2582822 w 5740004"/>
              <a:gd name="T13" fmla="*/ 1118261 h 1216820"/>
              <a:gd name="T14" fmla="*/ 2639980 w 5740004"/>
              <a:gd name="T15" fmla="*/ 1046730 h 1216820"/>
              <a:gd name="T16" fmla="*/ 2697138 w 5740004"/>
              <a:gd name="T17" fmla="*/ 1018118 h 1216820"/>
              <a:gd name="T18" fmla="*/ 2782874 w 5740004"/>
              <a:gd name="T19" fmla="*/ 1089649 h 1216820"/>
              <a:gd name="T20" fmla="*/ 2840032 w 5740004"/>
              <a:gd name="T21" fmla="*/ 1161179 h 1216820"/>
              <a:gd name="T22" fmla="*/ 2982928 w 5740004"/>
              <a:gd name="T23" fmla="*/ 1161179 h 1216820"/>
              <a:gd name="T24" fmla="*/ 3068664 w 5740004"/>
              <a:gd name="T25" fmla="*/ 1061037 h 1216820"/>
              <a:gd name="T26" fmla="*/ 3168690 w 5740004"/>
              <a:gd name="T27" fmla="*/ 903669 h 1216820"/>
              <a:gd name="T28" fmla="*/ 3211557 w 5740004"/>
              <a:gd name="T29" fmla="*/ 674772 h 1216820"/>
              <a:gd name="T30" fmla="*/ 3225848 w 5740004"/>
              <a:gd name="T31" fmla="*/ 546017 h 1216820"/>
              <a:gd name="T32" fmla="*/ 3268715 w 5740004"/>
              <a:gd name="T33" fmla="*/ 546017 h 1216820"/>
              <a:gd name="T34" fmla="*/ 3354451 w 5740004"/>
              <a:gd name="T35" fmla="*/ 803527 h 1216820"/>
              <a:gd name="T36" fmla="*/ 3468767 w 5740004"/>
              <a:gd name="T37" fmla="*/ 960893 h 1216820"/>
              <a:gd name="T38" fmla="*/ 3583083 w 5740004"/>
              <a:gd name="T39" fmla="*/ 1032424 h 1216820"/>
              <a:gd name="T40" fmla="*/ 3611663 w 5740004"/>
              <a:gd name="T41" fmla="*/ 1032424 h 1216820"/>
              <a:gd name="T42" fmla="*/ 3683112 w 5740004"/>
              <a:gd name="T43" fmla="*/ 1103955 h 1216820"/>
              <a:gd name="T44" fmla="*/ 3725979 w 5740004"/>
              <a:gd name="T45" fmla="*/ 1075343 h 1216820"/>
              <a:gd name="T46" fmla="*/ 3768848 w 5740004"/>
              <a:gd name="T47" fmla="*/ 960893 h 1216820"/>
              <a:gd name="T48" fmla="*/ 3883164 w 5740004"/>
              <a:gd name="T49" fmla="*/ 689078 h 1216820"/>
              <a:gd name="T50" fmla="*/ 3940319 w 5740004"/>
              <a:gd name="T51" fmla="*/ 517404 h 1216820"/>
              <a:gd name="T52" fmla="*/ 4040346 w 5740004"/>
              <a:gd name="T53" fmla="*/ 331425 h 1216820"/>
              <a:gd name="T54" fmla="*/ 4126084 w 5740004"/>
              <a:gd name="T55" fmla="*/ 145447 h 1216820"/>
              <a:gd name="T56" fmla="*/ 4297557 w 5740004"/>
              <a:gd name="T57" fmla="*/ 59610 h 1216820"/>
              <a:gd name="T58" fmla="*/ 4340428 w 5740004"/>
              <a:gd name="T59" fmla="*/ 16691 h 1216820"/>
              <a:gd name="T60" fmla="*/ 4397584 w 5740004"/>
              <a:gd name="T61" fmla="*/ 159752 h 1216820"/>
              <a:gd name="T62" fmla="*/ 4540478 w 5740004"/>
              <a:gd name="T63" fmla="*/ 660466 h 1216820"/>
              <a:gd name="T64" fmla="*/ 4826269 w 5740004"/>
              <a:gd name="T65" fmla="*/ 903669 h 1216820"/>
              <a:gd name="T66" fmla="*/ 5226373 w 5740004"/>
              <a:gd name="T67" fmla="*/ 1061037 h 1216820"/>
              <a:gd name="T68" fmla="*/ 5740796 w 5740004"/>
              <a:gd name="T69" fmla="*/ 1089649 h 12168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40004"/>
              <a:gd name="T106" fmla="*/ 0 h 1216820"/>
              <a:gd name="T107" fmla="*/ 5740004 w 5740004"/>
              <a:gd name="T108" fmla="*/ 1216820 h 12168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40004" h="1216820">
                <a:moveTo>
                  <a:pt x="39291" y="1188244"/>
                </a:moveTo>
                <a:cubicBezTo>
                  <a:pt x="0" y="1175147"/>
                  <a:pt x="96441" y="1159669"/>
                  <a:pt x="96441" y="1159669"/>
                </a:cubicBezTo>
                <a:lnTo>
                  <a:pt x="853679" y="1173957"/>
                </a:lnTo>
                <a:lnTo>
                  <a:pt x="1696641" y="1202532"/>
                </a:lnTo>
                <a:cubicBezTo>
                  <a:pt x="1953816" y="1207295"/>
                  <a:pt x="2396729" y="1202532"/>
                  <a:pt x="2396729" y="1202532"/>
                </a:cubicBezTo>
                <a:cubicBezTo>
                  <a:pt x="2530079" y="1202532"/>
                  <a:pt x="2465785" y="1216820"/>
                  <a:pt x="2496741" y="1202532"/>
                </a:cubicBezTo>
                <a:cubicBezTo>
                  <a:pt x="2527697" y="1188245"/>
                  <a:pt x="2558654" y="1143001"/>
                  <a:pt x="2582466" y="1116807"/>
                </a:cubicBezTo>
                <a:cubicBezTo>
                  <a:pt x="2606278" y="1090613"/>
                  <a:pt x="2620566" y="1062038"/>
                  <a:pt x="2639616" y="1045369"/>
                </a:cubicBezTo>
                <a:cubicBezTo>
                  <a:pt x="2658666" y="1028700"/>
                  <a:pt x="2672954" y="1009650"/>
                  <a:pt x="2696766" y="1016794"/>
                </a:cubicBezTo>
                <a:cubicBezTo>
                  <a:pt x="2720578" y="1023938"/>
                  <a:pt x="2758679" y="1064420"/>
                  <a:pt x="2782491" y="1088232"/>
                </a:cubicBezTo>
                <a:cubicBezTo>
                  <a:pt x="2806303" y="1112044"/>
                  <a:pt x="2806303" y="1147763"/>
                  <a:pt x="2839641" y="1159669"/>
                </a:cubicBezTo>
                <a:cubicBezTo>
                  <a:pt x="2872979" y="1171575"/>
                  <a:pt x="2944416" y="1176338"/>
                  <a:pt x="2982516" y="1159669"/>
                </a:cubicBezTo>
                <a:cubicBezTo>
                  <a:pt x="3020616" y="1143000"/>
                  <a:pt x="3037285" y="1102520"/>
                  <a:pt x="3068241" y="1059657"/>
                </a:cubicBezTo>
                <a:cubicBezTo>
                  <a:pt x="3099197" y="1016795"/>
                  <a:pt x="3144442" y="966788"/>
                  <a:pt x="3168254" y="902494"/>
                </a:cubicBezTo>
                <a:cubicBezTo>
                  <a:pt x="3192067" y="838200"/>
                  <a:pt x="3201591" y="733425"/>
                  <a:pt x="3211116" y="673894"/>
                </a:cubicBezTo>
                <a:cubicBezTo>
                  <a:pt x="3220641" y="614363"/>
                  <a:pt x="3215879" y="566738"/>
                  <a:pt x="3225404" y="545307"/>
                </a:cubicBezTo>
                <a:cubicBezTo>
                  <a:pt x="3234929" y="523876"/>
                  <a:pt x="3246835" y="502445"/>
                  <a:pt x="3268266" y="545307"/>
                </a:cubicBezTo>
                <a:cubicBezTo>
                  <a:pt x="3289697" y="588170"/>
                  <a:pt x="3320654" y="733426"/>
                  <a:pt x="3353991" y="802482"/>
                </a:cubicBezTo>
                <a:cubicBezTo>
                  <a:pt x="3387328" y="871538"/>
                  <a:pt x="3430191" y="921544"/>
                  <a:pt x="3468291" y="959644"/>
                </a:cubicBezTo>
                <a:cubicBezTo>
                  <a:pt x="3506391" y="997744"/>
                  <a:pt x="3558779" y="1019176"/>
                  <a:pt x="3582591" y="1031082"/>
                </a:cubicBezTo>
                <a:cubicBezTo>
                  <a:pt x="3606403" y="1042988"/>
                  <a:pt x="3594497" y="1019176"/>
                  <a:pt x="3611166" y="1031082"/>
                </a:cubicBezTo>
                <a:cubicBezTo>
                  <a:pt x="3627835" y="1042988"/>
                  <a:pt x="3663554" y="1095375"/>
                  <a:pt x="3682604" y="1102519"/>
                </a:cubicBezTo>
                <a:cubicBezTo>
                  <a:pt x="3701654" y="1109663"/>
                  <a:pt x="3711179" y="1097756"/>
                  <a:pt x="3725466" y="1073944"/>
                </a:cubicBezTo>
                <a:cubicBezTo>
                  <a:pt x="3739753" y="1050132"/>
                  <a:pt x="3742135" y="1023938"/>
                  <a:pt x="3768329" y="959644"/>
                </a:cubicBezTo>
                <a:cubicBezTo>
                  <a:pt x="3794523" y="895350"/>
                  <a:pt x="3854054" y="762001"/>
                  <a:pt x="3882629" y="688182"/>
                </a:cubicBezTo>
                <a:cubicBezTo>
                  <a:pt x="3911204" y="614363"/>
                  <a:pt x="3913585" y="576263"/>
                  <a:pt x="3939779" y="516732"/>
                </a:cubicBezTo>
                <a:cubicBezTo>
                  <a:pt x="3965973" y="457201"/>
                  <a:pt x="4008835" y="392907"/>
                  <a:pt x="4039791" y="330994"/>
                </a:cubicBezTo>
                <a:cubicBezTo>
                  <a:pt x="4070747" y="269082"/>
                  <a:pt x="4082654" y="190501"/>
                  <a:pt x="4125516" y="145257"/>
                </a:cubicBezTo>
                <a:cubicBezTo>
                  <a:pt x="4168379" y="100013"/>
                  <a:pt x="4261247" y="80963"/>
                  <a:pt x="4296966" y="59532"/>
                </a:cubicBezTo>
                <a:cubicBezTo>
                  <a:pt x="4332685" y="38101"/>
                  <a:pt x="4323160" y="0"/>
                  <a:pt x="4339829" y="16669"/>
                </a:cubicBezTo>
                <a:cubicBezTo>
                  <a:pt x="4356498" y="33338"/>
                  <a:pt x="4363642" y="52388"/>
                  <a:pt x="4396979" y="159544"/>
                </a:cubicBezTo>
                <a:cubicBezTo>
                  <a:pt x="4430316" y="266700"/>
                  <a:pt x="4468417" y="535782"/>
                  <a:pt x="4539854" y="659607"/>
                </a:cubicBezTo>
                <a:cubicBezTo>
                  <a:pt x="4611292" y="783432"/>
                  <a:pt x="4711304" y="835819"/>
                  <a:pt x="4825604" y="902494"/>
                </a:cubicBezTo>
                <a:cubicBezTo>
                  <a:pt x="4939904" y="969169"/>
                  <a:pt x="5073254" y="1028701"/>
                  <a:pt x="5225654" y="1059657"/>
                </a:cubicBezTo>
                <a:cubicBezTo>
                  <a:pt x="5378054" y="1090613"/>
                  <a:pt x="5559029" y="1089422"/>
                  <a:pt x="5740004" y="1088232"/>
                </a:cubicBezTo>
              </a:path>
            </a:pathLst>
          </a:custGeom>
          <a:noFill/>
          <a:ln w="25400" cap="flat" cmpd="sng" algn="ctr">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6" name="Freeform 25"/>
          <p:cNvSpPr>
            <a:spLocks/>
          </p:cNvSpPr>
          <p:nvPr/>
        </p:nvSpPr>
        <p:spPr bwMode="auto">
          <a:xfrm>
            <a:off x="2057400" y="1671638"/>
            <a:ext cx="5786438" cy="1327150"/>
          </a:xfrm>
          <a:custGeom>
            <a:avLst/>
            <a:gdLst>
              <a:gd name="T0" fmla="*/ 0 w 5786438"/>
              <a:gd name="T1" fmla="*/ 1287415 h 1326356"/>
              <a:gd name="T2" fmla="*/ 228600 w 5786438"/>
              <a:gd name="T3" fmla="*/ 1287415 h 1326356"/>
              <a:gd name="T4" fmla="*/ 914400 w 5786438"/>
              <a:gd name="T5" fmla="*/ 1287415 h 1326356"/>
              <a:gd name="T6" fmla="*/ 2100263 w 5786438"/>
              <a:gd name="T7" fmla="*/ 1301719 h 1326356"/>
              <a:gd name="T8" fmla="*/ 2543175 w 5786438"/>
              <a:gd name="T9" fmla="*/ 1316024 h 1326356"/>
              <a:gd name="T10" fmla="*/ 2714625 w 5786438"/>
              <a:gd name="T11" fmla="*/ 1230197 h 1326356"/>
              <a:gd name="T12" fmla="*/ 2986089 w 5786438"/>
              <a:gd name="T13" fmla="*/ 1258806 h 1326356"/>
              <a:gd name="T14" fmla="*/ 3114675 w 5786438"/>
              <a:gd name="T15" fmla="*/ 1158673 h 1326356"/>
              <a:gd name="T16" fmla="*/ 3186113 w 5786438"/>
              <a:gd name="T17" fmla="*/ 1044236 h 1326356"/>
              <a:gd name="T18" fmla="*/ 3514725 w 5786438"/>
              <a:gd name="T19" fmla="*/ 958408 h 1326356"/>
              <a:gd name="T20" fmla="*/ 3757613 w 5786438"/>
              <a:gd name="T21" fmla="*/ 915495 h 1326356"/>
              <a:gd name="T22" fmla="*/ 3871913 w 5786438"/>
              <a:gd name="T23" fmla="*/ 901190 h 1326356"/>
              <a:gd name="T24" fmla="*/ 4071939 w 5786438"/>
              <a:gd name="T25" fmla="*/ 729534 h 1326356"/>
              <a:gd name="T26" fmla="*/ 4357690 w 5786438"/>
              <a:gd name="T27" fmla="*/ 457748 h 1326356"/>
              <a:gd name="T28" fmla="*/ 4614862 w 5786438"/>
              <a:gd name="T29" fmla="*/ 214568 h 1326356"/>
              <a:gd name="T30" fmla="*/ 5229226 w 5786438"/>
              <a:gd name="T31" fmla="*/ 85827 h 1326356"/>
              <a:gd name="T32" fmla="*/ 5786438 w 5786438"/>
              <a:gd name="T33" fmla="*/ 0 h 1326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86438"/>
              <a:gd name="T52" fmla="*/ 0 h 1326356"/>
              <a:gd name="T53" fmla="*/ 5786438 w 5786438"/>
              <a:gd name="T54" fmla="*/ 1326356 h 13263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86438" h="1326356">
                <a:moveTo>
                  <a:pt x="0" y="1285875"/>
                </a:moveTo>
                <a:lnTo>
                  <a:pt x="228600" y="1285875"/>
                </a:lnTo>
                <a:lnTo>
                  <a:pt x="914400" y="1285875"/>
                </a:lnTo>
                <a:lnTo>
                  <a:pt x="2100263" y="1300162"/>
                </a:lnTo>
                <a:cubicBezTo>
                  <a:pt x="2371725" y="1304924"/>
                  <a:pt x="2440782" y="1326356"/>
                  <a:pt x="2543175" y="1314450"/>
                </a:cubicBezTo>
                <a:cubicBezTo>
                  <a:pt x="2645568" y="1302544"/>
                  <a:pt x="2640806" y="1238250"/>
                  <a:pt x="2714625" y="1228725"/>
                </a:cubicBezTo>
                <a:cubicBezTo>
                  <a:pt x="2788444" y="1219200"/>
                  <a:pt x="2919413" y="1269206"/>
                  <a:pt x="2986088" y="1257300"/>
                </a:cubicBezTo>
                <a:cubicBezTo>
                  <a:pt x="3052763" y="1245394"/>
                  <a:pt x="3081338" y="1193006"/>
                  <a:pt x="3114675" y="1157287"/>
                </a:cubicBezTo>
                <a:cubicBezTo>
                  <a:pt x="3148012" y="1121568"/>
                  <a:pt x="3119438" y="1076325"/>
                  <a:pt x="3186113" y="1042987"/>
                </a:cubicBezTo>
                <a:cubicBezTo>
                  <a:pt x="3252788" y="1009650"/>
                  <a:pt x="3419475" y="978693"/>
                  <a:pt x="3514725" y="957262"/>
                </a:cubicBezTo>
                <a:cubicBezTo>
                  <a:pt x="3609975" y="935831"/>
                  <a:pt x="3698082" y="923925"/>
                  <a:pt x="3757613" y="914400"/>
                </a:cubicBezTo>
                <a:cubicBezTo>
                  <a:pt x="3817144" y="904875"/>
                  <a:pt x="3819526" y="931068"/>
                  <a:pt x="3871913" y="900112"/>
                </a:cubicBezTo>
                <a:cubicBezTo>
                  <a:pt x="3924300" y="869156"/>
                  <a:pt x="3990976" y="802481"/>
                  <a:pt x="4071938" y="728662"/>
                </a:cubicBezTo>
                <a:cubicBezTo>
                  <a:pt x="4152900" y="654843"/>
                  <a:pt x="4357688" y="457200"/>
                  <a:pt x="4357688" y="457200"/>
                </a:cubicBezTo>
                <a:cubicBezTo>
                  <a:pt x="4448176" y="371475"/>
                  <a:pt x="4469607" y="276224"/>
                  <a:pt x="4614863" y="214312"/>
                </a:cubicBezTo>
                <a:cubicBezTo>
                  <a:pt x="4760119" y="152400"/>
                  <a:pt x="5033963" y="121444"/>
                  <a:pt x="5229225" y="85725"/>
                </a:cubicBezTo>
                <a:cubicBezTo>
                  <a:pt x="5424488" y="50006"/>
                  <a:pt x="5605463" y="25003"/>
                  <a:pt x="5786438" y="0"/>
                </a:cubicBezTo>
              </a:path>
            </a:pathLst>
          </a:custGeom>
          <a:noFill/>
          <a:ln w="28575" cap="flat" cmpd="sng" algn="ctr">
            <a:solidFill>
              <a:srgbClr val="00206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7" name="Freeform 26"/>
          <p:cNvSpPr>
            <a:spLocks/>
          </p:cNvSpPr>
          <p:nvPr/>
        </p:nvSpPr>
        <p:spPr bwMode="auto">
          <a:xfrm>
            <a:off x="2133600" y="1743075"/>
            <a:ext cx="5715000" cy="1250950"/>
          </a:xfrm>
          <a:custGeom>
            <a:avLst/>
            <a:gdLst>
              <a:gd name="T0" fmla="*/ 0 w 5715000"/>
              <a:gd name="T1" fmla="*/ 1244590 h 1250157"/>
              <a:gd name="T2" fmla="*/ 128587 w 5715000"/>
              <a:gd name="T3" fmla="*/ 1230284 h 1250157"/>
              <a:gd name="T4" fmla="*/ 1771650 w 5715000"/>
              <a:gd name="T5" fmla="*/ 1215979 h 1250157"/>
              <a:gd name="T6" fmla="*/ 2528886 w 5715000"/>
              <a:gd name="T7" fmla="*/ 1244590 h 1250157"/>
              <a:gd name="T8" fmla="*/ 2771774 w 5715000"/>
              <a:gd name="T9" fmla="*/ 1173062 h 1250157"/>
              <a:gd name="T10" fmla="*/ 3043236 w 5715000"/>
              <a:gd name="T11" fmla="*/ 1173062 h 1250157"/>
              <a:gd name="T12" fmla="*/ 3214686 w 5715000"/>
              <a:gd name="T13" fmla="*/ 1115839 h 1250157"/>
              <a:gd name="T14" fmla="*/ 3357562 w 5715000"/>
              <a:gd name="T15" fmla="*/ 1001394 h 1250157"/>
              <a:gd name="T16" fmla="*/ 3529012 w 5715000"/>
              <a:gd name="T17" fmla="*/ 958477 h 1250157"/>
              <a:gd name="T18" fmla="*/ 3814762 w 5715000"/>
              <a:gd name="T19" fmla="*/ 944171 h 1250157"/>
              <a:gd name="T20" fmla="*/ 4171950 w 5715000"/>
              <a:gd name="T21" fmla="*/ 629448 h 1250157"/>
              <a:gd name="T22" fmla="*/ 4357684 w 5715000"/>
              <a:gd name="T23" fmla="*/ 343335 h 1250157"/>
              <a:gd name="T24" fmla="*/ 4629148 w 5715000"/>
              <a:gd name="T25" fmla="*/ 185974 h 1250157"/>
              <a:gd name="T26" fmla="*/ 5200648 w 5715000"/>
              <a:gd name="T27" fmla="*/ 28611 h 1250157"/>
              <a:gd name="T28" fmla="*/ 5715000 w 5715000"/>
              <a:gd name="T29" fmla="*/ 14306 h 1250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15000"/>
              <a:gd name="T46" fmla="*/ 0 h 1250157"/>
              <a:gd name="T47" fmla="*/ 5715000 w 5715000"/>
              <a:gd name="T48" fmla="*/ 1250157 h 1250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15000" h="1250157">
                <a:moveTo>
                  <a:pt x="0" y="1243013"/>
                </a:moveTo>
                <a:lnTo>
                  <a:pt x="128587" y="1228725"/>
                </a:lnTo>
                <a:lnTo>
                  <a:pt x="1771650" y="1214438"/>
                </a:lnTo>
                <a:cubicBezTo>
                  <a:pt x="2171700" y="1216819"/>
                  <a:pt x="2362200" y="1250157"/>
                  <a:pt x="2528887" y="1243013"/>
                </a:cubicBezTo>
                <a:cubicBezTo>
                  <a:pt x="2695574" y="1235869"/>
                  <a:pt x="2686050" y="1183481"/>
                  <a:pt x="2771775" y="1171575"/>
                </a:cubicBezTo>
                <a:cubicBezTo>
                  <a:pt x="2857500" y="1159669"/>
                  <a:pt x="2969419" y="1181100"/>
                  <a:pt x="3043237" y="1171575"/>
                </a:cubicBezTo>
                <a:cubicBezTo>
                  <a:pt x="3117055" y="1162050"/>
                  <a:pt x="3162300" y="1143000"/>
                  <a:pt x="3214687" y="1114425"/>
                </a:cubicBezTo>
                <a:cubicBezTo>
                  <a:pt x="3267074" y="1085850"/>
                  <a:pt x="3305175" y="1026319"/>
                  <a:pt x="3357562" y="1000125"/>
                </a:cubicBezTo>
                <a:cubicBezTo>
                  <a:pt x="3409950" y="973931"/>
                  <a:pt x="3452812" y="966788"/>
                  <a:pt x="3529012" y="957263"/>
                </a:cubicBezTo>
                <a:cubicBezTo>
                  <a:pt x="3605212" y="947738"/>
                  <a:pt x="3707606" y="997744"/>
                  <a:pt x="3814762" y="942975"/>
                </a:cubicBezTo>
                <a:cubicBezTo>
                  <a:pt x="3921918" y="888206"/>
                  <a:pt x="4081463" y="728663"/>
                  <a:pt x="4171950" y="628650"/>
                </a:cubicBezTo>
                <a:cubicBezTo>
                  <a:pt x="4262438" y="528638"/>
                  <a:pt x="4281487" y="416719"/>
                  <a:pt x="4357687" y="342900"/>
                </a:cubicBezTo>
                <a:cubicBezTo>
                  <a:pt x="4433887" y="269081"/>
                  <a:pt x="4488656" y="238125"/>
                  <a:pt x="4629150" y="185738"/>
                </a:cubicBezTo>
                <a:cubicBezTo>
                  <a:pt x="4769644" y="133351"/>
                  <a:pt x="5019675" y="57150"/>
                  <a:pt x="5200650" y="28575"/>
                </a:cubicBezTo>
                <a:cubicBezTo>
                  <a:pt x="5381625" y="0"/>
                  <a:pt x="5548312" y="7144"/>
                  <a:pt x="5715000" y="14288"/>
                </a:cubicBezTo>
              </a:path>
            </a:pathLst>
          </a:custGeom>
          <a:noFill/>
          <a:ln w="31750" cap="flat" cmpd="sng" algn="ctr">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mc:AlternateContent xmlns:mc="http://schemas.openxmlformats.org/markup-compatibility/2006" xmlns:p14="http://schemas.microsoft.com/office/powerpoint/2010/main">
        <mc:Choice Requires="p14">
          <p:contentPart p14:bwMode="auto" r:id="rId3">
            <p14:nvContentPartPr>
              <p14:cNvPr id="4100" name="Ink 29"/>
              <p14:cNvContentPartPr>
                <a14:cpLocks xmlns:a14="http://schemas.microsoft.com/office/drawing/2010/main" noRot="1" noChangeAspect="1" noEditPoints="1" noChangeArrowheads="1" noChangeShapeType="1"/>
              </p14:cNvContentPartPr>
              <p14:nvPr/>
            </p14:nvContentPartPr>
            <p14:xfrm>
              <a:off x="-1290638" y="115888"/>
              <a:ext cx="1588" cy="1587"/>
            </p14:xfrm>
          </p:contentPart>
        </mc:Choice>
        <mc:Fallback xmlns="">
          <p:pic>
            <p:nvPicPr>
              <p:cNvPr id="4100" name="Ink 29"/>
              <p:cNvPicPr>
                <a:picLocks noRot="1" noChangeAspect="1" noEditPoints="1" noChangeArrowheads="1" noChangeShapeType="1"/>
              </p:cNvPicPr>
              <p:nvPr/>
            </p:nvPicPr>
            <p:blipFill>
              <a:blip r:embed="rId4"/>
              <a:stretch>
                <a:fillRect/>
              </a:stretch>
            </p:blipFill>
            <p:spPr>
              <a:xfrm>
                <a:off x="-1331926" y="74626"/>
                <a:ext cx="84164" cy="84111"/>
              </a:xfrm>
              <a:prstGeom prst="rect">
                <a:avLst/>
              </a:prstGeom>
            </p:spPr>
          </p:pic>
        </mc:Fallback>
      </mc:AlternateContent>
      <p:grpSp>
        <p:nvGrpSpPr>
          <p:cNvPr id="3" name="Group 38">
            <a:extLst>
              <a:ext uri="{FF2B5EF4-FFF2-40B4-BE49-F238E27FC236}">
                <a16:creationId xmlns:a16="http://schemas.microsoft.com/office/drawing/2014/main" id="{F263F9B3-CEC6-3D11-A1E8-99FC9F84C65C}"/>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E48752BB-13BB-B071-A910-ABC32B45111F}"/>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4BC8CF52-9DB5-531B-5191-F4E4DE9E4A20}"/>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9B9504F2-8885-1B31-3333-4E8FECE2FD20}"/>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EBDE90D1-7134-03B3-1973-5074DAD52C6F}"/>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663B8547-BFF1-6D93-1ACA-D1C49557830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2FAD0C1E-C11A-A925-59AC-7CBDBBF5AEC5}"/>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C8CA3621-53ED-D08A-4707-0C76036B4B55}"/>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2E8BF640-64E9-BBE1-708B-C29D1CF9B096}"/>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C5CED5D4-DC11-AD29-1378-168B2309BFE8}"/>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10DB6A17-CA2F-F3A3-9CB7-19E99167DFB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468F6519-84AF-6E0D-6879-D6AA33293045}"/>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C131F066-2B7D-26EB-1435-EFB38AF1368D}"/>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D0101CB5-0B80-22BE-76E7-9E1CF3CB05D8}"/>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0FCA0A86-6BCE-A505-B68A-7450B40D7CD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66BC3146-E9BA-5150-2D1C-AAB3B23B5C37}"/>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C0791415-7B1D-BCD2-2DF5-69A2F4C3E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91438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152400" y="228600"/>
            <a:ext cx="8229600" cy="685800"/>
          </a:xfrm>
        </p:spPr>
        <p:txBody>
          <a:bodyPr/>
          <a:lstStyle/>
          <a:p>
            <a:r>
              <a:rPr lang="en-IN" sz="2800" dirty="0">
                <a:solidFill>
                  <a:schemeClr val="tx1"/>
                </a:solidFill>
                <a:latin typeface="Times New Roman" panose="02020603050405020304" pitchFamily="18" charset="0"/>
                <a:cs typeface="Times New Roman" panose="02020603050405020304" pitchFamily="18" charset="0"/>
              </a:rPr>
              <a:t>Advanced CI Engine for Next Decade</a:t>
            </a:r>
          </a:p>
        </p:txBody>
      </p:sp>
      <p:sp>
        <p:nvSpPr>
          <p:cNvPr id="2" name="Content Placeholder 1"/>
          <p:cNvSpPr>
            <a:spLocks noGrp="1"/>
          </p:cNvSpPr>
          <p:nvPr>
            <p:ph idx="4294967295"/>
          </p:nvPr>
        </p:nvSpPr>
        <p:spPr>
          <a:xfrm>
            <a:off x="609600" y="1600200"/>
            <a:ext cx="8229600" cy="4876800"/>
          </a:xfrm>
        </p:spPr>
        <p:txBody>
          <a:bodyPr/>
          <a:lstStyle/>
          <a:p>
            <a:r>
              <a:rPr lang="en-IN" sz="2400">
                <a:latin typeface="Times New Roman" panose="02020603050405020304" pitchFamily="18" charset="0"/>
                <a:cs typeface="Times New Roman" panose="02020603050405020304" pitchFamily="18" charset="0"/>
              </a:rPr>
              <a:t>HCCI-DI Engine.</a:t>
            </a:r>
          </a:p>
          <a:p>
            <a:r>
              <a:rPr lang="en-IN" sz="2400">
                <a:latin typeface="Times New Roman" panose="02020603050405020304" pitchFamily="18" charset="0"/>
                <a:cs typeface="Times New Roman" panose="02020603050405020304" pitchFamily="18" charset="0"/>
              </a:rPr>
              <a:t>Divide the fuel into Primary (main) and Pilot (Early) Fuel.</a:t>
            </a:r>
          </a:p>
          <a:p>
            <a:r>
              <a:rPr lang="en-IN" sz="2400">
                <a:latin typeface="Times New Roman" panose="02020603050405020304" pitchFamily="18" charset="0"/>
                <a:cs typeface="Times New Roman" panose="02020603050405020304" pitchFamily="18" charset="0"/>
              </a:rPr>
              <a:t>Pilot fuel is responsible for homogenization.</a:t>
            </a:r>
          </a:p>
          <a:p>
            <a:r>
              <a:rPr lang="en-IN" sz="2400">
                <a:latin typeface="Times New Roman" panose="02020603050405020304" pitchFamily="18" charset="0"/>
                <a:cs typeface="Times New Roman" panose="02020603050405020304" pitchFamily="18" charset="0"/>
              </a:rPr>
              <a:t>Primary fuel is responsible for Compression Ignition.</a:t>
            </a:r>
          </a:p>
          <a:p>
            <a:r>
              <a:rPr lang="en-IN" sz="2400">
                <a:latin typeface="Times New Roman" panose="02020603050405020304" pitchFamily="18" charset="0"/>
                <a:cs typeface="Times New Roman" panose="02020603050405020304" pitchFamily="18" charset="0"/>
              </a:rPr>
              <a:t>Identify the conditions for avoidance of Self Ignition due to Pilot fuel Injection.</a:t>
            </a:r>
          </a:p>
          <a:p>
            <a:r>
              <a:rPr lang="en-IN" sz="2400">
                <a:latin typeface="Times New Roman" panose="02020603050405020304" pitchFamily="18" charset="0"/>
                <a:cs typeface="Times New Roman" panose="02020603050405020304" pitchFamily="18" charset="0"/>
              </a:rPr>
              <a:t>How to develop a dual injection system????</a:t>
            </a:r>
          </a:p>
          <a:p>
            <a:endParaRPr lang="en-IN" sz="2400">
              <a:latin typeface="Times New Roman" panose="02020603050405020304" pitchFamily="18" charset="0"/>
              <a:cs typeface="Times New Roman" panose="02020603050405020304" pitchFamily="18" charset="0"/>
            </a:endParaRPr>
          </a:p>
        </p:txBody>
      </p:sp>
      <p:grpSp>
        <p:nvGrpSpPr>
          <p:cNvPr id="4" name="Group 38">
            <a:extLst>
              <a:ext uri="{FF2B5EF4-FFF2-40B4-BE49-F238E27FC236}">
                <a16:creationId xmlns:a16="http://schemas.microsoft.com/office/drawing/2014/main" id="{F1971100-A968-EA91-34AC-117D64BF23C0}"/>
              </a:ext>
            </a:extLst>
          </p:cNvPr>
          <p:cNvGrpSpPr>
            <a:grpSpLocks/>
          </p:cNvGrpSpPr>
          <p:nvPr/>
        </p:nvGrpSpPr>
        <p:grpSpPr bwMode="auto">
          <a:xfrm>
            <a:off x="0" y="0"/>
            <a:ext cx="9144000" cy="6858000"/>
            <a:chOff x="0" y="0"/>
            <a:chExt cx="9144000" cy="6858000"/>
          </a:xfrm>
        </p:grpSpPr>
        <p:grpSp>
          <p:nvGrpSpPr>
            <p:cNvPr id="5" name="Group 19">
              <a:extLst>
                <a:ext uri="{FF2B5EF4-FFF2-40B4-BE49-F238E27FC236}">
                  <a16:creationId xmlns:a16="http://schemas.microsoft.com/office/drawing/2014/main" id="{8DCA253A-1245-D092-CEAF-28C04F97BA07}"/>
                </a:ext>
              </a:extLst>
            </p:cNvPr>
            <p:cNvGrpSpPr>
              <a:grpSpLocks/>
            </p:cNvGrpSpPr>
            <p:nvPr/>
          </p:nvGrpSpPr>
          <p:grpSpPr bwMode="auto">
            <a:xfrm>
              <a:off x="0" y="0"/>
              <a:ext cx="9144000" cy="6858000"/>
              <a:chOff x="0" y="0"/>
              <a:chExt cx="9144000" cy="6858000"/>
            </a:xfrm>
          </p:grpSpPr>
          <p:grpSp>
            <p:nvGrpSpPr>
              <p:cNvPr id="7" name="Group 8">
                <a:extLst>
                  <a:ext uri="{FF2B5EF4-FFF2-40B4-BE49-F238E27FC236}">
                    <a16:creationId xmlns:a16="http://schemas.microsoft.com/office/drawing/2014/main" id="{99770F11-763C-C475-BC83-F679B219B483}"/>
                  </a:ext>
                </a:extLst>
              </p:cNvPr>
              <p:cNvGrpSpPr>
                <a:grpSpLocks/>
              </p:cNvGrpSpPr>
              <p:nvPr/>
            </p:nvGrpSpPr>
            <p:grpSpPr bwMode="auto">
              <a:xfrm>
                <a:off x="0" y="0"/>
                <a:ext cx="9144000" cy="6858000"/>
                <a:chOff x="0" y="0"/>
                <a:chExt cx="5760" cy="4320"/>
              </a:xfrm>
            </p:grpSpPr>
            <p:grpSp>
              <p:nvGrpSpPr>
                <p:cNvPr id="9" name="Group 9">
                  <a:extLst>
                    <a:ext uri="{FF2B5EF4-FFF2-40B4-BE49-F238E27FC236}">
                      <a16:creationId xmlns:a16="http://schemas.microsoft.com/office/drawing/2014/main" id="{06C084B7-ADBC-7CAD-48C6-F6B9597019C8}"/>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AB848CDD-0D7B-B90E-6D67-33581791F86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CF11A065-AD57-41CB-E0D2-F645D069D2AB}"/>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54C7EB6F-7C1A-E9FF-6134-6B033423BCF6}"/>
                    </a:ext>
                  </a:extLst>
                </p:cNvPr>
                <p:cNvGrpSpPr>
                  <a:grpSpLocks/>
                </p:cNvGrpSpPr>
                <p:nvPr/>
              </p:nvGrpSpPr>
              <p:grpSpPr bwMode="auto">
                <a:xfrm>
                  <a:off x="5674" y="24"/>
                  <a:ext cx="86" cy="4296"/>
                  <a:chOff x="5616" y="-48"/>
                  <a:chExt cx="144" cy="4368"/>
                </a:xfrm>
              </p:grpSpPr>
              <p:sp>
                <p:nvSpPr>
                  <p:cNvPr id="17" name="Rectangle 13">
                    <a:extLst>
                      <a:ext uri="{FF2B5EF4-FFF2-40B4-BE49-F238E27FC236}">
                        <a16:creationId xmlns:a16="http://schemas.microsoft.com/office/drawing/2014/main" id="{F1C6F740-604F-75B6-D896-6A3B972D1656}"/>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FD442E8A-38BF-AF0B-36C7-A6E3A8061A9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BFC1717D-1E90-CB6A-5A4C-36F2BE6B1933}"/>
                    </a:ext>
                  </a:extLst>
                </p:cNvPr>
                <p:cNvGrpSpPr>
                  <a:grpSpLocks/>
                </p:cNvGrpSpPr>
                <p:nvPr/>
              </p:nvGrpSpPr>
              <p:grpSpPr bwMode="auto">
                <a:xfrm>
                  <a:off x="144" y="0"/>
                  <a:ext cx="5616" cy="144"/>
                  <a:chOff x="96" y="-48"/>
                  <a:chExt cx="5520" cy="144"/>
                </a:xfrm>
              </p:grpSpPr>
              <p:sp>
                <p:nvSpPr>
                  <p:cNvPr id="15" name="Rectangle 16">
                    <a:extLst>
                      <a:ext uri="{FF2B5EF4-FFF2-40B4-BE49-F238E27FC236}">
                        <a16:creationId xmlns:a16="http://schemas.microsoft.com/office/drawing/2014/main" id="{2D6CF76D-75E9-1AFE-EF2B-E1E50168C0E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7">
                    <a:extLst>
                      <a:ext uri="{FF2B5EF4-FFF2-40B4-BE49-F238E27FC236}">
                        <a16:creationId xmlns:a16="http://schemas.microsoft.com/office/drawing/2014/main" id="{9A48B035-DCDF-0171-456D-1723010427F7}"/>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8">
                  <a:extLst>
                    <a:ext uri="{FF2B5EF4-FFF2-40B4-BE49-F238E27FC236}">
                      <a16:creationId xmlns:a16="http://schemas.microsoft.com/office/drawing/2014/main" id="{89E528BC-2FB3-6422-E3DE-9329A301D7A7}"/>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10D815F9-65A9-4B2C-B53A-3F41F6E9B9BD}"/>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20">
                    <a:extLst>
                      <a:ext uri="{FF2B5EF4-FFF2-40B4-BE49-F238E27FC236}">
                        <a16:creationId xmlns:a16="http://schemas.microsoft.com/office/drawing/2014/main" id="{7B933F40-47A8-D48D-D87D-BE3F093533FC}"/>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C316A64E-E97D-1962-537B-11234F78EFE2}"/>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a:extLst>
                <a:ext uri="{FF2B5EF4-FFF2-40B4-BE49-F238E27FC236}">
                  <a16:creationId xmlns:a16="http://schemas.microsoft.com/office/drawing/2014/main" id="{3EF9CBF7-6873-AA54-63CF-90B275803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5026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152400" y="0"/>
            <a:ext cx="7772400" cy="1143000"/>
          </a:xfrm>
        </p:spPr>
        <p:txBody>
          <a:bodyPr/>
          <a:lstStyle/>
          <a:p>
            <a:pPr eaLnBrk="1" hangingPunct="1"/>
            <a:r>
              <a:rPr lang="en-US" sz="2800" dirty="0">
                <a:solidFill>
                  <a:schemeClr val="tx1"/>
                </a:solidFill>
                <a:latin typeface="Times New Roman" panose="02020603050405020304" pitchFamily="18" charset="0"/>
                <a:cs typeface="Times New Roman" panose="02020603050405020304" pitchFamily="18" charset="0"/>
              </a:rPr>
              <a:t>Developed HCCI-DI fuel injection system </a:t>
            </a:r>
            <a:endParaRPr lang="en-IN" sz="2800" dirty="0">
              <a:solidFill>
                <a:schemeClr val="tx1"/>
              </a:solidFill>
              <a:latin typeface="Times New Roman" panose="02020603050405020304" pitchFamily="18" charset="0"/>
              <a:cs typeface="Times New Roman" panose="02020603050405020304" pitchFamily="18" charset="0"/>
            </a:endParaRPr>
          </a:p>
        </p:txBody>
      </p:sp>
      <p:sp>
        <p:nvSpPr>
          <p:cNvPr id="12291" name="Content Placeholder 1"/>
          <p:cNvSpPr>
            <a:spLocks noGrp="1"/>
          </p:cNvSpPr>
          <p:nvPr>
            <p:ph idx="4294967295"/>
          </p:nvPr>
        </p:nvSpPr>
        <p:spPr>
          <a:xfrm>
            <a:off x="228600" y="1219200"/>
            <a:ext cx="3657600" cy="4876800"/>
          </a:xfrm>
        </p:spPr>
        <p:txBody>
          <a:bodyPr/>
          <a:lstStyle/>
          <a:p>
            <a:pPr eaLnBrk="1" hangingPunct="1">
              <a:buFont typeface="Wingdings" panose="05000000000000000000" pitchFamily="2" charset="2"/>
              <a:buChar char="ü"/>
            </a:pPr>
            <a:r>
              <a:rPr lang="en-US" sz="2000">
                <a:latin typeface="Times New Roman" panose="02020603050405020304" pitchFamily="18" charset="0"/>
                <a:cs typeface="Times New Roman" panose="02020603050405020304" pitchFamily="18" charset="0"/>
              </a:rPr>
              <a:t>External pump (Pilot)</a:t>
            </a:r>
          </a:p>
          <a:p>
            <a:pPr eaLnBrk="1" hangingPunct="1">
              <a:buFont typeface="Wingdings" panose="05000000000000000000" pitchFamily="2" charset="2"/>
              <a:buChar char="ü"/>
            </a:pPr>
            <a:r>
              <a:rPr lang="en-US" sz="2000">
                <a:latin typeface="Times New Roman" panose="02020603050405020304" pitchFamily="18" charset="0"/>
                <a:cs typeface="Times New Roman" panose="02020603050405020304" pitchFamily="18" charset="0"/>
              </a:rPr>
              <a:t> 2 pumps</a:t>
            </a:r>
          </a:p>
          <a:p>
            <a:pPr eaLnBrk="1" hangingPunct="1">
              <a:buFont typeface="Wingdings" panose="05000000000000000000" pitchFamily="2" charset="2"/>
              <a:buChar char="ü"/>
            </a:pPr>
            <a:r>
              <a:rPr lang="en-US" sz="2000">
                <a:latin typeface="Times New Roman" panose="02020603050405020304" pitchFamily="18" charset="0"/>
                <a:cs typeface="Times New Roman" panose="02020603050405020304" pitchFamily="18" charset="0"/>
              </a:rPr>
              <a:t> Belt drive from extended </a:t>
            </a:r>
          </a:p>
          <a:p>
            <a:pPr eaLnBrk="1" hangingPunct="1">
              <a:buFontTx/>
              <a:buNone/>
            </a:pPr>
            <a:r>
              <a:rPr lang="en-US" sz="2000">
                <a:latin typeface="Times New Roman" panose="02020603050405020304" pitchFamily="18" charset="0"/>
                <a:cs typeface="Times New Roman" panose="02020603050405020304" pitchFamily="18" charset="0"/>
              </a:rPr>
              <a:t>     cam shaft</a:t>
            </a:r>
          </a:p>
          <a:p>
            <a:pPr eaLnBrk="1" hangingPunct="1">
              <a:buFont typeface="Wingdings" panose="05000000000000000000" pitchFamily="2" charset="2"/>
              <a:buChar char="ü"/>
            </a:pPr>
            <a:r>
              <a:rPr lang="en-US" sz="2000">
                <a:latin typeface="Times New Roman" panose="02020603050405020304" pitchFamily="18" charset="0"/>
                <a:cs typeface="Times New Roman" panose="02020603050405020304" pitchFamily="18" charset="0"/>
              </a:rPr>
              <a:t> Fuel injector</a:t>
            </a:r>
          </a:p>
          <a:p>
            <a:pPr eaLnBrk="1" hangingPunct="1">
              <a:buFont typeface="Wingdings" panose="05000000000000000000" pitchFamily="2" charset="2"/>
              <a:buChar char="ü"/>
            </a:pPr>
            <a:r>
              <a:rPr lang="en-US" sz="2000">
                <a:latin typeface="Times New Roman" panose="02020603050405020304" pitchFamily="18" charset="0"/>
                <a:cs typeface="Times New Roman" panose="02020603050405020304" pitchFamily="18" charset="0"/>
              </a:rPr>
              <a:t> HP pipe 1, 2 and 3</a:t>
            </a:r>
          </a:p>
          <a:p>
            <a:pPr eaLnBrk="1" hangingPunct="1">
              <a:buFont typeface="Wingdings" panose="05000000000000000000" pitchFamily="2" charset="2"/>
              <a:buChar char="ü"/>
            </a:pPr>
            <a:r>
              <a:rPr lang="en-US" sz="2000">
                <a:latin typeface="Times New Roman" panose="02020603050405020304" pitchFamily="18" charset="0"/>
                <a:cs typeface="Times New Roman" panose="02020603050405020304" pitchFamily="18" charset="0"/>
              </a:rPr>
              <a:t> T-junction</a:t>
            </a:r>
          </a:p>
          <a:p>
            <a:pPr eaLnBrk="1" hangingPunct="1">
              <a:buFont typeface="Wingdings" panose="05000000000000000000" pitchFamily="2" charset="2"/>
              <a:buChar char="ü"/>
            </a:pPr>
            <a:r>
              <a:rPr lang="en-US" sz="2000">
                <a:latin typeface="Times New Roman" panose="02020603050405020304" pitchFamily="18" charset="0"/>
                <a:cs typeface="Times New Roman" panose="02020603050405020304" pitchFamily="18" charset="0"/>
              </a:rPr>
              <a:t> Split ratio control lever</a:t>
            </a:r>
          </a:p>
          <a:p>
            <a:pPr eaLnBrk="1" hangingPunct="1">
              <a:buFont typeface="Wingdings" panose="05000000000000000000" pitchFamily="2" charset="2"/>
              <a:buChar char="ü"/>
            </a:pPr>
            <a:r>
              <a:rPr lang="en-US" sz="2000">
                <a:latin typeface="Times New Roman" panose="02020603050405020304" pitchFamily="18" charset="0"/>
                <a:cs typeface="Times New Roman" panose="02020603050405020304" pitchFamily="18" charset="0"/>
              </a:rPr>
              <a:t> Inj. timing control cam</a:t>
            </a:r>
          </a:p>
          <a:p>
            <a:pPr eaLnBrk="1" hangingPunct="1"/>
            <a:endParaRPr lang="en-US" sz="2000">
              <a:latin typeface="Times New Roman" panose="02020603050405020304" pitchFamily="18" charset="0"/>
              <a:cs typeface="Times New Roman" panose="02020603050405020304" pitchFamily="18" charset="0"/>
            </a:endParaRPr>
          </a:p>
          <a:p>
            <a:pPr eaLnBrk="1" hangingPunct="1">
              <a:buFontTx/>
              <a:buNone/>
            </a:pPr>
            <a:endParaRPr lang="en-IN" sz="2000">
              <a:latin typeface="Times New Roman" panose="02020603050405020304" pitchFamily="18" charset="0"/>
              <a:cs typeface="Times New Roman" panose="02020603050405020304" pitchFamily="18" charset="0"/>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09800"/>
            <a:ext cx="4724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IN"/>
          </a:p>
        </p:txBody>
      </p:sp>
      <p:pic>
        <p:nvPicPr>
          <p:cNvPr id="20486"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400" y="4572000"/>
            <a:ext cx="6858000" cy="1268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267200" y="1219200"/>
            <a:ext cx="4572000" cy="923925"/>
          </a:xfrm>
          <a:prstGeom prst="rect">
            <a:avLst/>
          </a:prstGeom>
        </p:spPr>
        <p:txBody>
          <a:bodyPr>
            <a:spAutoFit/>
          </a:bodyPr>
          <a:lstStyle/>
          <a:p>
            <a:pPr>
              <a:defRPr/>
            </a:pPr>
            <a:r>
              <a:rPr lang="en-US" b="1" dirty="0">
                <a:solidFill>
                  <a:schemeClr val="accent2"/>
                </a:solidFill>
                <a:effectLst>
                  <a:outerShdw blurRad="38100" dist="38100" dir="2700000" algn="tl">
                    <a:srgbClr val="000000">
                      <a:alpha val="43137"/>
                    </a:srgbClr>
                  </a:outerShdw>
                </a:effectLst>
                <a:latin typeface="Arial" charset="0"/>
              </a:rPr>
              <a:t>Developed System </a:t>
            </a:r>
          </a:p>
          <a:p>
            <a:pPr>
              <a:defRPr/>
            </a:pPr>
            <a:r>
              <a:rPr lang="en-US" dirty="0">
                <a:solidFill>
                  <a:schemeClr val="accent2"/>
                </a:solidFill>
                <a:effectLst>
                  <a:outerShdw blurRad="38100" dist="38100" dir="2700000" algn="tl">
                    <a:srgbClr val="000000">
                      <a:alpha val="43137"/>
                    </a:srgbClr>
                  </a:outerShdw>
                </a:effectLst>
                <a:latin typeface="Arial" charset="0"/>
              </a:rPr>
              <a:t> Multi injection using single Injector  without any geometry  modification</a:t>
            </a:r>
          </a:p>
        </p:txBody>
      </p:sp>
      <p:sp>
        <p:nvSpPr>
          <p:cNvPr id="9" name="Rectangle 8"/>
          <p:cNvSpPr/>
          <p:nvPr/>
        </p:nvSpPr>
        <p:spPr>
          <a:xfrm>
            <a:off x="457200" y="64770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N"/>
          </a:p>
        </p:txBody>
      </p:sp>
      <p:grpSp>
        <p:nvGrpSpPr>
          <p:cNvPr id="3" name="Group 38">
            <a:extLst>
              <a:ext uri="{FF2B5EF4-FFF2-40B4-BE49-F238E27FC236}">
                <a16:creationId xmlns:a16="http://schemas.microsoft.com/office/drawing/2014/main" id="{B2C2801D-FC1D-68EE-1D0E-B719FF46B13F}"/>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C9684AEC-35C6-DA61-BA37-841A6AC86840}"/>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501C1EE6-845A-3C03-9524-F62D521057F7}"/>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B958E7F7-830C-79A5-4CC7-5B36286DB2D7}"/>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E38CCDCE-19EF-6376-E9A9-7F50168F4815}"/>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4AB2E41F-8E92-E553-D3EA-7FA1DA5583E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159AA69F-E937-191A-903D-F6531E7ED552}"/>
                    </a:ext>
                  </a:extLst>
                </p:cNvPr>
                <p:cNvGrpSpPr>
                  <a:grpSpLocks/>
                </p:cNvGrpSpPr>
                <p:nvPr/>
              </p:nvGrpSpPr>
              <p:grpSpPr bwMode="auto">
                <a:xfrm>
                  <a:off x="5674" y="24"/>
                  <a:ext cx="86" cy="4296"/>
                  <a:chOff x="5616" y="-48"/>
                  <a:chExt cx="144" cy="4368"/>
                </a:xfrm>
              </p:grpSpPr>
              <p:sp>
                <p:nvSpPr>
                  <p:cNvPr id="18" name="Rectangle 13">
                    <a:extLst>
                      <a:ext uri="{FF2B5EF4-FFF2-40B4-BE49-F238E27FC236}">
                        <a16:creationId xmlns:a16="http://schemas.microsoft.com/office/drawing/2014/main" id="{FC67DD61-4A58-4C1C-9780-58DBECE71BB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4">
                    <a:extLst>
                      <a:ext uri="{FF2B5EF4-FFF2-40B4-BE49-F238E27FC236}">
                        <a16:creationId xmlns:a16="http://schemas.microsoft.com/office/drawing/2014/main" id="{D9BBC619-16BE-7E65-0B31-7F8261E641C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336A7D7C-C33A-7C9A-5C1C-1E3088F0BCD4}"/>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431E2673-62DD-EAA9-844E-0C0A4D47A93C}"/>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7">
                    <a:extLst>
                      <a:ext uri="{FF2B5EF4-FFF2-40B4-BE49-F238E27FC236}">
                        <a16:creationId xmlns:a16="http://schemas.microsoft.com/office/drawing/2014/main" id="{8044261C-B6E9-8C2F-2AAF-B2CA76E383D6}"/>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64262363-E3FA-8EBC-0D8A-FD14D0C2E51C}"/>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61B36B29-FF47-850D-B579-62DE68598121}"/>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17396668-8507-DD6D-ACA7-8D4F29AF809B}"/>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544A5EE0-682F-A3E6-23C4-04F02AB24547}"/>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3530992E-2145-A671-9B85-93B61E7B4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03766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dissolve">
                                      <p:cBhvr>
                                        <p:cTn id="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152400" y="152400"/>
            <a:ext cx="6096000" cy="838200"/>
          </a:xfrm>
        </p:spPr>
        <p:txBody>
          <a:bodyPr/>
          <a:lstStyle/>
          <a:p>
            <a:r>
              <a:rPr lang="en-US" sz="2800">
                <a:latin typeface="Times New Roman" panose="02020603050405020304" pitchFamily="18" charset="0"/>
                <a:cs typeface="Times New Roman" panose="02020603050405020304" pitchFamily="18" charset="0"/>
              </a:rPr>
              <a:t>Schematic Diagram of HCCI-DI Engine test setup</a:t>
            </a:r>
            <a:endParaRPr lang="en-IN" sz="2800">
              <a:latin typeface="Times New Roman" panose="02020603050405020304" pitchFamily="18" charset="0"/>
              <a:cs typeface="Times New Roman" panose="02020603050405020304" pitchFamily="18" charset="0"/>
            </a:endParaRPr>
          </a:p>
        </p:txBody>
      </p:sp>
      <p:grpSp>
        <p:nvGrpSpPr>
          <p:cNvPr id="13315" name="Group 15"/>
          <p:cNvGrpSpPr>
            <a:grpSpLocks/>
          </p:cNvGrpSpPr>
          <p:nvPr/>
        </p:nvGrpSpPr>
        <p:grpSpPr bwMode="auto">
          <a:xfrm>
            <a:off x="685800" y="2971800"/>
            <a:ext cx="6858000" cy="3733800"/>
            <a:chOff x="228600" y="720824"/>
            <a:chExt cx="5257800" cy="2809222"/>
          </a:xfrm>
        </p:grpSpPr>
        <p:pic>
          <p:nvPicPr>
            <p:cNvPr id="133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20824"/>
              <a:ext cx="5257800" cy="280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3274960" y="1523459"/>
              <a:ext cx="534299" cy="382207"/>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N"/>
            </a:p>
          </p:txBody>
        </p:sp>
      </p:grpSp>
      <p:sp>
        <p:nvSpPr>
          <p:cNvPr id="13" name="Rectangle 12"/>
          <p:cNvSpPr/>
          <p:nvPr/>
        </p:nvSpPr>
        <p:spPr>
          <a:xfrm>
            <a:off x="381000" y="64770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N"/>
          </a:p>
        </p:txBody>
      </p:sp>
      <p:pic>
        <p:nvPicPr>
          <p:cNvPr id="1331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42862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1"/>
          <p:cNvSpPr txBox="1">
            <a:spLocks noChangeArrowheads="1"/>
          </p:cNvSpPr>
          <p:nvPr/>
        </p:nvSpPr>
        <p:spPr bwMode="auto">
          <a:xfrm>
            <a:off x="5181600" y="1143000"/>
            <a:ext cx="297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IN" sz="1400" b="1"/>
              <a:t>Engine specifications</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586760" y="3788280"/>
              <a:ext cx="1867320" cy="1792800"/>
            </p14:xfrm>
          </p:contentPart>
        </mc:Choice>
        <mc:Fallback xmlns="">
          <p:pic>
            <p:nvPicPr>
              <p:cNvPr id="2" name="Ink 1"/>
              <p:cNvPicPr/>
              <p:nvPr/>
            </p:nvPicPr>
            <p:blipFill>
              <a:blip r:embed="rId5"/>
              <a:stretch>
                <a:fillRect/>
              </a:stretch>
            </p:blipFill>
            <p:spPr>
              <a:xfrm>
                <a:off x="4576680" y="3777120"/>
                <a:ext cx="1887840" cy="1812600"/>
              </a:xfrm>
              <a:prstGeom prst="rect">
                <a:avLst/>
              </a:prstGeom>
            </p:spPr>
          </p:pic>
        </mc:Fallback>
      </mc:AlternateContent>
      <p:grpSp>
        <p:nvGrpSpPr>
          <p:cNvPr id="3" name="Group 38">
            <a:extLst>
              <a:ext uri="{FF2B5EF4-FFF2-40B4-BE49-F238E27FC236}">
                <a16:creationId xmlns:a16="http://schemas.microsoft.com/office/drawing/2014/main" id="{A9F26FDE-D53F-6932-94F6-6893AEB0A395}"/>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25112D3A-BCC9-97F0-5697-347E912BB8EF}"/>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A56B1540-2259-DC3A-E9DA-0144174F3AA1}"/>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A27F4301-559B-BB84-5020-3E489A0A7BB2}"/>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0E0D0797-41A8-124D-2EF6-7B7768EFCD88}"/>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8DE96E4B-1681-6F12-5A8F-2CCF3D53935C}"/>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F954A9BE-99D0-579B-7A62-B026A757E371}"/>
                    </a:ext>
                  </a:extLst>
                </p:cNvPr>
                <p:cNvGrpSpPr>
                  <a:grpSpLocks/>
                </p:cNvGrpSpPr>
                <p:nvPr/>
              </p:nvGrpSpPr>
              <p:grpSpPr bwMode="auto">
                <a:xfrm>
                  <a:off x="5674" y="24"/>
                  <a:ext cx="86" cy="4296"/>
                  <a:chOff x="5616" y="-48"/>
                  <a:chExt cx="144" cy="4368"/>
                </a:xfrm>
              </p:grpSpPr>
              <p:sp>
                <p:nvSpPr>
                  <p:cNvPr id="18" name="Rectangle 13">
                    <a:extLst>
                      <a:ext uri="{FF2B5EF4-FFF2-40B4-BE49-F238E27FC236}">
                        <a16:creationId xmlns:a16="http://schemas.microsoft.com/office/drawing/2014/main" id="{3EAC93A8-694B-2D03-4AE0-63397F166BC5}"/>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4">
                    <a:extLst>
                      <a:ext uri="{FF2B5EF4-FFF2-40B4-BE49-F238E27FC236}">
                        <a16:creationId xmlns:a16="http://schemas.microsoft.com/office/drawing/2014/main" id="{2185100F-68CE-8819-5D85-79056C73B60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B2BC1DD9-01F0-D368-54DC-BAFE4722CC88}"/>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1866B833-7B64-3963-4F4A-03A7A2CE223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7">
                    <a:extLst>
                      <a:ext uri="{FF2B5EF4-FFF2-40B4-BE49-F238E27FC236}">
                        <a16:creationId xmlns:a16="http://schemas.microsoft.com/office/drawing/2014/main" id="{6B3684CC-E2F5-464C-8CB4-E8F16033C3E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6A69B562-6D48-8BAC-3DE0-6CA0BF437605}"/>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95772CA3-BF73-4E08-E157-56966F50FDFA}"/>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174D62AD-C98B-540D-5BB8-B3D2EBFD8AB5}"/>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D5FF3B5A-36F5-3CD3-2B47-6644B80BF889}"/>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A726F3C2-DCB0-049A-4904-ED7CC19400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24870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 name="Title 1"/>
          <p:cNvSpPr>
            <a:spLocks noGrp="1"/>
          </p:cNvSpPr>
          <p:nvPr>
            <p:ph type="title"/>
          </p:nvPr>
        </p:nvSpPr>
        <p:spPr>
          <a:xfrm>
            <a:off x="457200" y="274638"/>
            <a:ext cx="8229600" cy="792162"/>
          </a:xfrm>
        </p:spPr>
        <p:txBody>
          <a:bodyPr/>
          <a:lstStyle/>
          <a:p>
            <a:r>
              <a:rPr lang="en-IN" sz="2800" dirty="0">
                <a:latin typeface="Times New Roman" panose="02020603050405020304" pitchFamily="18" charset="0"/>
                <a:cs typeface="Times New Roman" panose="02020603050405020304" pitchFamily="18" charset="0"/>
              </a:rPr>
              <a:t>Dual Injection HCCI Engines</a:t>
            </a:r>
          </a:p>
        </p:txBody>
      </p:sp>
      <p:pic>
        <p:nvPicPr>
          <p:cNvPr id="208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371600"/>
            <a:ext cx="29273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053" name="Ink 20"/>
              <p14:cNvContentPartPr>
                <a14:cpLocks xmlns:a14="http://schemas.microsoft.com/office/drawing/2010/main" noRot="1" noChangeAspect="1" noEditPoints="1" noChangeArrowheads="1" noChangeShapeType="1"/>
              </p14:cNvContentPartPr>
              <p14:nvPr/>
            </p14:nvContentPartPr>
            <p14:xfrm>
              <a:off x="5557838" y="2081213"/>
              <a:ext cx="30162" cy="17462"/>
            </p14:xfrm>
          </p:contentPart>
        </mc:Choice>
        <mc:Fallback xmlns="">
          <p:pic>
            <p:nvPicPr>
              <p:cNvPr id="2053" name="Ink 20"/>
              <p:cNvPicPr>
                <a:picLocks noRot="1" noChangeAspect="1" noEditPoints="1" noChangeArrowheads="1" noChangeShapeType="1"/>
              </p:cNvPicPr>
              <p:nvPr/>
            </p:nvPicPr>
            <p:blipFill>
              <a:blip r:embed="rId4"/>
              <a:stretch>
                <a:fillRect/>
              </a:stretch>
            </p:blipFill>
            <p:spPr>
              <a:xfrm>
                <a:off x="5547425" y="2078718"/>
                <a:ext cx="43089" cy="3029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73" name="Ink 40"/>
              <p14:cNvContentPartPr>
                <a14:cpLocks xmlns:a14="http://schemas.microsoft.com/office/drawing/2010/main" noRot="1" noChangeAspect="1" noEditPoints="1" noChangeArrowheads="1" noChangeShapeType="1"/>
              </p14:cNvContentPartPr>
              <p14:nvPr/>
            </p14:nvContentPartPr>
            <p14:xfrm>
              <a:off x="7145338" y="6527800"/>
              <a:ext cx="825500" cy="227013"/>
            </p14:xfrm>
          </p:contentPart>
        </mc:Choice>
        <mc:Fallback xmlns="">
          <p:pic>
            <p:nvPicPr>
              <p:cNvPr id="2073" name="Ink 40"/>
              <p:cNvPicPr>
                <a:picLocks noRot="1" noChangeAspect="1" noEditPoints="1" noChangeArrowheads="1" noChangeShapeType="1"/>
              </p:cNvPicPr>
              <p:nvPr/>
            </p:nvPicPr>
            <p:blipFill>
              <a:blip r:embed="rId10"/>
              <a:stretch>
                <a:fillRect/>
              </a:stretch>
            </p:blipFill>
            <p:spPr>
              <a:xfrm>
                <a:off x="7135978" y="6518446"/>
                <a:ext cx="844220" cy="245721"/>
              </a:xfrm>
              <a:prstGeom prst="rect">
                <a:avLst/>
              </a:prstGeom>
            </p:spPr>
          </p:pic>
        </mc:Fallback>
      </mc:AlternateContent>
      <p:grpSp>
        <p:nvGrpSpPr>
          <p:cNvPr id="2" name="Group 38">
            <a:extLst>
              <a:ext uri="{FF2B5EF4-FFF2-40B4-BE49-F238E27FC236}">
                <a16:creationId xmlns:a16="http://schemas.microsoft.com/office/drawing/2014/main" id="{B9D37321-2A0D-CDD3-5278-46F97F1FD164}"/>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FEA8F305-9203-F186-06F0-70EA7B791F95}"/>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DCDC3EA0-051F-1A7C-CEA1-8250E99C81EC}"/>
                  </a:ext>
                </a:extLst>
              </p:cNvPr>
              <p:cNvGrpSpPr>
                <a:grpSpLocks/>
              </p:cNvGrpSpPr>
              <p:nvPr/>
            </p:nvGrpSpPr>
            <p:grpSpPr bwMode="auto">
              <a:xfrm>
                <a:off x="0" y="0"/>
                <a:ext cx="9144000" cy="6858000"/>
                <a:chOff x="0" y="0"/>
                <a:chExt cx="5760" cy="4320"/>
              </a:xfrm>
            </p:grpSpPr>
            <p:grpSp>
              <p:nvGrpSpPr>
                <p:cNvPr id="7" name="Group 9">
                  <a:extLst>
                    <a:ext uri="{FF2B5EF4-FFF2-40B4-BE49-F238E27FC236}">
                      <a16:creationId xmlns:a16="http://schemas.microsoft.com/office/drawing/2014/main" id="{84C3C32E-6336-3F66-06A8-12A7474A560D}"/>
                    </a:ext>
                  </a:extLst>
                </p:cNvPr>
                <p:cNvGrpSpPr>
                  <a:grpSpLocks/>
                </p:cNvGrpSpPr>
                <p:nvPr/>
              </p:nvGrpSpPr>
              <p:grpSpPr bwMode="auto">
                <a:xfrm>
                  <a:off x="0" y="0"/>
                  <a:ext cx="192" cy="4320"/>
                  <a:chOff x="0" y="-48"/>
                  <a:chExt cx="144" cy="4368"/>
                </a:xfrm>
              </p:grpSpPr>
              <p:sp>
                <p:nvSpPr>
                  <p:cNvPr id="17" name="Rectangle 10">
                    <a:extLst>
                      <a:ext uri="{FF2B5EF4-FFF2-40B4-BE49-F238E27FC236}">
                        <a16:creationId xmlns:a16="http://schemas.microsoft.com/office/drawing/2014/main" id="{3C517AD4-BC5C-9568-6783-F2BB558CFDA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1">
                    <a:extLst>
                      <a:ext uri="{FF2B5EF4-FFF2-40B4-BE49-F238E27FC236}">
                        <a16:creationId xmlns:a16="http://schemas.microsoft.com/office/drawing/2014/main" id="{B5A0CC4F-61B5-8DAB-374F-EE06E293461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8" name="Group 12">
                  <a:extLst>
                    <a:ext uri="{FF2B5EF4-FFF2-40B4-BE49-F238E27FC236}">
                      <a16:creationId xmlns:a16="http://schemas.microsoft.com/office/drawing/2014/main" id="{88C021FB-3072-1694-2DED-515FFA949EC0}"/>
                    </a:ext>
                  </a:extLst>
                </p:cNvPr>
                <p:cNvGrpSpPr>
                  <a:grpSpLocks/>
                </p:cNvGrpSpPr>
                <p:nvPr/>
              </p:nvGrpSpPr>
              <p:grpSpPr bwMode="auto">
                <a:xfrm>
                  <a:off x="5674" y="24"/>
                  <a:ext cx="86" cy="4296"/>
                  <a:chOff x="5616" y="-48"/>
                  <a:chExt cx="144" cy="4368"/>
                </a:xfrm>
              </p:grpSpPr>
              <p:sp>
                <p:nvSpPr>
                  <p:cNvPr id="15" name="Rectangle 13">
                    <a:extLst>
                      <a:ext uri="{FF2B5EF4-FFF2-40B4-BE49-F238E27FC236}">
                        <a16:creationId xmlns:a16="http://schemas.microsoft.com/office/drawing/2014/main" id="{94DB27FF-1971-ECD2-6795-D728AF2CFC11}"/>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4">
                    <a:extLst>
                      <a:ext uri="{FF2B5EF4-FFF2-40B4-BE49-F238E27FC236}">
                        <a16:creationId xmlns:a16="http://schemas.microsoft.com/office/drawing/2014/main" id="{ABBE318B-DFD3-D4C3-740A-519CDD9AA03E}"/>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5">
                  <a:extLst>
                    <a:ext uri="{FF2B5EF4-FFF2-40B4-BE49-F238E27FC236}">
                      <a16:creationId xmlns:a16="http://schemas.microsoft.com/office/drawing/2014/main" id="{69D0D17E-D205-C3AC-8B0E-51BD8649056D}"/>
                    </a:ext>
                  </a:extLst>
                </p:cNvPr>
                <p:cNvGrpSpPr>
                  <a:grpSpLocks/>
                </p:cNvGrpSpPr>
                <p:nvPr/>
              </p:nvGrpSpPr>
              <p:grpSpPr bwMode="auto">
                <a:xfrm>
                  <a:off x="144" y="0"/>
                  <a:ext cx="5616" cy="144"/>
                  <a:chOff x="96" y="-48"/>
                  <a:chExt cx="5520" cy="144"/>
                </a:xfrm>
              </p:grpSpPr>
              <p:sp>
                <p:nvSpPr>
                  <p:cNvPr id="13" name="Rectangle 16">
                    <a:extLst>
                      <a:ext uri="{FF2B5EF4-FFF2-40B4-BE49-F238E27FC236}">
                        <a16:creationId xmlns:a16="http://schemas.microsoft.com/office/drawing/2014/main" id="{F154BBC5-2098-FEF2-2F61-9F54A557871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17">
                    <a:extLst>
                      <a:ext uri="{FF2B5EF4-FFF2-40B4-BE49-F238E27FC236}">
                        <a16:creationId xmlns:a16="http://schemas.microsoft.com/office/drawing/2014/main" id="{23A17F3B-1FB4-4554-3184-0117DAD0B4B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8">
                  <a:extLst>
                    <a:ext uri="{FF2B5EF4-FFF2-40B4-BE49-F238E27FC236}">
                      <a16:creationId xmlns:a16="http://schemas.microsoft.com/office/drawing/2014/main" id="{D8E5610D-6CDD-94FE-1144-54059CA0B8D1}"/>
                    </a:ext>
                  </a:extLst>
                </p:cNvPr>
                <p:cNvGrpSpPr>
                  <a:grpSpLocks/>
                </p:cNvGrpSpPr>
                <p:nvPr/>
              </p:nvGrpSpPr>
              <p:grpSpPr bwMode="auto">
                <a:xfrm>
                  <a:off x="144" y="4234"/>
                  <a:ext cx="5616" cy="86"/>
                  <a:chOff x="96" y="4176"/>
                  <a:chExt cx="5520" cy="144"/>
                </a:xfrm>
              </p:grpSpPr>
              <p:sp>
                <p:nvSpPr>
                  <p:cNvPr id="11" name="Rectangle 19">
                    <a:extLst>
                      <a:ext uri="{FF2B5EF4-FFF2-40B4-BE49-F238E27FC236}">
                        <a16:creationId xmlns:a16="http://schemas.microsoft.com/office/drawing/2014/main" id="{89C14BBC-C9D9-3461-6310-7F0FD330065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2" name="Rectangle 20">
                    <a:extLst>
                      <a:ext uri="{FF2B5EF4-FFF2-40B4-BE49-F238E27FC236}">
                        <a16:creationId xmlns:a16="http://schemas.microsoft.com/office/drawing/2014/main" id="{C441AF67-7EEC-63DD-5C7F-87DEC69E89DC}"/>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6" name="Rectangle 21">
                <a:extLst>
                  <a:ext uri="{FF2B5EF4-FFF2-40B4-BE49-F238E27FC236}">
                    <a16:creationId xmlns:a16="http://schemas.microsoft.com/office/drawing/2014/main" id="{E3D2B8C0-5EA7-6190-BBC6-C82282287E6B}"/>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 name="Picture 42" descr="A picture containing shape&#10;&#10;Description automatically generated">
              <a:extLst>
                <a:ext uri="{FF2B5EF4-FFF2-40B4-BE49-F238E27FC236}">
                  <a16:creationId xmlns:a16="http://schemas.microsoft.com/office/drawing/2014/main" id="{8739AA77-A49E-1C40-F80C-65496DACBD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68970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28600" y="914400"/>
            <a:ext cx="8610600" cy="5490865"/>
            <a:chOff x="228600" y="914400"/>
            <a:chExt cx="8610600" cy="5490865"/>
          </a:xfrm>
        </p:grpSpPr>
        <p:pic>
          <p:nvPicPr>
            <p:cNvPr id="9" name="Picture 8"/>
            <p:cNvPicPr>
              <a:picLocks noChangeAspect="1"/>
            </p:cNvPicPr>
            <p:nvPr/>
          </p:nvPicPr>
          <p:blipFill>
            <a:blip r:embed="rId2"/>
            <a:stretch>
              <a:fillRect/>
            </a:stretch>
          </p:blipFill>
          <p:spPr>
            <a:xfrm>
              <a:off x="228600" y="990600"/>
              <a:ext cx="8610600" cy="5283236"/>
            </a:xfrm>
            <a:prstGeom prst="rect">
              <a:avLst/>
            </a:prstGeom>
          </p:spPr>
        </p:pic>
        <p:sp>
          <p:nvSpPr>
            <p:cNvPr id="25" name="TextBox 24"/>
            <p:cNvSpPr txBox="1"/>
            <p:nvPr/>
          </p:nvSpPr>
          <p:spPr>
            <a:xfrm>
              <a:off x="567121" y="5943600"/>
              <a:ext cx="441147" cy="461665"/>
            </a:xfrm>
            <a:prstGeom prst="rect">
              <a:avLst/>
            </a:prstGeom>
            <a:noFill/>
          </p:spPr>
          <p:txBody>
            <a:bodyPr wrap="none" rtlCol="0">
              <a:spAutoFit/>
            </a:bodyPr>
            <a:lstStyle/>
            <a:p>
              <a:r>
                <a:rPr lang="en-IN" sz="2400" dirty="0"/>
                <a:t>0.</a:t>
              </a:r>
            </a:p>
          </p:txBody>
        </p:sp>
        <p:sp>
          <p:nvSpPr>
            <p:cNvPr id="26" name="TextBox 25"/>
            <p:cNvSpPr txBox="1"/>
            <p:nvPr/>
          </p:nvSpPr>
          <p:spPr>
            <a:xfrm>
              <a:off x="587960" y="5105400"/>
              <a:ext cx="484428" cy="523220"/>
            </a:xfrm>
            <a:prstGeom prst="rect">
              <a:avLst/>
            </a:prstGeom>
            <a:noFill/>
          </p:spPr>
          <p:txBody>
            <a:bodyPr wrap="none" rtlCol="0">
              <a:spAutoFit/>
            </a:bodyPr>
            <a:lstStyle/>
            <a:p>
              <a:r>
                <a:rPr lang="en-IN" sz="2800" dirty="0"/>
                <a:t>0.</a:t>
              </a:r>
            </a:p>
          </p:txBody>
        </p:sp>
        <p:sp>
          <p:nvSpPr>
            <p:cNvPr id="27" name="TextBox 26"/>
            <p:cNvSpPr txBox="1"/>
            <p:nvPr/>
          </p:nvSpPr>
          <p:spPr>
            <a:xfrm>
              <a:off x="533400" y="4267200"/>
              <a:ext cx="484428" cy="523220"/>
            </a:xfrm>
            <a:prstGeom prst="rect">
              <a:avLst/>
            </a:prstGeom>
            <a:noFill/>
          </p:spPr>
          <p:txBody>
            <a:bodyPr wrap="none" rtlCol="0">
              <a:spAutoFit/>
            </a:bodyPr>
            <a:lstStyle/>
            <a:p>
              <a:r>
                <a:rPr lang="en-IN" sz="2800" dirty="0"/>
                <a:t>0.</a:t>
              </a:r>
            </a:p>
          </p:txBody>
        </p:sp>
        <p:sp>
          <p:nvSpPr>
            <p:cNvPr id="28" name="TextBox 27"/>
            <p:cNvSpPr txBox="1"/>
            <p:nvPr/>
          </p:nvSpPr>
          <p:spPr>
            <a:xfrm>
              <a:off x="533400" y="3439180"/>
              <a:ext cx="484428" cy="523220"/>
            </a:xfrm>
            <a:prstGeom prst="rect">
              <a:avLst/>
            </a:prstGeom>
            <a:noFill/>
          </p:spPr>
          <p:txBody>
            <a:bodyPr wrap="none" rtlCol="0">
              <a:spAutoFit/>
            </a:bodyPr>
            <a:lstStyle/>
            <a:p>
              <a:r>
                <a:rPr lang="en-IN" sz="2800" dirty="0"/>
                <a:t>0.</a:t>
              </a:r>
            </a:p>
          </p:txBody>
        </p:sp>
        <p:sp>
          <p:nvSpPr>
            <p:cNvPr id="29" name="TextBox 28"/>
            <p:cNvSpPr txBox="1"/>
            <p:nvPr/>
          </p:nvSpPr>
          <p:spPr>
            <a:xfrm>
              <a:off x="533400" y="2590800"/>
              <a:ext cx="484428" cy="523220"/>
            </a:xfrm>
            <a:prstGeom prst="rect">
              <a:avLst/>
            </a:prstGeom>
            <a:noFill/>
          </p:spPr>
          <p:txBody>
            <a:bodyPr wrap="none" rtlCol="0">
              <a:spAutoFit/>
            </a:bodyPr>
            <a:lstStyle/>
            <a:p>
              <a:r>
                <a:rPr lang="en-IN" sz="2800" dirty="0"/>
                <a:t>0.</a:t>
              </a:r>
            </a:p>
          </p:txBody>
        </p:sp>
        <p:sp>
          <p:nvSpPr>
            <p:cNvPr id="30" name="TextBox 29"/>
            <p:cNvSpPr txBox="1"/>
            <p:nvPr/>
          </p:nvSpPr>
          <p:spPr>
            <a:xfrm>
              <a:off x="533400" y="1676400"/>
              <a:ext cx="484428" cy="523220"/>
            </a:xfrm>
            <a:prstGeom prst="rect">
              <a:avLst/>
            </a:prstGeom>
            <a:noFill/>
          </p:spPr>
          <p:txBody>
            <a:bodyPr wrap="none" rtlCol="0">
              <a:spAutoFit/>
            </a:bodyPr>
            <a:lstStyle/>
            <a:p>
              <a:r>
                <a:rPr lang="en-IN" sz="2800" dirty="0"/>
                <a:t>0.</a:t>
              </a:r>
            </a:p>
          </p:txBody>
        </p:sp>
        <p:sp>
          <p:nvSpPr>
            <p:cNvPr id="31" name="TextBox 30"/>
            <p:cNvSpPr txBox="1"/>
            <p:nvPr/>
          </p:nvSpPr>
          <p:spPr>
            <a:xfrm>
              <a:off x="533400" y="914400"/>
              <a:ext cx="484428" cy="523220"/>
            </a:xfrm>
            <a:prstGeom prst="rect">
              <a:avLst/>
            </a:prstGeom>
            <a:noFill/>
          </p:spPr>
          <p:txBody>
            <a:bodyPr wrap="none" rtlCol="0">
              <a:spAutoFit/>
            </a:bodyPr>
            <a:lstStyle/>
            <a:p>
              <a:r>
                <a:rPr lang="en-IN" sz="2800" dirty="0"/>
                <a:t>0.</a:t>
              </a:r>
            </a:p>
          </p:txBody>
        </p:sp>
      </p:grpSp>
      <p:sp>
        <p:nvSpPr>
          <p:cNvPr id="2" name="Title 1"/>
          <p:cNvSpPr>
            <a:spLocks noGrp="1"/>
          </p:cNvSpPr>
          <p:nvPr>
            <p:ph type="title"/>
          </p:nvPr>
        </p:nvSpPr>
        <p:spPr>
          <a:xfrm>
            <a:off x="457200" y="31845"/>
            <a:ext cx="7010400" cy="1143000"/>
          </a:xfrm>
        </p:spPr>
        <p:txBody>
          <a:bodyPr/>
          <a:lstStyle/>
          <a:p>
            <a:r>
              <a:rPr lang="en-IN" sz="2800" dirty="0">
                <a:latin typeface="Times New Roman" panose="02020603050405020304" pitchFamily="18" charset="0"/>
                <a:cs typeface="Times New Roman" panose="02020603050405020304" pitchFamily="18" charset="0"/>
              </a:rPr>
              <a:t>Temporal Evolution of Spatial Distribution of Equivalence Ratio during Pilot Injection</a:t>
            </a:r>
          </a:p>
        </p:txBody>
      </p:sp>
      <p:sp>
        <p:nvSpPr>
          <p:cNvPr id="3" name="Freeform 2"/>
          <p:cNvSpPr/>
          <p:nvPr/>
        </p:nvSpPr>
        <p:spPr bwMode="auto">
          <a:xfrm>
            <a:off x="2952771" y="1189038"/>
            <a:ext cx="3238458" cy="3854398"/>
          </a:xfrm>
          <a:custGeom>
            <a:avLst/>
            <a:gdLst>
              <a:gd name="connsiteX0" fmla="*/ 0 w 3238458"/>
              <a:gd name="connsiteY0" fmla="*/ 0 h 3854398"/>
              <a:gd name="connsiteX1" fmla="*/ 68239 w 3238458"/>
              <a:gd name="connsiteY1" fmla="*/ 627797 h 3854398"/>
              <a:gd name="connsiteX2" fmla="*/ 150125 w 3238458"/>
              <a:gd name="connsiteY2" fmla="*/ 1255594 h 3854398"/>
              <a:gd name="connsiteX3" fmla="*/ 259308 w 3238458"/>
              <a:gd name="connsiteY3" fmla="*/ 2197289 h 3854398"/>
              <a:gd name="connsiteX4" fmla="*/ 477672 w 3238458"/>
              <a:gd name="connsiteY4" fmla="*/ 3043451 h 3854398"/>
              <a:gd name="connsiteX5" fmla="*/ 709684 w 3238458"/>
              <a:gd name="connsiteY5" fmla="*/ 3480179 h 3854398"/>
              <a:gd name="connsiteX6" fmla="*/ 846161 w 3238458"/>
              <a:gd name="connsiteY6" fmla="*/ 3671248 h 3854398"/>
              <a:gd name="connsiteX7" fmla="*/ 1037230 w 3238458"/>
              <a:gd name="connsiteY7" fmla="*/ 3821373 h 3854398"/>
              <a:gd name="connsiteX8" fmla="*/ 1269242 w 3238458"/>
              <a:gd name="connsiteY8" fmla="*/ 3848669 h 3854398"/>
              <a:gd name="connsiteX9" fmla="*/ 1596788 w 3238458"/>
              <a:gd name="connsiteY9" fmla="*/ 3739486 h 3854398"/>
              <a:gd name="connsiteX10" fmla="*/ 1828800 w 3238458"/>
              <a:gd name="connsiteY10" fmla="*/ 3425588 h 3854398"/>
              <a:gd name="connsiteX11" fmla="*/ 1992573 w 3238458"/>
              <a:gd name="connsiteY11" fmla="*/ 3289110 h 3854398"/>
              <a:gd name="connsiteX12" fmla="*/ 2006221 w 3238458"/>
              <a:gd name="connsiteY12" fmla="*/ 3152633 h 3854398"/>
              <a:gd name="connsiteX13" fmla="*/ 2470245 w 3238458"/>
              <a:gd name="connsiteY13" fmla="*/ 2565779 h 3854398"/>
              <a:gd name="connsiteX14" fmla="*/ 2715905 w 3238458"/>
              <a:gd name="connsiteY14" fmla="*/ 2374710 h 3854398"/>
              <a:gd name="connsiteX15" fmla="*/ 2784143 w 3238458"/>
              <a:gd name="connsiteY15" fmla="*/ 2320119 h 3854398"/>
              <a:gd name="connsiteX16" fmla="*/ 3043451 w 3238458"/>
              <a:gd name="connsiteY16" fmla="*/ 1992573 h 3854398"/>
              <a:gd name="connsiteX17" fmla="*/ 3166281 w 3238458"/>
              <a:gd name="connsiteY17" fmla="*/ 1856095 h 3854398"/>
              <a:gd name="connsiteX18" fmla="*/ 3166281 w 3238458"/>
              <a:gd name="connsiteY18" fmla="*/ 1651379 h 3854398"/>
              <a:gd name="connsiteX19" fmla="*/ 3193576 w 3238458"/>
              <a:gd name="connsiteY19" fmla="*/ 1487606 h 3854398"/>
              <a:gd name="connsiteX20" fmla="*/ 3234519 w 3238458"/>
              <a:gd name="connsiteY20" fmla="*/ 1323833 h 3854398"/>
              <a:gd name="connsiteX21" fmla="*/ 3234519 w 3238458"/>
              <a:gd name="connsiteY21" fmla="*/ 40943 h 385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38458" h="3854398">
                <a:moveTo>
                  <a:pt x="0" y="0"/>
                </a:moveTo>
                <a:cubicBezTo>
                  <a:pt x="21609" y="209265"/>
                  <a:pt x="43218" y="418531"/>
                  <a:pt x="68239" y="627797"/>
                </a:cubicBezTo>
                <a:cubicBezTo>
                  <a:pt x="93260" y="837063"/>
                  <a:pt x="118280" y="994012"/>
                  <a:pt x="150125" y="1255594"/>
                </a:cubicBezTo>
                <a:cubicBezTo>
                  <a:pt x="181970" y="1517176"/>
                  <a:pt x="204717" y="1899313"/>
                  <a:pt x="259308" y="2197289"/>
                </a:cubicBezTo>
                <a:cubicBezTo>
                  <a:pt x="313899" y="2495265"/>
                  <a:pt x="402609" y="2829636"/>
                  <a:pt x="477672" y="3043451"/>
                </a:cubicBezTo>
                <a:cubicBezTo>
                  <a:pt x="552735" y="3257266"/>
                  <a:pt x="648269" y="3375546"/>
                  <a:pt x="709684" y="3480179"/>
                </a:cubicBezTo>
                <a:cubicBezTo>
                  <a:pt x="771099" y="3584812"/>
                  <a:pt x="791570" y="3614382"/>
                  <a:pt x="846161" y="3671248"/>
                </a:cubicBezTo>
                <a:cubicBezTo>
                  <a:pt x="900752" y="3728114"/>
                  <a:pt x="966717" y="3791803"/>
                  <a:pt x="1037230" y="3821373"/>
                </a:cubicBezTo>
                <a:cubicBezTo>
                  <a:pt x="1107743" y="3850943"/>
                  <a:pt x="1175982" y="3862317"/>
                  <a:pt x="1269242" y="3848669"/>
                </a:cubicBezTo>
                <a:cubicBezTo>
                  <a:pt x="1362502" y="3835021"/>
                  <a:pt x="1503528" y="3809999"/>
                  <a:pt x="1596788" y="3739486"/>
                </a:cubicBezTo>
                <a:cubicBezTo>
                  <a:pt x="1690048" y="3668973"/>
                  <a:pt x="1762836" y="3500651"/>
                  <a:pt x="1828800" y="3425588"/>
                </a:cubicBezTo>
                <a:cubicBezTo>
                  <a:pt x="1894764" y="3350525"/>
                  <a:pt x="1963003" y="3334603"/>
                  <a:pt x="1992573" y="3289110"/>
                </a:cubicBezTo>
                <a:cubicBezTo>
                  <a:pt x="2022143" y="3243618"/>
                  <a:pt x="1926609" y="3273188"/>
                  <a:pt x="2006221" y="3152633"/>
                </a:cubicBezTo>
                <a:cubicBezTo>
                  <a:pt x="2085833" y="3032078"/>
                  <a:pt x="2351964" y="2695433"/>
                  <a:pt x="2470245" y="2565779"/>
                </a:cubicBezTo>
                <a:cubicBezTo>
                  <a:pt x="2588526" y="2436125"/>
                  <a:pt x="2663589" y="2415653"/>
                  <a:pt x="2715905" y="2374710"/>
                </a:cubicBezTo>
                <a:cubicBezTo>
                  <a:pt x="2768221" y="2333767"/>
                  <a:pt x="2729552" y="2383809"/>
                  <a:pt x="2784143" y="2320119"/>
                </a:cubicBezTo>
                <a:cubicBezTo>
                  <a:pt x="2838734" y="2256429"/>
                  <a:pt x="2979761" y="2069910"/>
                  <a:pt x="3043451" y="1992573"/>
                </a:cubicBezTo>
                <a:cubicBezTo>
                  <a:pt x="3107141" y="1915236"/>
                  <a:pt x="3145809" y="1912961"/>
                  <a:pt x="3166281" y="1856095"/>
                </a:cubicBezTo>
                <a:cubicBezTo>
                  <a:pt x="3186753" y="1799229"/>
                  <a:pt x="3161732" y="1712794"/>
                  <a:pt x="3166281" y="1651379"/>
                </a:cubicBezTo>
                <a:cubicBezTo>
                  <a:pt x="3170830" y="1589964"/>
                  <a:pt x="3182203" y="1542197"/>
                  <a:pt x="3193576" y="1487606"/>
                </a:cubicBezTo>
                <a:cubicBezTo>
                  <a:pt x="3204949" y="1433015"/>
                  <a:pt x="3227695" y="1564943"/>
                  <a:pt x="3234519" y="1323833"/>
                </a:cubicBezTo>
                <a:cubicBezTo>
                  <a:pt x="3241343" y="1082723"/>
                  <a:pt x="3237931" y="561833"/>
                  <a:pt x="3234519" y="40943"/>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4" name="Freeform 3"/>
          <p:cNvSpPr/>
          <p:nvPr/>
        </p:nvSpPr>
        <p:spPr bwMode="auto">
          <a:xfrm>
            <a:off x="3139970" y="1204960"/>
            <a:ext cx="2866030" cy="3412276"/>
          </a:xfrm>
          <a:custGeom>
            <a:avLst/>
            <a:gdLst>
              <a:gd name="connsiteX0" fmla="*/ 0 w 2866030"/>
              <a:gd name="connsiteY0" fmla="*/ 0 h 3412276"/>
              <a:gd name="connsiteX1" fmla="*/ 136478 w 2866030"/>
              <a:gd name="connsiteY1" fmla="*/ 1201003 h 3412276"/>
              <a:gd name="connsiteX2" fmla="*/ 368490 w 2866030"/>
              <a:gd name="connsiteY2" fmla="*/ 2470244 h 3412276"/>
              <a:gd name="connsiteX3" fmla="*/ 573206 w 2866030"/>
              <a:gd name="connsiteY3" fmla="*/ 3125337 h 3412276"/>
              <a:gd name="connsiteX4" fmla="*/ 805218 w 2866030"/>
              <a:gd name="connsiteY4" fmla="*/ 3370997 h 3412276"/>
              <a:gd name="connsiteX5" fmla="*/ 968991 w 2866030"/>
              <a:gd name="connsiteY5" fmla="*/ 3411940 h 3412276"/>
              <a:gd name="connsiteX6" fmla="*/ 1119117 w 2866030"/>
              <a:gd name="connsiteY6" fmla="*/ 3370997 h 3412276"/>
              <a:gd name="connsiteX7" fmla="*/ 1364776 w 2866030"/>
              <a:gd name="connsiteY7" fmla="*/ 3152632 h 3412276"/>
              <a:gd name="connsiteX8" fmla="*/ 1569493 w 2866030"/>
              <a:gd name="connsiteY8" fmla="*/ 2866029 h 3412276"/>
              <a:gd name="connsiteX9" fmla="*/ 1746914 w 2866030"/>
              <a:gd name="connsiteY9" fmla="*/ 2620370 h 3412276"/>
              <a:gd name="connsiteX10" fmla="*/ 1815153 w 2866030"/>
              <a:gd name="connsiteY10" fmla="*/ 2456597 h 3412276"/>
              <a:gd name="connsiteX11" fmla="*/ 1856096 w 2866030"/>
              <a:gd name="connsiteY11" fmla="*/ 2361062 h 3412276"/>
              <a:gd name="connsiteX12" fmla="*/ 2265529 w 2866030"/>
              <a:gd name="connsiteY12" fmla="*/ 1869743 h 3412276"/>
              <a:gd name="connsiteX13" fmla="*/ 2715905 w 2866030"/>
              <a:gd name="connsiteY13" fmla="*/ 1241946 h 3412276"/>
              <a:gd name="connsiteX14" fmla="*/ 2838735 w 2866030"/>
              <a:gd name="connsiteY14" fmla="*/ 846161 h 3412276"/>
              <a:gd name="connsiteX15" fmla="*/ 2866030 w 2866030"/>
              <a:gd name="connsiteY15" fmla="*/ 0 h 341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6030" h="3412276">
                <a:moveTo>
                  <a:pt x="0" y="0"/>
                </a:moveTo>
                <a:cubicBezTo>
                  <a:pt x="37531" y="394648"/>
                  <a:pt x="75063" y="789296"/>
                  <a:pt x="136478" y="1201003"/>
                </a:cubicBezTo>
                <a:cubicBezTo>
                  <a:pt x="197893" y="1612710"/>
                  <a:pt x="295702" y="2149522"/>
                  <a:pt x="368490" y="2470244"/>
                </a:cubicBezTo>
                <a:cubicBezTo>
                  <a:pt x="441278" y="2790966"/>
                  <a:pt x="500418" y="2975212"/>
                  <a:pt x="573206" y="3125337"/>
                </a:cubicBezTo>
                <a:cubicBezTo>
                  <a:pt x="645994" y="3275462"/>
                  <a:pt x="739254" y="3323230"/>
                  <a:pt x="805218" y="3370997"/>
                </a:cubicBezTo>
                <a:cubicBezTo>
                  <a:pt x="871182" y="3418764"/>
                  <a:pt x="916675" y="3411940"/>
                  <a:pt x="968991" y="3411940"/>
                </a:cubicBezTo>
                <a:cubicBezTo>
                  <a:pt x="1021307" y="3411940"/>
                  <a:pt x="1053153" y="3414215"/>
                  <a:pt x="1119117" y="3370997"/>
                </a:cubicBezTo>
                <a:cubicBezTo>
                  <a:pt x="1185081" y="3327779"/>
                  <a:pt x="1289713" y="3236793"/>
                  <a:pt x="1364776" y="3152632"/>
                </a:cubicBezTo>
                <a:cubicBezTo>
                  <a:pt x="1439839" y="3068471"/>
                  <a:pt x="1569493" y="2866029"/>
                  <a:pt x="1569493" y="2866029"/>
                </a:cubicBezTo>
                <a:cubicBezTo>
                  <a:pt x="1633183" y="2777319"/>
                  <a:pt x="1705971" y="2688609"/>
                  <a:pt x="1746914" y="2620370"/>
                </a:cubicBezTo>
                <a:cubicBezTo>
                  <a:pt x="1787857" y="2552131"/>
                  <a:pt x="1796956" y="2499815"/>
                  <a:pt x="1815153" y="2456597"/>
                </a:cubicBezTo>
                <a:cubicBezTo>
                  <a:pt x="1833350" y="2413379"/>
                  <a:pt x="1781033" y="2458871"/>
                  <a:pt x="1856096" y="2361062"/>
                </a:cubicBezTo>
                <a:cubicBezTo>
                  <a:pt x="1931159" y="2263253"/>
                  <a:pt x="2122228" y="2056262"/>
                  <a:pt x="2265529" y="1869743"/>
                </a:cubicBezTo>
                <a:cubicBezTo>
                  <a:pt x="2408830" y="1683224"/>
                  <a:pt x="2620371" y="1412543"/>
                  <a:pt x="2715905" y="1241946"/>
                </a:cubicBezTo>
                <a:cubicBezTo>
                  <a:pt x="2811439" y="1071349"/>
                  <a:pt x="2813714" y="1053152"/>
                  <a:pt x="2838735" y="846161"/>
                </a:cubicBezTo>
                <a:cubicBezTo>
                  <a:pt x="2863756" y="639170"/>
                  <a:pt x="2864893" y="319585"/>
                  <a:pt x="2866030" y="0"/>
                </a:cubicBezTo>
              </a:path>
            </a:pathLst>
          </a:cu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5" name="Freeform 4"/>
          <p:cNvSpPr/>
          <p:nvPr/>
        </p:nvSpPr>
        <p:spPr bwMode="auto">
          <a:xfrm>
            <a:off x="3452446" y="1183351"/>
            <a:ext cx="2239108" cy="3043383"/>
          </a:xfrm>
          <a:custGeom>
            <a:avLst/>
            <a:gdLst>
              <a:gd name="connsiteX0" fmla="*/ 0 w 2239108"/>
              <a:gd name="connsiteY0" fmla="*/ 0 h 3043383"/>
              <a:gd name="connsiteX1" fmla="*/ 54591 w 2239108"/>
              <a:gd name="connsiteY1" fmla="*/ 436728 h 3043383"/>
              <a:gd name="connsiteX2" fmla="*/ 204717 w 2239108"/>
              <a:gd name="connsiteY2" fmla="*/ 1924334 h 3043383"/>
              <a:gd name="connsiteX3" fmla="*/ 395785 w 2239108"/>
              <a:gd name="connsiteY3" fmla="*/ 2729552 h 3043383"/>
              <a:gd name="connsiteX4" fmla="*/ 641445 w 2239108"/>
              <a:gd name="connsiteY4" fmla="*/ 3016155 h 3043383"/>
              <a:gd name="connsiteX5" fmla="*/ 846161 w 2239108"/>
              <a:gd name="connsiteY5" fmla="*/ 3016155 h 3043383"/>
              <a:gd name="connsiteX6" fmla="*/ 1023582 w 2239108"/>
              <a:gd name="connsiteY6" fmla="*/ 2879677 h 3043383"/>
              <a:gd name="connsiteX7" fmla="*/ 1446663 w 2239108"/>
              <a:gd name="connsiteY7" fmla="*/ 2238233 h 3043383"/>
              <a:gd name="connsiteX8" fmla="*/ 1883391 w 2239108"/>
              <a:gd name="connsiteY8" fmla="*/ 1255594 h 3043383"/>
              <a:gd name="connsiteX9" fmla="*/ 2183642 w 2239108"/>
              <a:gd name="connsiteY9" fmla="*/ 518615 h 3043383"/>
              <a:gd name="connsiteX10" fmla="*/ 2238233 w 2239108"/>
              <a:gd name="connsiteY10" fmla="*/ 13648 h 304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9108" h="3043383">
                <a:moveTo>
                  <a:pt x="0" y="0"/>
                </a:moveTo>
                <a:cubicBezTo>
                  <a:pt x="10236" y="58003"/>
                  <a:pt x="20472" y="116006"/>
                  <a:pt x="54591" y="436728"/>
                </a:cubicBezTo>
                <a:cubicBezTo>
                  <a:pt x="88710" y="757450"/>
                  <a:pt x="147851" y="1542197"/>
                  <a:pt x="204717" y="1924334"/>
                </a:cubicBezTo>
                <a:cubicBezTo>
                  <a:pt x="261583" y="2306471"/>
                  <a:pt x="322997" y="2547582"/>
                  <a:pt x="395785" y="2729552"/>
                </a:cubicBezTo>
                <a:cubicBezTo>
                  <a:pt x="468573" y="2911522"/>
                  <a:pt x="566382" y="2968388"/>
                  <a:pt x="641445" y="3016155"/>
                </a:cubicBezTo>
                <a:cubicBezTo>
                  <a:pt x="716508" y="3063922"/>
                  <a:pt x="782472" y="3038901"/>
                  <a:pt x="846161" y="3016155"/>
                </a:cubicBezTo>
                <a:cubicBezTo>
                  <a:pt x="909850" y="2993409"/>
                  <a:pt x="923498" y="3009331"/>
                  <a:pt x="1023582" y="2879677"/>
                </a:cubicBezTo>
                <a:cubicBezTo>
                  <a:pt x="1123666" y="2750023"/>
                  <a:pt x="1303362" y="2508914"/>
                  <a:pt x="1446663" y="2238233"/>
                </a:cubicBezTo>
                <a:cubicBezTo>
                  <a:pt x="1589965" y="1967553"/>
                  <a:pt x="1760561" y="1542197"/>
                  <a:pt x="1883391" y="1255594"/>
                </a:cubicBezTo>
                <a:cubicBezTo>
                  <a:pt x="2006221" y="968991"/>
                  <a:pt x="2124502" y="725606"/>
                  <a:pt x="2183642" y="518615"/>
                </a:cubicBezTo>
                <a:cubicBezTo>
                  <a:pt x="2242782" y="311624"/>
                  <a:pt x="2240507" y="162636"/>
                  <a:pt x="2238233" y="13648"/>
                </a:cubicBezTo>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6" name="Freeform 5"/>
          <p:cNvSpPr/>
          <p:nvPr/>
        </p:nvSpPr>
        <p:spPr bwMode="auto">
          <a:xfrm>
            <a:off x="3738312" y="1146957"/>
            <a:ext cx="1667376" cy="2620535"/>
          </a:xfrm>
          <a:custGeom>
            <a:avLst/>
            <a:gdLst>
              <a:gd name="connsiteX0" fmla="*/ 0 w 1667376"/>
              <a:gd name="connsiteY0" fmla="*/ 0 h 2620535"/>
              <a:gd name="connsiteX1" fmla="*/ 54591 w 1667376"/>
              <a:gd name="connsiteY1" fmla="*/ 791570 h 2620535"/>
              <a:gd name="connsiteX2" fmla="*/ 245660 w 1667376"/>
              <a:gd name="connsiteY2" fmla="*/ 1992573 h 2620535"/>
              <a:gd name="connsiteX3" fmla="*/ 464024 w 1667376"/>
              <a:gd name="connsiteY3" fmla="*/ 2552131 h 2620535"/>
              <a:gd name="connsiteX4" fmla="*/ 641445 w 1667376"/>
              <a:gd name="connsiteY4" fmla="*/ 2606722 h 2620535"/>
              <a:gd name="connsiteX5" fmla="*/ 818866 w 1667376"/>
              <a:gd name="connsiteY5" fmla="*/ 2511188 h 2620535"/>
              <a:gd name="connsiteX6" fmla="*/ 982639 w 1667376"/>
              <a:gd name="connsiteY6" fmla="*/ 2224585 h 2620535"/>
              <a:gd name="connsiteX7" fmla="*/ 1282890 w 1667376"/>
              <a:gd name="connsiteY7" fmla="*/ 1528549 h 2620535"/>
              <a:gd name="connsiteX8" fmla="*/ 1610436 w 1667376"/>
              <a:gd name="connsiteY8" fmla="*/ 518615 h 2620535"/>
              <a:gd name="connsiteX9" fmla="*/ 1665027 w 1667376"/>
              <a:gd name="connsiteY9" fmla="*/ 0 h 262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7376" h="2620535">
                <a:moveTo>
                  <a:pt x="0" y="0"/>
                </a:moveTo>
                <a:cubicBezTo>
                  <a:pt x="6824" y="229737"/>
                  <a:pt x="13648" y="459475"/>
                  <a:pt x="54591" y="791570"/>
                </a:cubicBezTo>
                <a:cubicBezTo>
                  <a:pt x="95534" y="1123665"/>
                  <a:pt x="177421" y="1699146"/>
                  <a:pt x="245660" y="1992573"/>
                </a:cubicBezTo>
                <a:cubicBezTo>
                  <a:pt x="313899" y="2286000"/>
                  <a:pt x="398060" y="2449773"/>
                  <a:pt x="464024" y="2552131"/>
                </a:cubicBezTo>
                <a:cubicBezTo>
                  <a:pt x="529988" y="2654489"/>
                  <a:pt x="582305" y="2613546"/>
                  <a:pt x="641445" y="2606722"/>
                </a:cubicBezTo>
                <a:cubicBezTo>
                  <a:pt x="700585" y="2599898"/>
                  <a:pt x="762000" y="2574877"/>
                  <a:pt x="818866" y="2511188"/>
                </a:cubicBezTo>
                <a:cubicBezTo>
                  <a:pt x="875732" y="2447499"/>
                  <a:pt x="905302" y="2388358"/>
                  <a:pt x="982639" y="2224585"/>
                </a:cubicBezTo>
                <a:cubicBezTo>
                  <a:pt x="1059976" y="2060812"/>
                  <a:pt x="1178257" y="1812877"/>
                  <a:pt x="1282890" y="1528549"/>
                </a:cubicBezTo>
                <a:cubicBezTo>
                  <a:pt x="1387523" y="1244221"/>
                  <a:pt x="1546747" y="773373"/>
                  <a:pt x="1610436" y="518615"/>
                </a:cubicBezTo>
                <a:cubicBezTo>
                  <a:pt x="1674125" y="263857"/>
                  <a:pt x="1669576" y="131928"/>
                  <a:pt x="1665027" y="0"/>
                </a:cubicBezTo>
              </a:path>
            </a:pathLst>
          </a:cu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7" name="Freeform 6"/>
          <p:cNvSpPr/>
          <p:nvPr/>
        </p:nvSpPr>
        <p:spPr bwMode="auto">
          <a:xfrm>
            <a:off x="3911566" y="1146957"/>
            <a:ext cx="1181595" cy="2174450"/>
          </a:xfrm>
          <a:custGeom>
            <a:avLst/>
            <a:gdLst>
              <a:gd name="connsiteX0" fmla="*/ 53228 w 890850"/>
              <a:gd name="connsiteY0" fmla="*/ 46727 h 1547475"/>
              <a:gd name="connsiteX1" fmla="*/ 831151 w 890850"/>
              <a:gd name="connsiteY1" fmla="*/ 74022 h 1547475"/>
              <a:gd name="connsiteX2" fmla="*/ 831151 w 890850"/>
              <a:gd name="connsiteY2" fmla="*/ 155909 h 1547475"/>
              <a:gd name="connsiteX3" fmla="*/ 776559 w 890850"/>
              <a:gd name="connsiteY3" fmla="*/ 551694 h 1547475"/>
              <a:gd name="connsiteX4" fmla="*/ 667377 w 890850"/>
              <a:gd name="connsiteY4" fmla="*/ 988422 h 1547475"/>
              <a:gd name="connsiteX5" fmla="*/ 558195 w 890850"/>
              <a:gd name="connsiteY5" fmla="*/ 1356912 h 1547475"/>
              <a:gd name="connsiteX6" fmla="*/ 449013 w 890850"/>
              <a:gd name="connsiteY6" fmla="*/ 1534333 h 1547475"/>
              <a:gd name="connsiteX7" fmla="*/ 421718 w 890850"/>
              <a:gd name="connsiteY7" fmla="*/ 1534333 h 1547475"/>
              <a:gd name="connsiteX8" fmla="*/ 367127 w 890850"/>
              <a:gd name="connsiteY8" fmla="*/ 1534333 h 1547475"/>
              <a:gd name="connsiteX9" fmla="*/ 285240 w 890850"/>
              <a:gd name="connsiteY9" fmla="*/ 1466094 h 1547475"/>
              <a:gd name="connsiteX10" fmla="*/ 148762 w 890850"/>
              <a:gd name="connsiteY10" fmla="*/ 1138548 h 1547475"/>
              <a:gd name="connsiteX11" fmla="*/ 80524 w 890850"/>
              <a:gd name="connsiteY11" fmla="*/ 742762 h 1547475"/>
              <a:gd name="connsiteX12" fmla="*/ 53228 w 890850"/>
              <a:gd name="connsiteY12" fmla="*/ 46727 h 15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50" h="1547475">
                <a:moveTo>
                  <a:pt x="53228" y="46727"/>
                </a:moveTo>
                <a:cubicBezTo>
                  <a:pt x="178332" y="-64730"/>
                  <a:pt x="701497" y="55825"/>
                  <a:pt x="831151" y="74022"/>
                </a:cubicBezTo>
                <a:cubicBezTo>
                  <a:pt x="960805" y="92219"/>
                  <a:pt x="840250" y="76297"/>
                  <a:pt x="831151" y="155909"/>
                </a:cubicBezTo>
                <a:cubicBezTo>
                  <a:pt x="822052" y="235521"/>
                  <a:pt x="803855" y="412942"/>
                  <a:pt x="776559" y="551694"/>
                </a:cubicBezTo>
                <a:cubicBezTo>
                  <a:pt x="749263" y="690446"/>
                  <a:pt x="703771" y="854219"/>
                  <a:pt x="667377" y="988422"/>
                </a:cubicBezTo>
                <a:cubicBezTo>
                  <a:pt x="630983" y="1122625"/>
                  <a:pt x="594589" y="1265927"/>
                  <a:pt x="558195" y="1356912"/>
                </a:cubicBezTo>
                <a:cubicBezTo>
                  <a:pt x="521801" y="1447897"/>
                  <a:pt x="471759" y="1504763"/>
                  <a:pt x="449013" y="1534333"/>
                </a:cubicBezTo>
                <a:cubicBezTo>
                  <a:pt x="426267" y="1563903"/>
                  <a:pt x="421718" y="1534333"/>
                  <a:pt x="421718" y="1534333"/>
                </a:cubicBezTo>
                <a:cubicBezTo>
                  <a:pt x="408070" y="1534333"/>
                  <a:pt x="389873" y="1545706"/>
                  <a:pt x="367127" y="1534333"/>
                </a:cubicBezTo>
                <a:cubicBezTo>
                  <a:pt x="344381" y="1522960"/>
                  <a:pt x="321634" y="1532058"/>
                  <a:pt x="285240" y="1466094"/>
                </a:cubicBezTo>
                <a:cubicBezTo>
                  <a:pt x="248846" y="1400130"/>
                  <a:pt x="182881" y="1259103"/>
                  <a:pt x="148762" y="1138548"/>
                </a:cubicBezTo>
                <a:cubicBezTo>
                  <a:pt x="114643" y="1017993"/>
                  <a:pt x="100995" y="924732"/>
                  <a:pt x="80524" y="742762"/>
                </a:cubicBezTo>
                <a:cubicBezTo>
                  <a:pt x="60053" y="560792"/>
                  <a:pt x="-71876" y="158184"/>
                  <a:pt x="53228" y="46727"/>
                </a:cubicBezTo>
                <a:close/>
              </a:path>
            </a:pathLst>
          </a:cu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8" name="Freeform 7"/>
          <p:cNvSpPr/>
          <p:nvPr/>
        </p:nvSpPr>
        <p:spPr bwMode="auto">
          <a:xfrm>
            <a:off x="4056938" y="1145820"/>
            <a:ext cx="890850" cy="1547475"/>
          </a:xfrm>
          <a:custGeom>
            <a:avLst/>
            <a:gdLst>
              <a:gd name="connsiteX0" fmla="*/ 53228 w 890850"/>
              <a:gd name="connsiteY0" fmla="*/ 46727 h 1547475"/>
              <a:gd name="connsiteX1" fmla="*/ 831151 w 890850"/>
              <a:gd name="connsiteY1" fmla="*/ 74022 h 1547475"/>
              <a:gd name="connsiteX2" fmla="*/ 831151 w 890850"/>
              <a:gd name="connsiteY2" fmla="*/ 155909 h 1547475"/>
              <a:gd name="connsiteX3" fmla="*/ 776559 w 890850"/>
              <a:gd name="connsiteY3" fmla="*/ 551694 h 1547475"/>
              <a:gd name="connsiteX4" fmla="*/ 667377 w 890850"/>
              <a:gd name="connsiteY4" fmla="*/ 988422 h 1547475"/>
              <a:gd name="connsiteX5" fmla="*/ 558195 w 890850"/>
              <a:gd name="connsiteY5" fmla="*/ 1356912 h 1547475"/>
              <a:gd name="connsiteX6" fmla="*/ 449013 w 890850"/>
              <a:gd name="connsiteY6" fmla="*/ 1534333 h 1547475"/>
              <a:gd name="connsiteX7" fmla="*/ 421718 w 890850"/>
              <a:gd name="connsiteY7" fmla="*/ 1534333 h 1547475"/>
              <a:gd name="connsiteX8" fmla="*/ 367127 w 890850"/>
              <a:gd name="connsiteY8" fmla="*/ 1534333 h 1547475"/>
              <a:gd name="connsiteX9" fmla="*/ 285240 w 890850"/>
              <a:gd name="connsiteY9" fmla="*/ 1466094 h 1547475"/>
              <a:gd name="connsiteX10" fmla="*/ 148762 w 890850"/>
              <a:gd name="connsiteY10" fmla="*/ 1138548 h 1547475"/>
              <a:gd name="connsiteX11" fmla="*/ 80524 w 890850"/>
              <a:gd name="connsiteY11" fmla="*/ 742762 h 1547475"/>
              <a:gd name="connsiteX12" fmla="*/ 53228 w 890850"/>
              <a:gd name="connsiteY12" fmla="*/ 46727 h 15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50" h="1547475">
                <a:moveTo>
                  <a:pt x="53228" y="46727"/>
                </a:moveTo>
                <a:cubicBezTo>
                  <a:pt x="178332" y="-64730"/>
                  <a:pt x="701497" y="55825"/>
                  <a:pt x="831151" y="74022"/>
                </a:cubicBezTo>
                <a:cubicBezTo>
                  <a:pt x="960805" y="92219"/>
                  <a:pt x="840250" y="76297"/>
                  <a:pt x="831151" y="155909"/>
                </a:cubicBezTo>
                <a:cubicBezTo>
                  <a:pt x="822052" y="235521"/>
                  <a:pt x="803855" y="412942"/>
                  <a:pt x="776559" y="551694"/>
                </a:cubicBezTo>
                <a:cubicBezTo>
                  <a:pt x="749263" y="690446"/>
                  <a:pt x="703771" y="854219"/>
                  <a:pt x="667377" y="988422"/>
                </a:cubicBezTo>
                <a:cubicBezTo>
                  <a:pt x="630983" y="1122625"/>
                  <a:pt x="594589" y="1265927"/>
                  <a:pt x="558195" y="1356912"/>
                </a:cubicBezTo>
                <a:cubicBezTo>
                  <a:pt x="521801" y="1447897"/>
                  <a:pt x="471759" y="1504763"/>
                  <a:pt x="449013" y="1534333"/>
                </a:cubicBezTo>
                <a:cubicBezTo>
                  <a:pt x="426267" y="1563903"/>
                  <a:pt x="421718" y="1534333"/>
                  <a:pt x="421718" y="1534333"/>
                </a:cubicBezTo>
                <a:cubicBezTo>
                  <a:pt x="408070" y="1534333"/>
                  <a:pt x="389873" y="1545706"/>
                  <a:pt x="367127" y="1534333"/>
                </a:cubicBezTo>
                <a:cubicBezTo>
                  <a:pt x="344381" y="1522960"/>
                  <a:pt x="321634" y="1532058"/>
                  <a:pt x="285240" y="1466094"/>
                </a:cubicBezTo>
                <a:cubicBezTo>
                  <a:pt x="248846" y="1400130"/>
                  <a:pt x="182881" y="1259103"/>
                  <a:pt x="148762" y="1138548"/>
                </a:cubicBezTo>
                <a:cubicBezTo>
                  <a:pt x="114643" y="1017993"/>
                  <a:pt x="100995" y="924732"/>
                  <a:pt x="80524" y="742762"/>
                </a:cubicBezTo>
                <a:cubicBezTo>
                  <a:pt x="60053" y="560792"/>
                  <a:pt x="-71876" y="158184"/>
                  <a:pt x="53228" y="46727"/>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23" name="TextBox 22"/>
          <p:cNvSpPr txBox="1"/>
          <p:nvPr/>
        </p:nvSpPr>
        <p:spPr>
          <a:xfrm>
            <a:off x="3869735" y="6096000"/>
            <a:ext cx="1224181" cy="584775"/>
          </a:xfrm>
          <a:prstGeom prst="rect">
            <a:avLst/>
          </a:prstGeom>
          <a:noFill/>
        </p:spPr>
        <p:txBody>
          <a:bodyPr wrap="none" rtlCol="0">
            <a:spAutoFit/>
          </a:bodyPr>
          <a:lstStyle/>
          <a:p>
            <a:pPr algn="l"/>
            <a:r>
              <a:rPr lang="en-IN" sz="3200" i="1" dirty="0" err="1">
                <a:solidFill>
                  <a:srgbClr val="FF0000"/>
                </a:solidFill>
                <a:latin typeface="Times New Roman" panose="02020603050405020304" pitchFamily="18" charset="0"/>
                <a:cs typeface="Times New Roman" panose="02020603050405020304" pitchFamily="18" charset="0"/>
              </a:rPr>
              <a:t>r</a:t>
            </a:r>
            <a:r>
              <a:rPr lang="en-IN" sz="3200" i="1" baseline="-25000" dirty="0" err="1">
                <a:solidFill>
                  <a:srgbClr val="FF0000"/>
                </a:solidFill>
                <a:latin typeface="Times New Roman" panose="02020603050405020304" pitchFamily="18" charset="0"/>
                <a:cs typeface="Times New Roman" panose="02020603050405020304" pitchFamily="18" charset="0"/>
              </a:rPr>
              <a:t>cylinder</a:t>
            </a:r>
            <a:endParaRPr lang="en-IN" sz="3200" i="1" baseline="-25000" dirty="0">
              <a:solidFill>
                <a:srgbClr val="FF0000"/>
              </a:solidFill>
              <a:latin typeface="Times New Roman" panose="02020603050405020304" pitchFamily="18" charset="0"/>
              <a:cs typeface="Times New Roman" panose="02020603050405020304" pitchFamily="18" charset="0"/>
            </a:endParaRPr>
          </a:p>
        </p:txBody>
      </p:sp>
      <p:grpSp>
        <p:nvGrpSpPr>
          <p:cNvPr id="10" name="Group 38">
            <a:extLst>
              <a:ext uri="{FF2B5EF4-FFF2-40B4-BE49-F238E27FC236}">
                <a16:creationId xmlns:a16="http://schemas.microsoft.com/office/drawing/2014/main" id="{AE23563C-095F-AE7E-C7A0-2E75AE086107}"/>
              </a:ext>
            </a:extLst>
          </p:cNvPr>
          <p:cNvGrpSpPr>
            <a:grpSpLocks/>
          </p:cNvGrpSpPr>
          <p:nvPr/>
        </p:nvGrpSpPr>
        <p:grpSpPr bwMode="auto">
          <a:xfrm>
            <a:off x="0" y="0"/>
            <a:ext cx="9144000" cy="6858000"/>
            <a:chOff x="0" y="0"/>
            <a:chExt cx="9144000" cy="6858000"/>
          </a:xfrm>
        </p:grpSpPr>
        <p:grpSp>
          <p:nvGrpSpPr>
            <p:cNvPr id="11" name="Group 19">
              <a:extLst>
                <a:ext uri="{FF2B5EF4-FFF2-40B4-BE49-F238E27FC236}">
                  <a16:creationId xmlns:a16="http://schemas.microsoft.com/office/drawing/2014/main" id="{13EE3E1B-2B6C-DD5D-9231-B025CBEA1D74}"/>
                </a:ext>
              </a:extLst>
            </p:cNvPr>
            <p:cNvGrpSpPr>
              <a:grpSpLocks/>
            </p:cNvGrpSpPr>
            <p:nvPr/>
          </p:nvGrpSpPr>
          <p:grpSpPr bwMode="auto">
            <a:xfrm>
              <a:off x="0" y="0"/>
              <a:ext cx="9144000" cy="6858000"/>
              <a:chOff x="0" y="0"/>
              <a:chExt cx="9144000" cy="6858000"/>
            </a:xfrm>
          </p:grpSpPr>
          <p:grpSp>
            <p:nvGrpSpPr>
              <p:cNvPr id="13" name="Group 8">
                <a:extLst>
                  <a:ext uri="{FF2B5EF4-FFF2-40B4-BE49-F238E27FC236}">
                    <a16:creationId xmlns:a16="http://schemas.microsoft.com/office/drawing/2014/main" id="{41ADEE77-EE8E-654D-3E75-ADDCF2F82278}"/>
                  </a:ext>
                </a:extLst>
              </p:cNvPr>
              <p:cNvGrpSpPr>
                <a:grpSpLocks/>
              </p:cNvGrpSpPr>
              <p:nvPr/>
            </p:nvGrpSpPr>
            <p:grpSpPr bwMode="auto">
              <a:xfrm>
                <a:off x="0" y="0"/>
                <a:ext cx="9144000" cy="6858000"/>
                <a:chOff x="0" y="0"/>
                <a:chExt cx="5760" cy="4320"/>
              </a:xfrm>
            </p:grpSpPr>
            <p:grpSp>
              <p:nvGrpSpPr>
                <p:cNvPr id="15" name="Group 9">
                  <a:extLst>
                    <a:ext uri="{FF2B5EF4-FFF2-40B4-BE49-F238E27FC236}">
                      <a16:creationId xmlns:a16="http://schemas.microsoft.com/office/drawing/2014/main" id="{5058E3FE-797E-1E96-1B2F-9DC7CD32843C}"/>
                    </a:ext>
                  </a:extLst>
                </p:cNvPr>
                <p:cNvGrpSpPr>
                  <a:grpSpLocks/>
                </p:cNvGrpSpPr>
                <p:nvPr/>
              </p:nvGrpSpPr>
              <p:grpSpPr bwMode="auto">
                <a:xfrm>
                  <a:off x="0" y="0"/>
                  <a:ext cx="192" cy="4320"/>
                  <a:chOff x="0" y="-48"/>
                  <a:chExt cx="144" cy="4368"/>
                </a:xfrm>
              </p:grpSpPr>
              <p:sp>
                <p:nvSpPr>
                  <p:cNvPr id="34" name="Rectangle 10">
                    <a:extLst>
                      <a:ext uri="{FF2B5EF4-FFF2-40B4-BE49-F238E27FC236}">
                        <a16:creationId xmlns:a16="http://schemas.microsoft.com/office/drawing/2014/main" id="{D44DA508-9DB5-40FC-D4AD-47FB7697263F}"/>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5" name="Rectangle 11">
                    <a:extLst>
                      <a:ext uri="{FF2B5EF4-FFF2-40B4-BE49-F238E27FC236}">
                        <a16:creationId xmlns:a16="http://schemas.microsoft.com/office/drawing/2014/main" id="{CC504665-3AB0-316F-C0DD-67A3EFBB36A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6" name="Group 12">
                  <a:extLst>
                    <a:ext uri="{FF2B5EF4-FFF2-40B4-BE49-F238E27FC236}">
                      <a16:creationId xmlns:a16="http://schemas.microsoft.com/office/drawing/2014/main" id="{41347EFB-8AAC-81FA-309B-5E96E421AE10}"/>
                    </a:ext>
                  </a:extLst>
                </p:cNvPr>
                <p:cNvGrpSpPr>
                  <a:grpSpLocks/>
                </p:cNvGrpSpPr>
                <p:nvPr/>
              </p:nvGrpSpPr>
              <p:grpSpPr bwMode="auto">
                <a:xfrm>
                  <a:off x="5674" y="24"/>
                  <a:ext cx="86" cy="4296"/>
                  <a:chOff x="5616" y="-48"/>
                  <a:chExt cx="144" cy="4368"/>
                </a:xfrm>
              </p:grpSpPr>
              <p:sp>
                <p:nvSpPr>
                  <p:cNvPr id="24" name="Rectangle 13">
                    <a:extLst>
                      <a:ext uri="{FF2B5EF4-FFF2-40B4-BE49-F238E27FC236}">
                        <a16:creationId xmlns:a16="http://schemas.microsoft.com/office/drawing/2014/main" id="{4D7B5BE9-113B-97C9-028D-520D73F677D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3" name="Rectangle 14">
                    <a:extLst>
                      <a:ext uri="{FF2B5EF4-FFF2-40B4-BE49-F238E27FC236}">
                        <a16:creationId xmlns:a16="http://schemas.microsoft.com/office/drawing/2014/main" id="{48E9D3F6-694E-130C-F4EF-FCC435E19DE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7" name="Group 15">
                  <a:extLst>
                    <a:ext uri="{FF2B5EF4-FFF2-40B4-BE49-F238E27FC236}">
                      <a16:creationId xmlns:a16="http://schemas.microsoft.com/office/drawing/2014/main" id="{EDB3F1D5-7549-A738-7E67-80DCF7F6FB8C}"/>
                    </a:ext>
                  </a:extLst>
                </p:cNvPr>
                <p:cNvGrpSpPr>
                  <a:grpSpLocks/>
                </p:cNvGrpSpPr>
                <p:nvPr/>
              </p:nvGrpSpPr>
              <p:grpSpPr bwMode="auto">
                <a:xfrm>
                  <a:off x="144" y="0"/>
                  <a:ext cx="5616" cy="144"/>
                  <a:chOff x="96" y="-48"/>
                  <a:chExt cx="5520" cy="144"/>
                </a:xfrm>
              </p:grpSpPr>
              <p:sp>
                <p:nvSpPr>
                  <p:cNvPr id="21" name="Rectangle 16">
                    <a:extLst>
                      <a:ext uri="{FF2B5EF4-FFF2-40B4-BE49-F238E27FC236}">
                        <a16:creationId xmlns:a16="http://schemas.microsoft.com/office/drawing/2014/main" id="{FEC82A7B-08C7-846F-58A8-87C580F542D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2" name="Rectangle 17">
                    <a:extLst>
                      <a:ext uri="{FF2B5EF4-FFF2-40B4-BE49-F238E27FC236}">
                        <a16:creationId xmlns:a16="http://schemas.microsoft.com/office/drawing/2014/main" id="{1680EF19-102E-6EA9-5080-A62E82C32960}"/>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8" name="Group 18">
                  <a:extLst>
                    <a:ext uri="{FF2B5EF4-FFF2-40B4-BE49-F238E27FC236}">
                      <a16:creationId xmlns:a16="http://schemas.microsoft.com/office/drawing/2014/main" id="{C15EC3E0-2DD9-6A77-C1AA-B37C4D52EA3C}"/>
                    </a:ext>
                  </a:extLst>
                </p:cNvPr>
                <p:cNvGrpSpPr>
                  <a:grpSpLocks/>
                </p:cNvGrpSpPr>
                <p:nvPr/>
              </p:nvGrpSpPr>
              <p:grpSpPr bwMode="auto">
                <a:xfrm>
                  <a:off x="144" y="4234"/>
                  <a:ext cx="5616" cy="86"/>
                  <a:chOff x="96" y="4176"/>
                  <a:chExt cx="5520" cy="144"/>
                </a:xfrm>
              </p:grpSpPr>
              <p:sp>
                <p:nvSpPr>
                  <p:cNvPr id="19" name="Rectangle 19">
                    <a:extLst>
                      <a:ext uri="{FF2B5EF4-FFF2-40B4-BE49-F238E27FC236}">
                        <a16:creationId xmlns:a16="http://schemas.microsoft.com/office/drawing/2014/main" id="{5447442D-BC3E-DEB3-FAA0-55B3A9822AA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20">
                    <a:extLst>
                      <a:ext uri="{FF2B5EF4-FFF2-40B4-BE49-F238E27FC236}">
                        <a16:creationId xmlns:a16="http://schemas.microsoft.com/office/drawing/2014/main" id="{1AD73AF5-F9F1-0F92-61F5-62E77FC84CF4}"/>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14" name="Rectangle 21">
                <a:extLst>
                  <a:ext uri="{FF2B5EF4-FFF2-40B4-BE49-F238E27FC236}">
                    <a16:creationId xmlns:a16="http://schemas.microsoft.com/office/drawing/2014/main" id="{A16B0736-777C-B1A4-B605-FDFB577CC673}"/>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2" name="Picture 42" descr="A picture containing shape&#10;&#10;Description automatically generated">
              <a:extLst>
                <a:ext uri="{FF2B5EF4-FFF2-40B4-BE49-F238E27FC236}">
                  <a16:creationId xmlns:a16="http://schemas.microsoft.com/office/drawing/2014/main" id="{D4679CC8-7AAF-4205-AFDC-22C22F5B0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440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290512" y="1028700"/>
            <a:ext cx="8562975" cy="5219700"/>
          </a:xfrm>
          <a:prstGeom prst="rect">
            <a:avLst/>
          </a:prstGeom>
        </p:spPr>
      </p:pic>
      <p:sp>
        <p:nvSpPr>
          <p:cNvPr id="2" name="Title 1"/>
          <p:cNvSpPr>
            <a:spLocks noGrp="1"/>
          </p:cNvSpPr>
          <p:nvPr>
            <p:ph type="title"/>
          </p:nvPr>
        </p:nvSpPr>
        <p:spPr>
          <a:xfrm>
            <a:off x="457200" y="31845"/>
            <a:ext cx="6741735" cy="1143000"/>
          </a:xfrm>
        </p:spPr>
        <p:txBody>
          <a:bodyPr/>
          <a:lstStyle/>
          <a:p>
            <a:r>
              <a:rPr lang="en-IN" sz="2800" dirty="0">
                <a:latin typeface="Times New Roman" panose="02020603050405020304" pitchFamily="18" charset="0"/>
                <a:cs typeface="Times New Roman" panose="02020603050405020304" pitchFamily="18" charset="0"/>
              </a:rPr>
              <a:t>Temporal Evolution of Spatial Distribution of Equivalence Ratio during main injection</a:t>
            </a:r>
          </a:p>
        </p:txBody>
      </p:sp>
      <p:sp>
        <p:nvSpPr>
          <p:cNvPr id="3" name="Freeform 2"/>
          <p:cNvSpPr/>
          <p:nvPr/>
        </p:nvSpPr>
        <p:spPr bwMode="auto">
          <a:xfrm>
            <a:off x="2952771" y="1189038"/>
            <a:ext cx="3238458" cy="3854398"/>
          </a:xfrm>
          <a:custGeom>
            <a:avLst/>
            <a:gdLst>
              <a:gd name="connsiteX0" fmla="*/ 0 w 3238458"/>
              <a:gd name="connsiteY0" fmla="*/ 0 h 3854398"/>
              <a:gd name="connsiteX1" fmla="*/ 68239 w 3238458"/>
              <a:gd name="connsiteY1" fmla="*/ 627797 h 3854398"/>
              <a:gd name="connsiteX2" fmla="*/ 150125 w 3238458"/>
              <a:gd name="connsiteY2" fmla="*/ 1255594 h 3854398"/>
              <a:gd name="connsiteX3" fmla="*/ 259308 w 3238458"/>
              <a:gd name="connsiteY3" fmla="*/ 2197289 h 3854398"/>
              <a:gd name="connsiteX4" fmla="*/ 477672 w 3238458"/>
              <a:gd name="connsiteY4" fmla="*/ 3043451 h 3854398"/>
              <a:gd name="connsiteX5" fmla="*/ 709684 w 3238458"/>
              <a:gd name="connsiteY5" fmla="*/ 3480179 h 3854398"/>
              <a:gd name="connsiteX6" fmla="*/ 846161 w 3238458"/>
              <a:gd name="connsiteY6" fmla="*/ 3671248 h 3854398"/>
              <a:gd name="connsiteX7" fmla="*/ 1037230 w 3238458"/>
              <a:gd name="connsiteY7" fmla="*/ 3821373 h 3854398"/>
              <a:gd name="connsiteX8" fmla="*/ 1269242 w 3238458"/>
              <a:gd name="connsiteY8" fmla="*/ 3848669 h 3854398"/>
              <a:gd name="connsiteX9" fmla="*/ 1596788 w 3238458"/>
              <a:gd name="connsiteY9" fmla="*/ 3739486 h 3854398"/>
              <a:gd name="connsiteX10" fmla="*/ 1828800 w 3238458"/>
              <a:gd name="connsiteY10" fmla="*/ 3425588 h 3854398"/>
              <a:gd name="connsiteX11" fmla="*/ 1992573 w 3238458"/>
              <a:gd name="connsiteY11" fmla="*/ 3289110 h 3854398"/>
              <a:gd name="connsiteX12" fmla="*/ 2006221 w 3238458"/>
              <a:gd name="connsiteY12" fmla="*/ 3152633 h 3854398"/>
              <a:gd name="connsiteX13" fmla="*/ 2470245 w 3238458"/>
              <a:gd name="connsiteY13" fmla="*/ 2565779 h 3854398"/>
              <a:gd name="connsiteX14" fmla="*/ 2715905 w 3238458"/>
              <a:gd name="connsiteY14" fmla="*/ 2374710 h 3854398"/>
              <a:gd name="connsiteX15" fmla="*/ 2784143 w 3238458"/>
              <a:gd name="connsiteY15" fmla="*/ 2320119 h 3854398"/>
              <a:gd name="connsiteX16" fmla="*/ 3043451 w 3238458"/>
              <a:gd name="connsiteY16" fmla="*/ 1992573 h 3854398"/>
              <a:gd name="connsiteX17" fmla="*/ 3166281 w 3238458"/>
              <a:gd name="connsiteY17" fmla="*/ 1856095 h 3854398"/>
              <a:gd name="connsiteX18" fmla="*/ 3166281 w 3238458"/>
              <a:gd name="connsiteY18" fmla="*/ 1651379 h 3854398"/>
              <a:gd name="connsiteX19" fmla="*/ 3193576 w 3238458"/>
              <a:gd name="connsiteY19" fmla="*/ 1487606 h 3854398"/>
              <a:gd name="connsiteX20" fmla="*/ 3234519 w 3238458"/>
              <a:gd name="connsiteY20" fmla="*/ 1323833 h 3854398"/>
              <a:gd name="connsiteX21" fmla="*/ 3234519 w 3238458"/>
              <a:gd name="connsiteY21" fmla="*/ 40943 h 385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38458" h="3854398">
                <a:moveTo>
                  <a:pt x="0" y="0"/>
                </a:moveTo>
                <a:cubicBezTo>
                  <a:pt x="21609" y="209265"/>
                  <a:pt x="43218" y="418531"/>
                  <a:pt x="68239" y="627797"/>
                </a:cubicBezTo>
                <a:cubicBezTo>
                  <a:pt x="93260" y="837063"/>
                  <a:pt x="118280" y="994012"/>
                  <a:pt x="150125" y="1255594"/>
                </a:cubicBezTo>
                <a:cubicBezTo>
                  <a:pt x="181970" y="1517176"/>
                  <a:pt x="204717" y="1899313"/>
                  <a:pt x="259308" y="2197289"/>
                </a:cubicBezTo>
                <a:cubicBezTo>
                  <a:pt x="313899" y="2495265"/>
                  <a:pt x="402609" y="2829636"/>
                  <a:pt x="477672" y="3043451"/>
                </a:cubicBezTo>
                <a:cubicBezTo>
                  <a:pt x="552735" y="3257266"/>
                  <a:pt x="648269" y="3375546"/>
                  <a:pt x="709684" y="3480179"/>
                </a:cubicBezTo>
                <a:cubicBezTo>
                  <a:pt x="771099" y="3584812"/>
                  <a:pt x="791570" y="3614382"/>
                  <a:pt x="846161" y="3671248"/>
                </a:cubicBezTo>
                <a:cubicBezTo>
                  <a:pt x="900752" y="3728114"/>
                  <a:pt x="966717" y="3791803"/>
                  <a:pt x="1037230" y="3821373"/>
                </a:cubicBezTo>
                <a:cubicBezTo>
                  <a:pt x="1107743" y="3850943"/>
                  <a:pt x="1175982" y="3862317"/>
                  <a:pt x="1269242" y="3848669"/>
                </a:cubicBezTo>
                <a:cubicBezTo>
                  <a:pt x="1362502" y="3835021"/>
                  <a:pt x="1503528" y="3809999"/>
                  <a:pt x="1596788" y="3739486"/>
                </a:cubicBezTo>
                <a:cubicBezTo>
                  <a:pt x="1690048" y="3668973"/>
                  <a:pt x="1762836" y="3500651"/>
                  <a:pt x="1828800" y="3425588"/>
                </a:cubicBezTo>
                <a:cubicBezTo>
                  <a:pt x="1894764" y="3350525"/>
                  <a:pt x="1963003" y="3334603"/>
                  <a:pt x="1992573" y="3289110"/>
                </a:cubicBezTo>
                <a:cubicBezTo>
                  <a:pt x="2022143" y="3243618"/>
                  <a:pt x="1926609" y="3273188"/>
                  <a:pt x="2006221" y="3152633"/>
                </a:cubicBezTo>
                <a:cubicBezTo>
                  <a:pt x="2085833" y="3032078"/>
                  <a:pt x="2351964" y="2695433"/>
                  <a:pt x="2470245" y="2565779"/>
                </a:cubicBezTo>
                <a:cubicBezTo>
                  <a:pt x="2588526" y="2436125"/>
                  <a:pt x="2663589" y="2415653"/>
                  <a:pt x="2715905" y="2374710"/>
                </a:cubicBezTo>
                <a:cubicBezTo>
                  <a:pt x="2768221" y="2333767"/>
                  <a:pt x="2729552" y="2383809"/>
                  <a:pt x="2784143" y="2320119"/>
                </a:cubicBezTo>
                <a:cubicBezTo>
                  <a:pt x="2838734" y="2256429"/>
                  <a:pt x="2979761" y="2069910"/>
                  <a:pt x="3043451" y="1992573"/>
                </a:cubicBezTo>
                <a:cubicBezTo>
                  <a:pt x="3107141" y="1915236"/>
                  <a:pt x="3145809" y="1912961"/>
                  <a:pt x="3166281" y="1856095"/>
                </a:cubicBezTo>
                <a:cubicBezTo>
                  <a:pt x="3186753" y="1799229"/>
                  <a:pt x="3161732" y="1712794"/>
                  <a:pt x="3166281" y="1651379"/>
                </a:cubicBezTo>
                <a:cubicBezTo>
                  <a:pt x="3170830" y="1589964"/>
                  <a:pt x="3182203" y="1542197"/>
                  <a:pt x="3193576" y="1487606"/>
                </a:cubicBezTo>
                <a:cubicBezTo>
                  <a:pt x="3204949" y="1433015"/>
                  <a:pt x="3227695" y="1564943"/>
                  <a:pt x="3234519" y="1323833"/>
                </a:cubicBezTo>
                <a:cubicBezTo>
                  <a:pt x="3241343" y="1082723"/>
                  <a:pt x="3237931" y="561833"/>
                  <a:pt x="3234519" y="40943"/>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4" name="Freeform 3"/>
          <p:cNvSpPr/>
          <p:nvPr/>
        </p:nvSpPr>
        <p:spPr bwMode="auto">
          <a:xfrm>
            <a:off x="3139970" y="1204960"/>
            <a:ext cx="2866030" cy="3412276"/>
          </a:xfrm>
          <a:custGeom>
            <a:avLst/>
            <a:gdLst>
              <a:gd name="connsiteX0" fmla="*/ 0 w 2866030"/>
              <a:gd name="connsiteY0" fmla="*/ 0 h 3412276"/>
              <a:gd name="connsiteX1" fmla="*/ 136478 w 2866030"/>
              <a:gd name="connsiteY1" fmla="*/ 1201003 h 3412276"/>
              <a:gd name="connsiteX2" fmla="*/ 368490 w 2866030"/>
              <a:gd name="connsiteY2" fmla="*/ 2470244 h 3412276"/>
              <a:gd name="connsiteX3" fmla="*/ 573206 w 2866030"/>
              <a:gd name="connsiteY3" fmla="*/ 3125337 h 3412276"/>
              <a:gd name="connsiteX4" fmla="*/ 805218 w 2866030"/>
              <a:gd name="connsiteY4" fmla="*/ 3370997 h 3412276"/>
              <a:gd name="connsiteX5" fmla="*/ 968991 w 2866030"/>
              <a:gd name="connsiteY5" fmla="*/ 3411940 h 3412276"/>
              <a:gd name="connsiteX6" fmla="*/ 1119117 w 2866030"/>
              <a:gd name="connsiteY6" fmla="*/ 3370997 h 3412276"/>
              <a:gd name="connsiteX7" fmla="*/ 1364776 w 2866030"/>
              <a:gd name="connsiteY7" fmla="*/ 3152632 h 3412276"/>
              <a:gd name="connsiteX8" fmla="*/ 1569493 w 2866030"/>
              <a:gd name="connsiteY8" fmla="*/ 2866029 h 3412276"/>
              <a:gd name="connsiteX9" fmla="*/ 1746914 w 2866030"/>
              <a:gd name="connsiteY9" fmla="*/ 2620370 h 3412276"/>
              <a:gd name="connsiteX10" fmla="*/ 1815153 w 2866030"/>
              <a:gd name="connsiteY10" fmla="*/ 2456597 h 3412276"/>
              <a:gd name="connsiteX11" fmla="*/ 1856096 w 2866030"/>
              <a:gd name="connsiteY11" fmla="*/ 2361062 h 3412276"/>
              <a:gd name="connsiteX12" fmla="*/ 2265529 w 2866030"/>
              <a:gd name="connsiteY12" fmla="*/ 1869743 h 3412276"/>
              <a:gd name="connsiteX13" fmla="*/ 2715905 w 2866030"/>
              <a:gd name="connsiteY13" fmla="*/ 1241946 h 3412276"/>
              <a:gd name="connsiteX14" fmla="*/ 2838735 w 2866030"/>
              <a:gd name="connsiteY14" fmla="*/ 846161 h 3412276"/>
              <a:gd name="connsiteX15" fmla="*/ 2866030 w 2866030"/>
              <a:gd name="connsiteY15" fmla="*/ 0 h 341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6030" h="3412276">
                <a:moveTo>
                  <a:pt x="0" y="0"/>
                </a:moveTo>
                <a:cubicBezTo>
                  <a:pt x="37531" y="394648"/>
                  <a:pt x="75063" y="789296"/>
                  <a:pt x="136478" y="1201003"/>
                </a:cubicBezTo>
                <a:cubicBezTo>
                  <a:pt x="197893" y="1612710"/>
                  <a:pt x="295702" y="2149522"/>
                  <a:pt x="368490" y="2470244"/>
                </a:cubicBezTo>
                <a:cubicBezTo>
                  <a:pt x="441278" y="2790966"/>
                  <a:pt x="500418" y="2975212"/>
                  <a:pt x="573206" y="3125337"/>
                </a:cubicBezTo>
                <a:cubicBezTo>
                  <a:pt x="645994" y="3275462"/>
                  <a:pt x="739254" y="3323230"/>
                  <a:pt x="805218" y="3370997"/>
                </a:cubicBezTo>
                <a:cubicBezTo>
                  <a:pt x="871182" y="3418764"/>
                  <a:pt x="916675" y="3411940"/>
                  <a:pt x="968991" y="3411940"/>
                </a:cubicBezTo>
                <a:cubicBezTo>
                  <a:pt x="1021307" y="3411940"/>
                  <a:pt x="1053153" y="3414215"/>
                  <a:pt x="1119117" y="3370997"/>
                </a:cubicBezTo>
                <a:cubicBezTo>
                  <a:pt x="1185081" y="3327779"/>
                  <a:pt x="1289713" y="3236793"/>
                  <a:pt x="1364776" y="3152632"/>
                </a:cubicBezTo>
                <a:cubicBezTo>
                  <a:pt x="1439839" y="3068471"/>
                  <a:pt x="1569493" y="2866029"/>
                  <a:pt x="1569493" y="2866029"/>
                </a:cubicBezTo>
                <a:cubicBezTo>
                  <a:pt x="1633183" y="2777319"/>
                  <a:pt x="1705971" y="2688609"/>
                  <a:pt x="1746914" y="2620370"/>
                </a:cubicBezTo>
                <a:cubicBezTo>
                  <a:pt x="1787857" y="2552131"/>
                  <a:pt x="1796956" y="2499815"/>
                  <a:pt x="1815153" y="2456597"/>
                </a:cubicBezTo>
                <a:cubicBezTo>
                  <a:pt x="1833350" y="2413379"/>
                  <a:pt x="1781033" y="2458871"/>
                  <a:pt x="1856096" y="2361062"/>
                </a:cubicBezTo>
                <a:cubicBezTo>
                  <a:pt x="1931159" y="2263253"/>
                  <a:pt x="2122228" y="2056262"/>
                  <a:pt x="2265529" y="1869743"/>
                </a:cubicBezTo>
                <a:cubicBezTo>
                  <a:pt x="2408830" y="1683224"/>
                  <a:pt x="2620371" y="1412543"/>
                  <a:pt x="2715905" y="1241946"/>
                </a:cubicBezTo>
                <a:cubicBezTo>
                  <a:pt x="2811439" y="1071349"/>
                  <a:pt x="2813714" y="1053152"/>
                  <a:pt x="2838735" y="846161"/>
                </a:cubicBezTo>
                <a:cubicBezTo>
                  <a:pt x="2863756" y="639170"/>
                  <a:pt x="2864893" y="319585"/>
                  <a:pt x="2866030" y="0"/>
                </a:cubicBezTo>
              </a:path>
            </a:pathLst>
          </a:cu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5" name="Freeform 4"/>
          <p:cNvSpPr/>
          <p:nvPr/>
        </p:nvSpPr>
        <p:spPr bwMode="auto">
          <a:xfrm>
            <a:off x="3452446" y="1183351"/>
            <a:ext cx="2239108" cy="3043383"/>
          </a:xfrm>
          <a:custGeom>
            <a:avLst/>
            <a:gdLst>
              <a:gd name="connsiteX0" fmla="*/ 0 w 2239108"/>
              <a:gd name="connsiteY0" fmla="*/ 0 h 3043383"/>
              <a:gd name="connsiteX1" fmla="*/ 54591 w 2239108"/>
              <a:gd name="connsiteY1" fmla="*/ 436728 h 3043383"/>
              <a:gd name="connsiteX2" fmla="*/ 204717 w 2239108"/>
              <a:gd name="connsiteY2" fmla="*/ 1924334 h 3043383"/>
              <a:gd name="connsiteX3" fmla="*/ 395785 w 2239108"/>
              <a:gd name="connsiteY3" fmla="*/ 2729552 h 3043383"/>
              <a:gd name="connsiteX4" fmla="*/ 641445 w 2239108"/>
              <a:gd name="connsiteY4" fmla="*/ 3016155 h 3043383"/>
              <a:gd name="connsiteX5" fmla="*/ 846161 w 2239108"/>
              <a:gd name="connsiteY5" fmla="*/ 3016155 h 3043383"/>
              <a:gd name="connsiteX6" fmla="*/ 1023582 w 2239108"/>
              <a:gd name="connsiteY6" fmla="*/ 2879677 h 3043383"/>
              <a:gd name="connsiteX7" fmla="*/ 1446663 w 2239108"/>
              <a:gd name="connsiteY7" fmla="*/ 2238233 h 3043383"/>
              <a:gd name="connsiteX8" fmla="*/ 1883391 w 2239108"/>
              <a:gd name="connsiteY8" fmla="*/ 1255594 h 3043383"/>
              <a:gd name="connsiteX9" fmla="*/ 2183642 w 2239108"/>
              <a:gd name="connsiteY9" fmla="*/ 518615 h 3043383"/>
              <a:gd name="connsiteX10" fmla="*/ 2238233 w 2239108"/>
              <a:gd name="connsiteY10" fmla="*/ 13648 h 304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9108" h="3043383">
                <a:moveTo>
                  <a:pt x="0" y="0"/>
                </a:moveTo>
                <a:cubicBezTo>
                  <a:pt x="10236" y="58003"/>
                  <a:pt x="20472" y="116006"/>
                  <a:pt x="54591" y="436728"/>
                </a:cubicBezTo>
                <a:cubicBezTo>
                  <a:pt x="88710" y="757450"/>
                  <a:pt x="147851" y="1542197"/>
                  <a:pt x="204717" y="1924334"/>
                </a:cubicBezTo>
                <a:cubicBezTo>
                  <a:pt x="261583" y="2306471"/>
                  <a:pt x="322997" y="2547582"/>
                  <a:pt x="395785" y="2729552"/>
                </a:cubicBezTo>
                <a:cubicBezTo>
                  <a:pt x="468573" y="2911522"/>
                  <a:pt x="566382" y="2968388"/>
                  <a:pt x="641445" y="3016155"/>
                </a:cubicBezTo>
                <a:cubicBezTo>
                  <a:pt x="716508" y="3063922"/>
                  <a:pt x="782472" y="3038901"/>
                  <a:pt x="846161" y="3016155"/>
                </a:cubicBezTo>
                <a:cubicBezTo>
                  <a:pt x="909850" y="2993409"/>
                  <a:pt x="923498" y="3009331"/>
                  <a:pt x="1023582" y="2879677"/>
                </a:cubicBezTo>
                <a:cubicBezTo>
                  <a:pt x="1123666" y="2750023"/>
                  <a:pt x="1303362" y="2508914"/>
                  <a:pt x="1446663" y="2238233"/>
                </a:cubicBezTo>
                <a:cubicBezTo>
                  <a:pt x="1589965" y="1967553"/>
                  <a:pt x="1760561" y="1542197"/>
                  <a:pt x="1883391" y="1255594"/>
                </a:cubicBezTo>
                <a:cubicBezTo>
                  <a:pt x="2006221" y="968991"/>
                  <a:pt x="2124502" y="725606"/>
                  <a:pt x="2183642" y="518615"/>
                </a:cubicBezTo>
                <a:cubicBezTo>
                  <a:pt x="2242782" y="311624"/>
                  <a:pt x="2240507" y="162636"/>
                  <a:pt x="2238233" y="13648"/>
                </a:cubicBezTo>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6" name="Freeform 5"/>
          <p:cNvSpPr/>
          <p:nvPr/>
        </p:nvSpPr>
        <p:spPr bwMode="auto">
          <a:xfrm>
            <a:off x="3738312" y="1146957"/>
            <a:ext cx="1667376" cy="2620535"/>
          </a:xfrm>
          <a:custGeom>
            <a:avLst/>
            <a:gdLst>
              <a:gd name="connsiteX0" fmla="*/ 0 w 1667376"/>
              <a:gd name="connsiteY0" fmla="*/ 0 h 2620535"/>
              <a:gd name="connsiteX1" fmla="*/ 54591 w 1667376"/>
              <a:gd name="connsiteY1" fmla="*/ 791570 h 2620535"/>
              <a:gd name="connsiteX2" fmla="*/ 245660 w 1667376"/>
              <a:gd name="connsiteY2" fmla="*/ 1992573 h 2620535"/>
              <a:gd name="connsiteX3" fmla="*/ 464024 w 1667376"/>
              <a:gd name="connsiteY3" fmla="*/ 2552131 h 2620535"/>
              <a:gd name="connsiteX4" fmla="*/ 641445 w 1667376"/>
              <a:gd name="connsiteY4" fmla="*/ 2606722 h 2620535"/>
              <a:gd name="connsiteX5" fmla="*/ 818866 w 1667376"/>
              <a:gd name="connsiteY5" fmla="*/ 2511188 h 2620535"/>
              <a:gd name="connsiteX6" fmla="*/ 982639 w 1667376"/>
              <a:gd name="connsiteY6" fmla="*/ 2224585 h 2620535"/>
              <a:gd name="connsiteX7" fmla="*/ 1282890 w 1667376"/>
              <a:gd name="connsiteY7" fmla="*/ 1528549 h 2620535"/>
              <a:gd name="connsiteX8" fmla="*/ 1610436 w 1667376"/>
              <a:gd name="connsiteY8" fmla="*/ 518615 h 2620535"/>
              <a:gd name="connsiteX9" fmla="*/ 1665027 w 1667376"/>
              <a:gd name="connsiteY9" fmla="*/ 0 h 262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7376" h="2620535">
                <a:moveTo>
                  <a:pt x="0" y="0"/>
                </a:moveTo>
                <a:cubicBezTo>
                  <a:pt x="6824" y="229737"/>
                  <a:pt x="13648" y="459475"/>
                  <a:pt x="54591" y="791570"/>
                </a:cubicBezTo>
                <a:cubicBezTo>
                  <a:pt x="95534" y="1123665"/>
                  <a:pt x="177421" y="1699146"/>
                  <a:pt x="245660" y="1992573"/>
                </a:cubicBezTo>
                <a:cubicBezTo>
                  <a:pt x="313899" y="2286000"/>
                  <a:pt x="398060" y="2449773"/>
                  <a:pt x="464024" y="2552131"/>
                </a:cubicBezTo>
                <a:cubicBezTo>
                  <a:pt x="529988" y="2654489"/>
                  <a:pt x="582305" y="2613546"/>
                  <a:pt x="641445" y="2606722"/>
                </a:cubicBezTo>
                <a:cubicBezTo>
                  <a:pt x="700585" y="2599898"/>
                  <a:pt x="762000" y="2574877"/>
                  <a:pt x="818866" y="2511188"/>
                </a:cubicBezTo>
                <a:cubicBezTo>
                  <a:pt x="875732" y="2447499"/>
                  <a:pt x="905302" y="2388358"/>
                  <a:pt x="982639" y="2224585"/>
                </a:cubicBezTo>
                <a:cubicBezTo>
                  <a:pt x="1059976" y="2060812"/>
                  <a:pt x="1178257" y="1812877"/>
                  <a:pt x="1282890" y="1528549"/>
                </a:cubicBezTo>
                <a:cubicBezTo>
                  <a:pt x="1387523" y="1244221"/>
                  <a:pt x="1546747" y="773373"/>
                  <a:pt x="1610436" y="518615"/>
                </a:cubicBezTo>
                <a:cubicBezTo>
                  <a:pt x="1674125" y="263857"/>
                  <a:pt x="1669576" y="131928"/>
                  <a:pt x="1665027" y="0"/>
                </a:cubicBezTo>
              </a:path>
            </a:pathLst>
          </a:cu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7" name="Freeform 6"/>
          <p:cNvSpPr/>
          <p:nvPr/>
        </p:nvSpPr>
        <p:spPr bwMode="auto">
          <a:xfrm>
            <a:off x="3911566" y="1146957"/>
            <a:ext cx="1181595" cy="2174450"/>
          </a:xfrm>
          <a:custGeom>
            <a:avLst/>
            <a:gdLst>
              <a:gd name="connsiteX0" fmla="*/ 53228 w 890850"/>
              <a:gd name="connsiteY0" fmla="*/ 46727 h 1547475"/>
              <a:gd name="connsiteX1" fmla="*/ 831151 w 890850"/>
              <a:gd name="connsiteY1" fmla="*/ 74022 h 1547475"/>
              <a:gd name="connsiteX2" fmla="*/ 831151 w 890850"/>
              <a:gd name="connsiteY2" fmla="*/ 155909 h 1547475"/>
              <a:gd name="connsiteX3" fmla="*/ 776559 w 890850"/>
              <a:gd name="connsiteY3" fmla="*/ 551694 h 1547475"/>
              <a:gd name="connsiteX4" fmla="*/ 667377 w 890850"/>
              <a:gd name="connsiteY4" fmla="*/ 988422 h 1547475"/>
              <a:gd name="connsiteX5" fmla="*/ 558195 w 890850"/>
              <a:gd name="connsiteY5" fmla="*/ 1356912 h 1547475"/>
              <a:gd name="connsiteX6" fmla="*/ 449013 w 890850"/>
              <a:gd name="connsiteY6" fmla="*/ 1534333 h 1547475"/>
              <a:gd name="connsiteX7" fmla="*/ 421718 w 890850"/>
              <a:gd name="connsiteY7" fmla="*/ 1534333 h 1547475"/>
              <a:gd name="connsiteX8" fmla="*/ 367127 w 890850"/>
              <a:gd name="connsiteY8" fmla="*/ 1534333 h 1547475"/>
              <a:gd name="connsiteX9" fmla="*/ 285240 w 890850"/>
              <a:gd name="connsiteY9" fmla="*/ 1466094 h 1547475"/>
              <a:gd name="connsiteX10" fmla="*/ 148762 w 890850"/>
              <a:gd name="connsiteY10" fmla="*/ 1138548 h 1547475"/>
              <a:gd name="connsiteX11" fmla="*/ 80524 w 890850"/>
              <a:gd name="connsiteY11" fmla="*/ 742762 h 1547475"/>
              <a:gd name="connsiteX12" fmla="*/ 53228 w 890850"/>
              <a:gd name="connsiteY12" fmla="*/ 46727 h 15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50" h="1547475">
                <a:moveTo>
                  <a:pt x="53228" y="46727"/>
                </a:moveTo>
                <a:cubicBezTo>
                  <a:pt x="178332" y="-64730"/>
                  <a:pt x="701497" y="55825"/>
                  <a:pt x="831151" y="74022"/>
                </a:cubicBezTo>
                <a:cubicBezTo>
                  <a:pt x="960805" y="92219"/>
                  <a:pt x="840250" y="76297"/>
                  <a:pt x="831151" y="155909"/>
                </a:cubicBezTo>
                <a:cubicBezTo>
                  <a:pt x="822052" y="235521"/>
                  <a:pt x="803855" y="412942"/>
                  <a:pt x="776559" y="551694"/>
                </a:cubicBezTo>
                <a:cubicBezTo>
                  <a:pt x="749263" y="690446"/>
                  <a:pt x="703771" y="854219"/>
                  <a:pt x="667377" y="988422"/>
                </a:cubicBezTo>
                <a:cubicBezTo>
                  <a:pt x="630983" y="1122625"/>
                  <a:pt x="594589" y="1265927"/>
                  <a:pt x="558195" y="1356912"/>
                </a:cubicBezTo>
                <a:cubicBezTo>
                  <a:pt x="521801" y="1447897"/>
                  <a:pt x="471759" y="1504763"/>
                  <a:pt x="449013" y="1534333"/>
                </a:cubicBezTo>
                <a:cubicBezTo>
                  <a:pt x="426267" y="1563903"/>
                  <a:pt x="421718" y="1534333"/>
                  <a:pt x="421718" y="1534333"/>
                </a:cubicBezTo>
                <a:cubicBezTo>
                  <a:pt x="408070" y="1534333"/>
                  <a:pt x="389873" y="1545706"/>
                  <a:pt x="367127" y="1534333"/>
                </a:cubicBezTo>
                <a:cubicBezTo>
                  <a:pt x="344381" y="1522960"/>
                  <a:pt x="321634" y="1532058"/>
                  <a:pt x="285240" y="1466094"/>
                </a:cubicBezTo>
                <a:cubicBezTo>
                  <a:pt x="248846" y="1400130"/>
                  <a:pt x="182881" y="1259103"/>
                  <a:pt x="148762" y="1138548"/>
                </a:cubicBezTo>
                <a:cubicBezTo>
                  <a:pt x="114643" y="1017993"/>
                  <a:pt x="100995" y="924732"/>
                  <a:pt x="80524" y="742762"/>
                </a:cubicBezTo>
                <a:cubicBezTo>
                  <a:pt x="60053" y="560792"/>
                  <a:pt x="-71876" y="158184"/>
                  <a:pt x="53228" y="46727"/>
                </a:cubicBezTo>
                <a:close/>
              </a:path>
            </a:pathLst>
          </a:cu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8" name="Freeform 7"/>
          <p:cNvSpPr/>
          <p:nvPr/>
        </p:nvSpPr>
        <p:spPr bwMode="auto">
          <a:xfrm>
            <a:off x="4056938" y="1145820"/>
            <a:ext cx="890850" cy="1547475"/>
          </a:xfrm>
          <a:custGeom>
            <a:avLst/>
            <a:gdLst>
              <a:gd name="connsiteX0" fmla="*/ 53228 w 890850"/>
              <a:gd name="connsiteY0" fmla="*/ 46727 h 1547475"/>
              <a:gd name="connsiteX1" fmla="*/ 831151 w 890850"/>
              <a:gd name="connsiteY1" fmla="*/ 74022 h 1547475"/>
              <a:gd name="connsiteX2" fmla="*/ 831151 w 890850"/>
              <a:gd name="connsiteY2" fmla="*/ 155909 h 1547475"/>
              <a:gd name="connsiteX3" fmla="*/ 776559 w 890850"/>
              <a:gd name="connsiteY3" fmla="*/ 551694 h 1547475"/>
              <a:gd name="connsiteX4" fmla="*/ 667377 w 890850"/>
              <a:gd name="connsiteY4" fmla="*/ 988422 h 1547475"/>
              <a:gd name="connsiteX5" fmla="*/ 558195 w 890850"/>
              <a:gd name="connsiteY5" fmla="*/ 1356912 h 1547475"/>
              <a:gd name="connsiteX6" fmla="*/ 449013 w 890850"/>
              <a:gd name="connsiteY6" fmla="*/ 1534333 h 1547475"/>
              <a:gd name="connsiteX7" fmla="*/ 421718 w 890850"/>
              <a:gd name="connsiteY7" fmla="*/ 1534333 h 1547475"/>
              <a:gd name="connsiteX8" fmla="*/ 367127 w 890850"/>
              <a:gd name="connsiteY8" fmla="*/ 1534333 h 1547475"/>
              <a:gd name="connsiteX9" fmla="*/ 285240 w 890850"/>
              <a:gd name="connsiteY9" fmla="*/ 1466094 h 1547475"/>
              <a:gd name="connsiteX10" fmla="*/ 148762 w 890850"/>
              <a:gd name="connsiteY10" fmla="*/ 1138548 h 1547475"/>
              <a:gd name="connsiteX11" fmla="*/ 80524 w 890850"/>
              <a:gd name="connsiteY11" fmla="*/ 742762 h 1547475"/>
              <a:gd name="connsiteX12" fmla="*/ 53228 w 890850"/>
              <a:gd name="connsiteY12" fmla="*/ 46727 h 15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50" h="1547475">
                <a:moveTo>
                  <a:pt x="53228" y="46727"/>
                </a:moveTo>
                <a:cubicBezTo>
                  <a:pt x="178332" y="-64730"/>
                  <a:pt x="701497" y="55825"/>
                  <a:pt x="831151" y="74022"/>
                </a:cubicBezTo>
                <a:cubicBezTo>
                  <a:pt x="960805" y="92219"/>
                  <a:pt x="840250" y="76297"/>
                  <a:pt x="831151" y="155909"/>
                </a:cubicBezTo>
                <a:cubicBezTo>
                  <a:pt x="822052" y="235521"/>
                  <a:pt x="803855" y="412942"/>
                  <a:pt x="776559" y="551694"/>
                </a:cubicBezTo>
                <a:cubicBezTo>
                  <a:pt x="749263" y="690446"/>
                  <a:pt x="703771" y="854219"/>
                  <a:pt x="667377" y="988422"/>
                </a:cubicBezTo>
                <a:cubicBezTo>
                  <a:pt x="630983" y="1122625"/>
                  <a:pt x="594589" y="1265927"/>
                  <a:pt x="558195" y="1356912"/>
                </a:cubicBezTo>
                <a:cubicBezTo>
                  <a:pt x="521801" y="1447897"/>
                  <a:pt x="471759" y="1504763"/>
                  <a:pt x="449013" y="1534333"/>
                </a:cubicBezTo>
                <a:cubicBezTo>
                  <a:pt x="426267" y="1563903"/>
                  <a:pt x="421718" y="1534333"/>
                  <a:pt x="421718" y="1534333"/>
                </a:cubicBezTo>
                <a:cubicBezTo>
                  <a:pt x="408070" y="1534333"/>
                  <a:pt x="389873" y="1545706"/>
                  <a:pt x="367127" y="1534333"/>
                </a:cubicBezTo>
                <a:cubicBezTo>
                  <a:pt x="344381" y="1522960"/>
                  <a:pt x="321634" y="1532058"/>
                  <a:pt x="285240" y="1466094"/>
                </a:cubicBezTo>
                <a:cubicBezTo>
                  <a:pt x="248846" y="1400130"/>
                  <a:pt x="182881" y="1259103"/>
                  <a:pt x="148762" y="1138548"/>
                </a:cubicBezTo>
                <a:cubicBezTo>
                  <a:pt x="114643" y="1017993"/>
                  <a:pt x="100995" y="924732"/>
                  <a:pt x="80524" y="742762"/>
                </a:cubicBezTo>
                <a:cubicBezTo>
                  <a:pt x="60053" y="560792"/>
                  <a:pt x="-71876" y="158184"/>
                  <a:pt x="53228" y="46727"/>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23" name="TextBox 22"/>
          <p:cNvSpPr txBox="1"/>
          <p:nvPr/>
        </p:nvSpPr>
        <p:spPr>
          <a:xfrm>
            <a:off x="3869735" y="6096000"/>
            <a:ext cx="1224181" cy="584775"/>
          </a:xfrm>
          <a:prstGeom prst="rect">
            <a:avLst/>
          </a:prstGeom>
          <a:noFill/>
        </p:spPr>
        <p:txBody>
          <a:bodyPr wrap="none" rtlCol="0">
            <a:spAutoFit/>
          </a:bodyPr>
          <a:lstStyle/>
          <a:p>
            <a:pPr algn="l"/>
            <a:r>
              <a:rPr lang="en-IN" sz="3200" i="1" dirty="0" err="1">
                <a:solidFill>
                  <a:srgbClr val="FF0000"/>
                </a:solidFill>
                <a:latin typeface="Times New Roman" panose="02020603050405020304" pitchFamily="18" charset="0"/>
                <a:cs typeface="Times New Roman" panose="02020603050405020304" pitchFamily="18" charset="0"/>
              </a:rPr>
              <a:t>r</a:t>
            </a:r>
            <a:r>
              <a:rPr lang="en-IN" sz="3200" i="1" baseline="-25000" dirty="0" err="1">
                <a:solidFill>
                  <a:srgbClr val="FF0000"/>
                </a:solidFill>
                <a:latin typeface="Times New Roman" panose="02020603050405020304" pitchFamily="18" charset="0"/>
                <a:cs typeface="Times New Roman" panose="02020603050405020304" pitchFamily="18" charset="0"/>
              </a:rPr>
              <a:t>cylinder</a:t>
            </a:r>
            <a:endParaRPr lang="en-IN" sz="3200" i="1" baseline="-25000"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10597" y="5943600"/>
            <a:ext cx="684803" cy="523220"/>
          </a:xfrm>
          <a:prstGeom prst="rect">
            <a:avLst/>
          </a:prstGeom>
          <a:noFill/>
        </p:spPr>
        <p:txBody>
          <a:bodyPr wrap="none" rtlCol="0">
            <a:spAutoFit/>
          </a:bodyPr>
          <a:lstStyle/>
          <a:p>
            <a:r>
              <a:rPr lang="en-IN" sz="2800" dirty="0"/>
              <a:t>0.0</a:t>
            </a:r>
          </a:p>
        </p:txBody>
      </p:sp>
      <p:sp>
        <p:nvSpPr>
          <p:cNvPr id="27" name="TextBox 26"/>
          <p:cNvSpPr txBox="1"/>
          <p:nvPr/>
        </p:nvSpPr>
        <p:spPr>
          <a:xfrm>
            <a:off x="609599" y="5105400"/>
            <a:ext cx="684804" cy="523220"/>
          </a:xfrm>
          <a:prstGeom prst="rect">
            <a:avLst/>
          </a:prstGeom>
          <a:noFill/>
        </p:spPr>
        <p:txBody>
          <a:bodyPr wrap="none" rtlCol="0">
            <a:spAutoFit/>
          </a:bodyPr>
          <a:lstStyle/>
          <a:p>
            <a:r>
              <a:rPr lang="en-IN" sz="2800" dirty="0"/>
              <a:t>0.4</a:t>
            </a:r>
          </a:p>
        </p:txBody>
      </p:sp>
      <p:sp>
        <p:nvSpPr>
          <p:cNvPr id="28" name="TextBox 27"/>
          <p:cNvSpPr txBox="1"/>
          <p:nvPr/>
        </p:nvSpPr>
        <p:spPr>
          <a:xfrm>
            <a:off x="609600" y="4191000"/>
            <a:ext cx="684804" cy="523220"/>
          </a:xfrm>
          <a:prstGeom prst="rect">
            <a:avLst/>
          </a:prstGeom>
          <a:noFill/>
        </p:spPr>
        <p:txBody>
          <a:bodyPr wrap="none" rtlCol="0">
            <a:spAutoFit/>
          </a:bodyPr>
          <a:lstStyle/>
          <a:p>
            <a:r>
              <a:rPr lang="en-IN" sz="2800" dirty="0"/>
              <a:t>0.8</a:t>
            </a:r>
          </a:p>
        </p:txBody>
      </p:sp>
      <p:sp>
        <p:nvSpPr>
          <p:cNvPr id="29" name="TextBox 28"/>
          <p:cNvSpPr txBox="1"/>
          <p:nvPr/>
        </p:nvSpPr>
        <p:spPr>
          <a:xfrm>
            <a:off x="609600" y="3352800"/>
            <a:ext cx="684804" cy="523220"/>
          </a:xfrm>
          <a:prstGeom prst="rect">
            <a:avLst/>
          </a:prstGeom>
          <a:noFill/>
        </p:spPr>
        <p:txBody>
          <a:bodyPr wrap="none" rtlCol="0">
            <a:spAutoFit/>
          </a:bodyPr>
          <a:lstStyle/>
          <a:p>
            <a:r>
              <a:rPr lang="en-IN" sz="2800" dirty="0"/>
              <a:t>1.2</a:t>
            </a:r>
          </a:p>
        </p:txBody>
      </p:sp>
      <p:sp>
        <p:nvSpPr>
          <p:cNvPr id="30" name="TextBox 29"/>
          <p:cNvSpPr txBox="1"/>
          <p:nvPr/>
        </p:nvSpPr>
        <p:spPr>
          <a:xfrm>
            <a:off x="533400" y="2590800"/>
            <a:ext cx="684804" cy="523220"/>
          </a:xfrm>
          <a:prstGeom prst="rect">
            <a:avLst/>
          </a:prstGeom>
          <a:noFill/>
        </p:spPr>
        <p:txBody>
          <a:bodyPr wrap="none" rtlCol="0">
            <a:spAutoFit/>
          </a:bodyPr>
          <a:lstStyle/>
          <a:p>
            <a:r>
              <a:rPr lang="en-IN" sz="2800" dirty="0"/>
              <a:t>1.6</a:t>
            </a:r>
          </a:p>
        </p:txBody>
      </p:sp>
      <p:sp>
        <p:nvSpPr>
          <p:cNvPr id="31" name="TextBox 30"/>
          <p:cNvSpPr txBox="1"/>
          <p:nvPr/>
        </p:nvSpPr>
        <p:spPr>
          <a:xfrm>
            <a:off x="533400" y="1686580"/>
            <a:ext cx="684804" cy="523220"/>
          </a:xfrm>
          <a:prstGeom prst="rect">
            <a:avLst/>
          </a:prstGeom>
          <a:noFill/>
        </p:spPr>
        <p:txBody>
          <a:bodyPr wrap="none" rtlCol="0">
            <a:spAutoFit/>
          </a:bodyPr>
          <a:lstStyle/>
          <a:p>
            <a:r>
              <a:rPr lang="en-IN" sz="2800" dirty="0"/>
              <a:t>2.0</a:t>
            </a:r>
          </a:p>
        </p:txBody>
      </p:sp>
      <p:sp>
        <p:nvSpPr>
          <p:cNvPr id="32" name="TextBox 31"/>
          <p:cNvSpPr txBox="1"/>
          <p:nvPr/>
        </p:nvSpPr>
        <p:spPr>
          <a:xfrm>
            <a:off x="533400" y="914400"/>
            <a:ext cx="684804" cy="523220"/>
          </a:xfrm>
          <a:prstGeom prst="rect">
            <a:avLst/>
          </a:prstGeom>
          <a:noFill/>
        </p:spPr>
        <p:txBody>
          <a:bodyPr wrap="none" rtlCol="0">
            <a:spAutoFit/>
          </a:bodyPr>
          <a:lstStyle/>
          <a:p>
            <a:r>
              <a:rPr lang="en-IN" sz="2800" dirty="0"/>
              <a:t>2.4</a:t>
            </a:r>
          </a:p>
        </p:txBody>
      </p:sp>
      <p:grpSp>
        <p:nvGrpSpPr>
          <p:cNvPr id="9" name="Group 38">
            <a:extLst>
              <a:ext uri="{FF2B5EF4-FFF2-40B4-BE49-F238E27FC236}">
                <a16:creationId xmlns:a16="http://schemas.microsoft.com/office/drawing/2014/main" id="{BFC399E9-76F9-97F8-895E-B953A3D7086B}"/>
              </a:ext>
            </a:extLst>
          </p:cNvPr>
          <p:cNvGrpSpPr>
            <a:grpSpLocks/>
          </p:cNvGrpSpPr>
          <p:nvPr/>
        </p:nvGrpSpPr>
        <p:grpSpPr bwMode="auto">
          <a:xfrm>
            <a:off x="0" y="0"/>
            <a:ext cx="9144000" cy="6858000"/>
            <a:chOff x="0" y="0"/>
            <a:chExt cx="9144000" cy="6858000"/>
          </a:xfrm>
        </p:grpSpPr>
        <p:grpSp>
          <p:nvGrpSpPr>
            <p:cNvPr id="10" name="Group 19">
              <a:extLst>
                <a:ext uri="{FF2B5EF4-FFF2-40B4-BE49-F238E27FC236}">
                  <a16:creationId xmlns:a16="http://schemas.microsoft.com/office/drawing/2014/main" id="{D6AB1B24-8463-7CB3-9AF1-C6BA3B775500}"/>
                </a:ext>
              </a:extLst>
            </p:cNvPr>
            <p:cNvGrpSpPr>
              <a:grpSpLocks/>
            </p:cNvGrpSpPr>
            <p:nvPr/>
          </p:nvGrpSpPr>
          <p:grpSpPr bwMode="auto">
            <a:xfrm>
              <a:off x="0" y="0"/>
              <a:ext cx="9144000" cy="6858000"/>
              <a:chOff x="0" y="0"/>
              <a:chExt cx="9144000" cy="6858000"/>
            </a:xfrm>
          </p:grpSpPr>
          <p:grpSp>
            <p:nvGrpSpPr>
              <p:cNvPr id="12" name="Group 8">
                <a:extLst>
                  <a:ext uri="{FF2B5EF4-FFF2-40B4-BE49-F238E27FC236}">
                    <a16:creationId xmlns:a16="http://schemas.microsoft.com/office/drawing/2014/main" id="{95DB9B2E-91E4-3E11-36A0-0A8E5F43FC39}"/>
                  </a:ext>
                </a:extLst>
              </p:cNvPr>
              <p:cNvGrpSpPr>
                <a:grpSpLocks/>
              </p:cNvGrpSpPr>
              <p:nvPr/>
            </p:nvGrpSpPr>
            <p:grpSpPr bwMode="auto">
              <a:xfrm>
                <a:off x="0" y="0"/>
                <a:ext cx="9144000" cy="6858000"/>
                <a:chOff x="0" y="0"/>
                <a:chExt cx="5760" cy="4320"/>
              </a:xfrm>
            </p:grpSpPr>
            <p:grpSp>
              <p:nvGrpSpPr>
                <p:cNvPr id="14" name="Group 9">
                  <a:extLst>
                    <a:ext uri="{FF2B5EF4-FFF2-40B4-BE49-F238E27FC236}">
                      <a16:creationId xmlns:a16="http://schemas.microsoft.com/office/drawing/2014/main" id="{94A04498-8797-CA0D-D384-91B0318A520A}"/>
                    </a:ext>
                  </a:extLst>
                </p:cNvPr>
                <p:cNvGrpSpPr>
                  <a:grpSpLocks/>
                </p:cNvGrpSpPr>
                <p:nvPr/>
              </p:nvGrpSpPr>
              <p:grpSpPr bwMode="auto">
                <a:xfrm>
                  <a:off x="0" y="0"/>
                  <a:ext cx="192" cy="4320"/>
                  <a:chOff x="0" y="-48"/>
                  <a:chExt cx="144" cy="4368"/>
                </a:xfrm>
              </p:grpSpPr>
              <p:sp>
                <p:nvSpPr>
                  <p:cNvPr id="33" name="Rectangle 10">
                    <a:extLst>
                      <a:ext uri="{FF2B5EF4-FFF2-40B4-BE49-F238E27FC236}">
                        <a16:creationId xmlns:a16="http://schemas.microsoft.com/office/drawing/2014/main" id="{A54C9661-C580-CF64-E158-D4A84749CC0E}"/>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4" name="Rectangle 11">
                    <a:extLst>
                      <a:ext uri="{FF2B5EF4-FFF2-40B4-BE49-F238E27FC236}">
                        <a16:creationId xmlns:a16="http://schemas.microsoft.com/office/drawing/2014/main" id="{4514CF4B-2DEB-2F24-E397-3404DA359907}"/>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5" name="Group 12">
                  <a:extLst>
                    <a:ext uri="{FF2B5EF4-FFF2-40B4-BE49-F238E27FC236}">
                      <a16:creationId xmlns:a16="http://schemas.microsoft.com/office/drawing/2014/main" id="{7BAE844A-895B-24FF-8DAA-4F0BA3D81A8A}"/>
                    </a:ext>
                  </a:extLst>
                </p:cNvPr>
                <p:cNvGrpSpPr>
                  <a:grpSpLocks/>
                </p:cNvGrpSpPr>
                <p:nvPr/>
              </p:nvGrpSpPr>
              <p:grpSpPr bwMode="auto">
                <a:xfrm>
                  <a:off x="5674" y="24"/>
                  <a:ext cx="86" cy="4296"/>
                  <a:chOff x="5616" y="-48"/>
                  <a:chExt cx="144" cy="4368"/>
                </a:xfrm>
              </p:grpSpPr>
              <p:sp>
                <p:nvSpPr>
                  <p:cNvPr id="22" name="Rectangle 13">
                    <a:extLst>
                      <a:ext uri="{FF2B5EF4-FFF2-40B4-BE49-F238E27FC236}">
                        <a16:creationId xmlns:a16="http://schemas.microsoft.com/office/drawing/2014/main" id="{34D7639B-521F-E0BF-B234-9398B842CD03}"/>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4" name="Rectangle 14">
                    <a:extLst>
                      <a:ext uri="{FF2B5EF4-FFF2-40B4-BE49-F238E27FC236}">
                        <a16:creationId xmlns:a16="http://schemas.microsoft.com/office/drawing/2014/main" id="{55985742-5D67-28CE-007F-52AF8B9231E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6" name="Group 15">
                  <a:extLst>
                    <a:ext uri="{FF2B5EF4-FFF2-40B4-BE49-F238E27FC236}">
                      <a16:creationId xmlns:a16="http://schemas.microsoft.com/office/drawing/2014/main" id="{0695F30E-DCA2-BF51-3C80-A8C7EBB77197}"/>
                    </a:ext>
                  </a:extLst>
                </p:cNvPr>
                <p:cNvGrpSpPr>
                  <a:grpSpLocks/>
                </p:cNvGrpSpPr>
                <p:nvPr/>
              </p:nvGrpSpPr>
              <p:grpSpPr bwMode="auto">
                <a:xfrm>
                  <a:off x="144" y="0"/>
                  <a:ext cx="5616" cy="144"/>
                  <a:chOff x="96" y="-48"/>
                  <a:chExt cx="5520" cy="144"/>
                </a:xfrm>
              </p:grpSpPr>
              <p:sp>
                <p:nvSpPr>
                  <p:cNvPr id="20" name="Rectangle 16">
                    <a:extLst>
                      <a:ext uri="{FF2B5EF4-FFF2-40B4-BE49-F238E27FC236}">
                        <a16:creationId xmlns:a16="http://schemas.microsoft.com/office/drawing/2014/main" id="{89A43590-ACBC-761F-6D8B-EEDDE90430C8}"/>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7">
                    <a:extLst>
                      <a:ext uri="{FF2B5EF4-FFF2-40B4-BE49-F238E27FC236}">
                        <a16:creationId xmlns:a16="http://schemas.microsoft.com/office/drawing/2014/main" id="{881C8334-8CB5-452F-1F2D-38D920318CFA}"/>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7" name="Group 18">
                  <a:extLst>
                    <a:ext uri="{FF2B5EF4-FFF2-40B4-BE49-F238E27FC236}">
                      <a16:creationId xmlns:a16="http://schemas.microsoft.com/office/drawing/2014/main" id="{3CDAADE7-E613-253D-5E93-BD8795834901}"/>
                    </a:ext>
                  </a:extLst>
                </p:cNvPr>
                <p:cNvGrpSpPr>
                  <a:grpSpLocks/>
                </p:cNvGrpSpPr>
                <p:nvPr/>
              </p:nvGrpSpPr>
              <p:grpSpPr bwMode="auto">
                <a:xfrm>
                  <a:off x="144" y="4234"/>
                  <a:ext cx="5616" cy="86"/>
                  <a:chOff x="96" y="4176"/>
                  <a:chExt cx="5520" cy="144"/>
                </a:xfrm>
              </p:grpSpPr>
              <p:sp>
                <p:nvSpPr>
                  <p:cNvPr id="18" name="Rectangle 19">
                    <a:extLst>
                      <a:ext uri="{FF2B5EF4-FFF2-40B4-BE49-F238E27FC236}">
                        <a16:creationId xmlns:a16="http://schemas.microsoft.com/office/drawing/2014/main" id="{20FEB655-3765-C8C6-34E6-F519CC8C282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20">
                    <a:extLst>
                      <a:ext uri="{FF2B5EF4-FFF2-40B4-BE49-F238E27FC236}">
                        <a16:creationId xmlns:a16="http://schemas.microsoft.com/office/drawing/2014/main" id="{D5C87A16-EFC1-7F05-4A1C-D97D566BA1C4}"/>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13" name="Rectangle 21">
                <a:extLst>
                  <a:ext uri="{FF2B5EF4-FFF2-40B4-BE49-F238E27FC236}">
                    <a16:creationId xmlns:a16="http://schemas.microsoft.com/office/drawing/2014/main" id="{0A433A81-C573-431E-E3B3-545A14F52FBE}"/>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1" name="Picture 42" descr="A picture containing shape&#10;&#10;Description automatically generated">
              <a:extLst>
                <a:ext uri="{FF2B5EF4-FFF2-40B4-BE49-F238E27FC236}">
                  <a16:creationId xmlns:a16="http://schemas.microsoft.com/office/drawing/2014/main" id="{A13C93C6-AD54-C5CB-117C-0879863A2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6756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Title 1"/>
          <p:cNvSpPr>
            <a:spLocks noGrp="1"/>
          </p:cNvSpPr>
          <p:nvPr>
            <p:ph type="title"/>
          </p:nvPr>
        </p:nvSpPr>
        <p:spPr>
          <a:xfrm>
            <a:off x="457200" y="76200"/>
            <a:ext cx="8229600" cy="715963"/>
          </a:xfrm>
        </p:spPr>
        <p:txBody>
          <a:bodyPr/>
          <a:lstStyle/>
          <a:p>
            <a:r>
              <a:rPr lang="en-IN" sz="2800">
                <a:latin typeface="Times New Roman" panose="02020603050405020304" pitchFamily="18" charset="0"/>
                <a:cs typeface="Times New Roman" panose="02020603050405020304" pitchFamily="18" charset="0"/>
              </a:rPr>
              <a:t>Eco-friendly Equivalence Ratio for CI Combustion</a:t>
            </a:r>
          </a:p>
        </p:txBody>
      </p:sp>
      <p:grpSp>
        <p:nvGrpSpPr>
          <p:cNvPr id="2062" name="Group 7"/>
          <p:cNvGrpSpPr>
            <a:grpSpLocks/>
          </p:cNvGrpSpPr>
          <p:nvPr/>
        </p:nvGrpSpPr>
        <p:grpSpPr bwMode="auto">
          <a:xfrm>
            <a:off x="0" y="0"/>
            <a:ext cx="9144000" cy="6858000"/>
            <a:chOff x="0" y="0"/>
            <a:chExt cx="5760" cy="4320"/>
          </a:xfrm>
        </p:grpSpPr>
        <p:grpSp>
          <p:nvGrpSpPr>
            <p:cNvPr id="2070" name="Group 8"/>
            <p:cNvGrpSpPr>
              <a:grpSpLocks/>
            </p:cNvGrpSpPr>
            <p:nvPr/>
          </p:nvGrpSpPr>
          <p:grpSpPr bwMode="auto">
            <a:xfrm>
              <a:off x="0" y="0"/>
              <a:ext cx="192" cy="4320"/>
              <a:chOff x="0" y="-48"/>
              <a:chExt cx="144" cy="4368"/>
            </a:xfrm>
          </p:grpSpPr>
          <p:sp>
            <p:nvSpPr>
              <p:cNvPr id="2080"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081"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071" name="Group 11"/>
            <p:cNvGrpSpPr>
              <a:grpSpLocks/>
            </p:cNvGrpSpPr>
            <p:nvPr/>
          </p:nvGrpSpPr>
          <p:grpSpPr bwMode="auto">
            <a:xfrm>
              <a:off x="5674" y="24"/>
              <a:ext cx="86" cy="4296"/>
              <a:chOff x="5616" y="-48"/>
              <a:chExt cx="144" cy="4368"/>
            </a:xfrm>
          </p:grpSpPr>
          <p:sp>
            <p:nvSpPr>
              <p:cNvPr id="2078"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079"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072" name="Group 14"/>
            <p:cNvGrpSpPr>
              <a:grpSpLocks/>
            </p:cNvGrpSpPr>
            <p:nvPr/>
          </p:nvGrpSpPr>
          <p:grpSpPr bwMode="auto">
            <a:xfrm>
              <a:off x="144" y="0"/>
              <a:ext cx="5616" cy="144"/>
              <a:chOff x="96" y="-48"/>
              <a:chExt cx="5520" cy="144"/>
            </a:xfrm>
          </p:grpSpPr>
          <p:sp>
            <p:nvSpPr>
              <p:cNvPr id="2076" name="Rectangle 10"/>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077" name="Rectangle 11"/>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073" name="Group 17"/>
            <p:cNvGrpSpPr>
              <a:grpSpLocks/>
            </p:cNvGrpSpPr>
            <p:nvPr/>
          </p:nvGrpSpPr>
          <p:grpSpPr bwMode="auto">
            <a:xfrm>
              <a:off x="144" y="4234"/>
              <a:ext cx="5616" cy="86"/>
              <a:chOff x="96" y="4176"/>
              <a:chExt cx="5520" cy="144"/>
            </a:xfrm>
          </p:grpSpPr>
          <p:sp>
            <p:nvSpPr>
              <p:cNvPr id="2074"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075"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sp>
        <p:nvSpPr>
          <p:cNvPr id="17" name="Freeform 16"/>
          <p:cNvSpPr>
            <a:spLocks/>
          </p:cNvSpPr>
          <p:nvPr/>
        </p:nvSpPr>
        <p:spPr bwMode="auto">
          <a:xfrm>
            <a:off x="3048000" y="3765550"/>
            <a:ext cx="2336800" cy="1473200"/>
          </a:xfrm>
          <a:custGeom>
            <a:avLst/>
            <a:gdLst>
              <a:gd name="T0" fmla="*/ 41564 w 2336800"/>
              <a:gd name="T1" fmla="*/ 182417 h 1473199"/>
              <a:gd name="T2" fmla="*/ 96982 w 2336800"/>
              <a:gd name="T3" fmla="*/ 182417 h 1473199"/>
              <a:gd name="T4" fmla="*/ 734291 w 2336800"/>
              <a:gd name="T5" fmla="*/ 140854 h 1473199"/>
              <a:gd name="T6" fmla="*/ 1330036 w 2336800"/>
              <a:gd name="T7" fmla="*/ 362527 h 1473199"/>
              <a:gd name="T8" fmla="*/ 2105890 w 2336800"/>
              <a:gd name="T9" fmla="*/ 653472 h 1473199"/>
              <a:gd name="T10" fmla="*/ 2189018 w 2336800"/>
              <a:gd name="T11" fmla="*/ 875150 h 1473199"/>
              <a:gd name="T12" fmla="*/ 1219200 w 2336800"/>
              <a:gd name="T13" fmla="*/ 889004 h 1473199"/>
              <a:gd name="T14" fmla="*/ 983673 w 2336800"/>
              <a:gd name="T15" fmla="*/ 902859 h 1473199"/>
              <a:gd name="T16" fmla="*/ 900545 w 2336800"/>
              <a:gd name="T17" fmla="*/ 1096822 h 1473199"/>
              <a:gd name="T18" fmla="*/ 803564 w 2336800"/>
              <a:gd name="T19" fmla="*/ 1415477 h 1473199"/>
              <a:gd name="T20" fmla="*/ 110836 w 2336800"/>
              <a:gd name="T21" fmla="*/ 1346204 h 1473199"/>
              <a:gd name="T22" fmla="*/ 138545 w 2336800"/>
              <a:gd name="T23" fmla="*/ 653472 h 1473199"/>
              <a:gd name="T24" fmla="*/ 498764 w 2336800"/>
              <a:gd name="T25" fmla="*/ 85436 h 1473199"/>
              <a:gd name="T26" fmla="*/ 734291 w 2336800"/>
              <a:gd name="T27" fmla="*/ 140854 h 1473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6800"/>
              <a:gd name="T43" fmla="*/ 0 h 1473199"/>
              <a:gd name="T44" fmla="*/ 2336800 w 2336800"/>
              <a:gd name="T45" fmla="*/ 1473199 h 14731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6800" h="1473199">
                <a:moveTo>
                  <a:pt x="41564" y="182417"/>
                </a:moveTo>
                <a:lnTo>
                  <a:pt x="96982" y="182417"/>
                </a:lnTo>
                <a:cubicBezTo>
                  <a:pt x="212436" y="175490"/>
                  <a:pt x="528782" y="110836"/>
                  <a:pt x="734291" y="140854"/>
                </a:cubicBezTo>
                <a:cubicBezTo>
                  <a:pt x="939800" y="170872"/>
                  <a:pt x="1330036" y="362527"/>
                  <a:pt x="1330036" y="362527"/>
                </a:cubicBezTo>
                <a:cubicBezTo>
                  <a:pt x="1558636" y="447963"/>
                  <a:pt x="1962727" y="568036"/>
                  <a:pt x="2105891" y="653472"/>
                </a:cubicBezTo>
                <a:cubicBezTo>
                  <a:pt x="2249055" y="738908"/>
                  <a:pt x="2336800" y="835891"/>
                  <a:pt x="2189018" y="875145"/>
                </a:cubicBezTo>
                <a:cubicBezTo>
                  <a:pt x="2041236" y="914399"/>
                  <a:pt x="1420091" y="884381"/>
                  <a:pt x="1219200" y="888999"/>
                </a:cubicBezTo>
                <a:cubicBezTo>
                  <a:pt x="1018309" y="893617"/>
                  <a:pt x="1036782" y="868218"/>
                  <a:pt x="983673" y="902854"/>
                </a:cubicBezTo>
                <a:cubicBezTo>
                  <a:pt x="930564" y="937490"/>
                  <a:pt x="930563" y="1011381"/>
                  <a:pt x="900545" y="1096817"/>
                </a:cubicBezTo>
                <a:cubicBezTo>
                  <a:pt x="870527" y="1182253"/>
                  <a:pt x="935182" y="1373908"/>
                  <a:pt x="803564" y="1415472"/>
                </a:cubicBezTo>
                <a:cubicBezTo>
                  <a:pt x="671946" y="1457036"/>
                  <a:pt x="221672" y="1473199"/>
                  <a:pt x="110836" y="1346199"/>
                </a:cubicBezTo>
                <a:cubicBezTo>
                  <a:pt x="0" y="1219199"/>
                  <a:pt x="73890" y="863599"/>
                  <a:pt x="138545" y="653472"/>
                </a:cubicBezTo>
                <a:cubicBezTo>
                  <a:pt x="203200" y="443345"/>
                  <a:pt x="399473" y="170872"/>
                  <a:pt x="498764" y="85436"/>
                </a:cubicBezTo>
                <a:cubicBezTo>
                  <a:pt x="598055" y="0"/>
                  <a:pt x="734291" y="140854"/>
                  <a:pt x="734291" y="140854"/>
                </a:cubicBezTo>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IN"/>
          </a:p>
        </p:txBody>
      </p:sp>
      <p:sp>
        <p:nvSpPr>
          <p:cNvPr id="18" name="Rectangle 17"/>
          <p:cNvSpPr>
            <a:spLocks noChangeArrowheads="1"/>
          </p:cNvSpPr>
          <p:nvPr/>
        </p:nvSpPr>
        <p:spPr bwMode="auto">
          <a:xfrm>
            <a:off x="609600" y="5715000"/>
            <a:ext cx="3429000" cy="838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IN"/>
          </a:p>
        </p:txBody>
      </p:sp>
      <p:pic>
        <p:nvPicPr>
          <p:cNvPr id="206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239000"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a:spLocks noChangeArrowheads="1"/>
          </p:cNvSpPr>
          <p:nvPr/>
        </p:nvSpPr>
        <p:spPr bwMode="auto">
          <a:xfrm>
            <a:off x="3276600" y="4876800"/>
            <a:ext cx="228600" cy="228600"/>
          </a:xfrm>
          <a:prstGeom prst="ellipse">
            <a:avLst/>
          </a:prstGeom>
          <a:solidFill>
            <a:srgbClr val="92D050"/>
          </a:solidFill>
          <a:ln w="9525" algn="ctr">
            <a:solidFill>
              <a:schemeClr val="tx1"/>
            </a:solidFill>
            <a:round/>
            <a:headEnd/>
            <a:tailEnd/>
          </a:ln>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IN"/>
          </a:p>
        </p:txBody>
      </p:sp>
      <p:cxnSp>
        <p:nvCxnSpPr>
          <p:cNvPr id="3" name="Straight Connector 2"/>
          <p:cNvCxnSpPr/>
          <p:nvPr/>
        </p:nvCxnSpPr>
        <p:spPr bwMode="auto">
          <a:xfrm>
            <a:off x="2209800" y="3917950"/>
            <a:ext cx="2362200" cy="1187450"/>
          </a:xfrm>
          <a:prstGeom prst="line">
            <a:avLst/>
          </a:prstGeom>
          <a:solidFill>
            <a:schemeClr val="accent1"/>
          </a:solidFill>
          <a:ln w="53975" cap="flat" cmpd="sng" algn="ctr">
            <a:solidFill>
              <a:srgbClr val="00B050"/>
            </a:solidFill>
            <a:prstDash val="solid"/>
            <a:round/>
            <a:headEnd type="none" w="med" len="med"/>
            <a:tailEnd type="none" w="med" len="med"/>
          </a:ln>
          <a:effectLst/>
        </p:spPr>
      </p:cxnSp>
    </p:spTree>
    <p:extLst>
      <p:ext uri="{BB962C8B-B14F-4D97-AF65-F5344CB8AC3E}">
        <p14:creationId xmlns:p14="http://schemas.microsoft.com/office/powerpoint/2010/main" val="2132811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28600" y="990600"/>
            <a:ext cx="8610600" cy="5283236"/>
          </a:xfrm>
          <a:prstGeom prst="rect">
            <a:avLst/>
          </a:prstGeom>
        </p:spPr>
      </p:pic>
      <p:sp>
        <p:nvSpPr>
          <p:cNvPr id="2" name="Title 1"/>
          <p:cNvSpPr>
            <a:spLocks noGrp="1"/>
          </p:cNvSpPr>
          <p:nvPr>
            <p:ph type="title"/>
          </p:nvPr>
        </p:nvSpPr>
        <p:spPr>
          <a:xfrm>
            <a:off x="304800" y="31845"/>
            <a:ext cx="6781800" cy="1143000"/>
          </a:xfrm>
        </p:spPr>
        <p:txBody>
          <a:bodyPr/>
          <a:lstStyle/>
          <a:p>
            <a:r>
              <a:rPr lang="en-IN" sz="2800" dirty="0">
                <a:latin typeface="Times New Roman" panose="02020603050405020304" pitchFamily="18" charset="0"/>
                <a:cs typeface="Times New Roman" panose="02020603050405020304" pitchFamily="18" charset="0"/>
              </a:rPr>
              <a:t>Temporal Evolution of Spatial Distribution of Equivalence Ratio in CI Engines</a:t>
            </a:r>
          </a:p>
        </p:txBody>
      </p:sp>
      <p:sp>
        <p:nvSpPr>
          <p:cNvPr id="3" name="Freeform 2"/>
          <p:cNvSpPr/>
          <p:nvPr/>
        </p:nvSpPr>
        <p:spPr bwMode="auto">
          <a:xfrm>
            <a:off x="2952771" y="1189038"/>
            <a:ext cx="3238458" cy="3854398"/>
          </a:xfrm>
          <a:custGeom>
            <a:avLst/>
            <a:gdLst>
              <a:gd name="connsiteX0" fmla="*/ 0 w 3238458"/>
              <a:gd name="connsiteY0" fmla="*/ 0 h 3854398"/>
              <a:gd name="connsiteX1" fmla="*/ 68239 w 3238458"/>
              <a:gd name="connsiteY1" fmla="*/ 627797 h 3854398"/>
              <a:gd name="connsiteX2" fmla="*/ 150125 w 3238458"/>
              <a:gd name="connsiteY2" fmla="*/ 1255594 h 3854398"/>
              <a:gd name="connsiteX3" fmla="*/ 259308 w 3238458"/>
              <a:gd name="connsiteY3" fmla="*/ 2197289 h 3854398"/>
              <a:gd name="connsiteX4" fmla="*/ 477672 w 3238458"/>
              <a:gd name="connsiteY4" fmla="*/ 3043451 h 3854398"/>
              <a:gd name="connsiteX5" fmla="*/ 709684 w 3238458"/>
              <a:gd name="connsiteY5" fmla="*/ 3480179 h 3854398"/>
              <a:gd name="connsiteX6" fmla="*/ 846161 w 3238458"/>
              <a:gd name="connsiteY6" fmla="*/ 3671248 h 3854398"/>
              <a:gd name="connsiteX7" fmla="*/ 1037230 w 3238458"/>
              <a:gd name="connsiteY7" fmla="*/ 3821373 h 3854398"/>
              <a:gd name="connsiteX8" fmla="*/ 1269242 w 3238458"/>
              <a:gd name="connsiteY8" fmla="*/ 3848669 h 3854398"/>
              <a:gd name="connsiteX9" fmla="*/ 1596788 w 3238458"/>
              <a:gd name="connsiteY9" fmla="*/ 3739486 h 3854398"/>
              <a:gd name="connsiteX10" fmla="*/ 1828800 w 3238458"/>
              <a:gd name="connsiteY10" fmla="*/ 3425588 h 3854398"/>
              <a:gd name="connsiteX11" fmla="*/ 1992573 w 3238458"/>
              <a:gd name="connsiteY11" fmla="*/ 3289110 h 3854398"/>
              <a:gd name="connsiteX12" fmla="*/ 2006221 w 3238458"/>
              <a:gd name="connsiteY12" fmla="*/ 3152633 h 3854398"/>
              <a:gd name="connsiteX13" fmla="*/ 2470245 w 3238458"/>
              <a:gd name="connsiteY13" fmla="*/ 2565779 h 3854398"/>
              <a:gd name="connsiteX14" fmla="*/ 2715905 w 3238458"/>
              <a:gd name="connsiteY14" fmla="*/ 2374710 h 3854398"/>
              <a:gd name="connsiteX15" fmla="*/ 2784143 w 3238458"/>
              <a:gd name="connsiteY15" fmla="*/ 2320119 h 3854398"/>
              <a:gd name="connsiteX16" fmla="*/ 3043451 w 3238458"/>
              <a:gd name="connsiteY16" fmla="*/ 1992573 h 3854398"/>
              <a:gd name="connsiteX17" fmla="*/ 3166281 w 3238458"/>
              <a:gd name="connsiteY17" fmla="*/ 1856095 h 3854398"/>
              <a:gd name="connsiteX18" fmla="*/ 3166281 w 3238458"/>
              <a:gd name="connsiteY18" fmla="*/ 1651379 h 3854398"/>
              <a:gd name="connsiteX19" fmla="*/ 3193576 w 3238458"/>
              <a:gd name="connsiteY19" fmla="*/ 1487606 h 3854398"/>
              <a:gd name="connsiteX20" fmla="*/ 3234519 w 3238458"/>
              <a:gd name="connsiteY20" fmla="*/ 1323833 h 3854398"/>
              <a:gd name="connsiteX21" fmla="*/ 3234519 w 3238458"/>
              <a:gd name="connsiteY21" fmla="*/ 40943 h 385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38458" h="3854398">
                <a:moveTo>
                  <a:pt x="0" y="0"/>
                </a:moveTo>
                <a:cubicBezTo>
                  <a:pt x="21609" y="209265"/>
                  <a:pt x="43218" y="418531"/>
                  <a:pt x="68239" y="627797"/>
                </a:cubicBezTo>
                <a:cubicBezTo>
                  <a:pt x="93260" y="837063"/>
                  <a:pt x="118280" y="994012"/>
                  <a:pt x="150125" y="1255594"/>
                </a:cubicBezTo>
                <a:cubicBezTo>
                  <a:pt x="181970" y="1517176"/>
                  <a:pt x="204717" y="1899313"/>
                  <a:pt x="259308" y="2197289"/>
                </a:cubicBezTo>
                <a:cubicBezTo>
                  <a:pt x="313899" y="2495265"/>
                  <a:pt x="402609" y="2829636"/>
                  <a:pt x="477672" y="3043451"/>
                </a:cubicBezTo>
                <a:cubicBezTo>
                  <a:pt x="552735" y="3257266"/>
                  <a:pt x="648269" y="3375546"/>
                  <a:pt x="709684" y="3480179"/>
                </a:cubicBezTo>
                <a:cubicBezTo>
                  <a:pt x="771099" y="3584812"/>
                  <a:pt x="791570" y="3614382"/>
                  <a:pt x="846161" y="3671248"/>
                </a:cubicBezTo>
                <a:cubicBezTo>
                  <a:pt x="900752" y="3728114"/>
                  <a:pt x="966717" y="3791803"/>
                  <a:pt x="1037230" y="3821373"/>
                </a:cubicBezTo>
                <a:cubicBezTo>
                  <a:pt x="1107743" y="3850943"/>
                  <a:pt x="1175982" y="3862317"/>
                  <a:pt x="1269242" y="3848669"/>
                </a:cubicBezTo>
                <a:cubicBezTo>
                  <a:pt x="1362502" y="3835021"/>
                  <a:pt x="1503528" y="3809999"/>
                  <a:pt x="1596788" y="3739486"/>
                </a:cubicBezTo>
                <a:cubicBezTo>
                  <a:pt x="1690048" y="3668973"/>
                  <a:pt x="1762836" y="3500651"/>
                  <a:pt x="1828800" y="3425588"/>
                </a:cubicBezTo>
                <a:cubicBezTo>
                  <a:pt x="1894764" y="3350525"/>
                  <a:pt x="1963003" y="3334603"/>
                  <a:pt x="1992573" y="3289110"/>
                </a:cubicBezTo>
                <a:cubicBezTo>
                  <a:pt x="2022143" y="3243618"/>
                  <a:pt x="1926609" y="3273188"/>
                  <a:pt x="2006221" y="3152633"/>
                </a:cubicBezTo>
                <a:cubicBezTo>
                  <a:pt x="2085833" y="3032078"/>
                  <a:pt x="2351964" y="2695433"/>
                  <a:pt x="2470245" y="2565779"/>
                </a:cubicBezTo>
                <a:cubicBezTo>
                  <a:pt x="2588526" y="2436125"/>
                  <a:pt x="2663589" y="2415653"/>
                  <a:pt x="2715905" y="2374710"/>
                </a:cubicBezTo>
                <a:cubicBezTo>
                  <a:pt x="2768221" y="2333767"/>
                  <a:pt x="2729552" y="2383809"/>
                  <a:pt x="2784143" y="2320119"/>
                </a:cubicBezTo>
                <a:cubicBezTo>
                  <a:pt x="2838734" y="2256429"/>
                  <a:pt x="2979761" y="2069910"/>
                  <a:pt x="3043451" y="1992573"/>
                </a:cubicBezTo>
                <a:cubicBezTo>
                  <a:pt x="3107141" y="1915236"/>
                  <a:pt x="3145809" y="1912961"/>
                  <a:pt x="3166281" y="1856095"/>
                </a:cubicBezTo>
                <a:cubicBezTo>
                  <a:pt x="3186753" y="1799229"/>
                  <a:pt x="3161732" y="1712794"/>
                  <a:pt x="3166281" y="1651379"/>
                </a:cubicBezTo>
                <a:cubicBezTo>
                  <a:pt x="3170830" y="1589964"/>
                  <a:pt x="3182203" y="1542197"/>
                  <a:pt x="3193576" y="1487606"/>
                </a:cubicBezTo>
                <a:cubicBezTo>
                  <a:pt x="3204949" y="1433015"/>
                  <a:pt x="3227695" y="1564943"/>
                  <a:pt x="3234519" y="1323833"/>
                </a:cubicBezTo>
                <a:cubicBezTo>
                  <a:pt x="3241343" y="1082723"/>
                  <a:pt x="3237931" y="561833"/>
                  <a:pt x="3234519" y="40943"/>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4" name="Freeform 3"/>
          <p:cNvSpPr/>
          <p:nvPr/>
        </p:nvSpPr>
        <p:spPr bwMode="auto">
          <a:xfrm>
            <a:off x="3139970" y="1204960"/>
            <a:ext cx="2866030" cy="3412276"/>
          </a:xfrm>
          <a:custGeom>
            <a:avLst/>
            <a:gdLst>
              <a:gd name="connsiteX0" fmla="*/ 0 w 2866030"/>
              <a:gd name="connsiteY0" fmla="*/ 0 h 3412276"/>
              <a:gd name="connsiteX1" fmla="*/ 136478 w 2866030"/>
              <a:gd name="connsiteY1" fmla="*/ 1201003 h 3412276"/>
              <a:gd name="connsiteX2" fmla="*/ 368490 w 2866030"/>
              <a:gd name="connsiteY2" fmla="*/ 2470244 h 3412276"/>
              <a:gd name="connsiteX3" fmla="*/ 573206 w 2866030"/>
              <a:gd name="connsiteY3" fmla="*/ 3125337 h 3412276"/>
              <a:gd name="connsiteX4" fmla="*/ 805218 w 2866030"/>
              <a:gd name="connsiteY4" fmla="*/ 3370997 h 3412276"/>
              <a:gd name="connsiteX5" fmla="*/ 968991 w 2866030"/>
              <a:gd name="connsiteY5" fmla="*/ 3411940 h 3412276"/>
              <a:gd name="connsiteX6" fmla="*/ 1119117 w 2866030"/>
              <a:gd name="connsiteY6" fmla="*/ 3370997 h 3412276"/>
              <a:gd name="connsiteX7" fmla="*/ 1364776 w 2866030"/>
              <a:gd name="connsiteY7" fmla="*/ 3152632 h 3412276"/>
              <a:gd name="connsiteX8" fmla="*/ 1569493 w 2866030"/>
              <a:gd name="connsiteY8" fmla="*/ 2866029 h 3412276"/>
              <a:gd name="connsiteX9" fmla="*/ 1746914 w 2866030"/>
              <a:gd name="connsiteY9" fmla="*/ 2620370 h 3412276"/>
              <a:gd name="connsiteX10" fmla="*/ 1815153 w 2866030"/>
              <a:gd name="connsiteY10" fmla="*/ 2456597 h 3412276"/>
              <a:gd name="connsiteX11" fmla="*/ 1856096 w 2866030"/>
              <a:gd name="connsiteY11" fmla="*/ 2361062 h 3412276"/>
              <a:gd name="connsiteX12" fmla="*/ 2265529 w 2866030"/>
              <a:gd name="connsiteY12" fmla="*/ 1869743 h 3412276"/>
              <a:gd name="connsiteX13" fmla="*/ 2715905 w 2866030"/>
              <a:gd name="connsiteY13" fmla="*/ 1241946 h 3412276"/>
              <a:gd name="connsiteX14" fmla="*/ 2838735 w 2866030"/>
              <a:gd name="connsiteY14" fmla="*/ 846161 h 3412276"/>
              <a:gd name="connsiteX15" fmla="*/ 2866030 w 2866030"/>
              <a:gd name="connsiteY15" fmla="*/ 0 h 341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6030" h="3412276">
                <a:moveTo>
                  <a:pt x="0" y="0"/>
                </a:moveTo>
                <a:cubicBezTo>
                  <a:pt x="37531" y="394648"/>
                  <a:pt x="75063" y="789296"/>
                  <a:pt x="136478" y="1201003"/>
                </a:cubicBezTo>
                <a:cubicBezTo>
                  <a:pt x="197893" y="1612710"/>
                  <a:pt x="295702" y="2149522"/>
                  <a:pt x="368490" y="2470244"/>
                </a:cubicBezTo>
                <a:cubicBezTo>
                  <a:pt x="441278" y="2790966"/>
                  <a:pt x="500418" y="2975212"/>
                  <a:pt x="573206" y="3125337"/>
                </a:cubicBezTo>
                <a:cubicBezTo>
                  <a:pt x="645994" y="3275462"/>
                  <a:pt x="739254" y="3323230"/>
                  <a:pt x="805218" y="3370997"/>
                </a:cubicBezTo>
                <a:cubicBezTo>
                  <a:pt x="871182" y="3418764"/>
                  <a:pt x="916675" y="3411940"/>
                  <a:pt x="968991" y="3411940"/>
                </a:cubicBezTo>
                <a:cubicBezTo>
                  <a:pt x="1021307" y="3411940"/>
                  <a:pt x="1053153" y="3414215"/>
                  <a:pt x="1119117" y="3370997"/>
                </a:cubicBezTo>
                <a:cubicBezTo>
                  <a:pt x="1185081" y="3327779"/>
                  <a:pt x="1289713" y="3236793"/>
                  <a:pt x="1364776" y="3152632"/>
                </a:cubicBezTo>
                <a:cubicBezTo>
                  <a:pt x="1439839" y="3068471"/>
                  <a:pt x="1569493" y="2866029"/>
                  <a:pt x="1569493" y="2866029"/>
                </a:cubicBezTo>
                <a:cubicBezTo>
                  <a:pt x="1633183" y="2777319"/>
                  <a:pt x="1705971" y="2688609"/>
                  <a:pt x="1746914" y="2620370"/>
                </a:cubicBezTo>
                <a:cubicBezTo>
                  <a:pt x="1787857" y="2552131"/>
                  <a:pt x="1796956" y="2499815"/>
                  <a:pt x="1815153" y="2456597"/>
                </a:cubicBezTo>
                <a:cubicBezTo>
                  <a:pt x="1833350" y="2413379"/>
                  <a:pt x="1781033" y="2458871"/>
                  <a:pt x="1856096" y="2361062"/>
                </a:cubicBezTo>
                <a:cubicBezTo>
                  <a:pt x="1931159" y="2263253"/>
                  <a:pt x="2122228" y="2056262"/>
                  <a:pt x="2265529" y="1869743"/>
                </a:cubicBezTo>
                <a:cubicBezTo>
                  <a:pt x="2408830" y="1683224"/>
                  <a:pt x="2620371" y="1412543"/>
                  <a:pt x="2715905" y="1241946"/>
                </a:cubicBezTo>
                <a:cubicBezTo>
                  <a:pt x="2811439" y="1071349"/>
                  <a:pt x="2813714" y="1053152"/>
                  <a:pt x="2838735" y="846161"/>
                </a:cubicBezTo>
                <a:cubicBezTo>
                  <a:pt x="2863756" y="639170"/>
                  <a:pt x="2864893" y="319585"/>
                  <a:pt x="2866030" y="0"/>
                </a:cubicBezTo>
              </a:path>
            </a:pathLst>
          </a:cu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5" name="Freeform 4"/>
          <p:cNvSpPr/>
          <p:nvPr/>
        </p:nvSpPr>
        <p:spPr bwMode="auto">
          <a:xfrm>
            <a:off x="3452446" y="1183351"/>
            <a:ext cx="2239108" cy="3043383"/>
          </a:xfrm>
          <a:custGeom>
            <a:avLst/>
            <a:gdLst>
              <a:gd name="connsiteX0" fmla="*/ 0 w 2239108"/>
              <a:gd name="connsiteY0" fmla="*/ 0 h 3043383"/>
              <a:gd name="connsiteX1" fmla="*/ 54591 w 2239108"/>
              <a:gd name="connsiteY1" fmla="*/ 436728 h 3043383"/>
              <a:gd name="connsiteX2" fmla="*/ 204717 w 2239108"/>
              <a:gd name="connsiteY2" fmla="*/ 1924334 h 3043383"/>
              <a:gd name="connsiteX3" fmla="*/ 395785 w 2239108"/>
              <a:gd name="connsiteY3" fmla="*/ 2729552 h 3043383"/>
              <a:gd name="connsiteX4" fmla="*/ 641445 w 2239108"/>
              <a:gd name="connsiteY4" fmla="*/ 3016155 h 3043383"/>
              <a:gd name="connsiteX5" fmla="*/ 846161 w 2239108"/>
              <a:gd name="connsiteY5" fmla="*/ 3016155 h 3043383"/>
              <a:gd name="connsiteX6" fmla="*/ 1023582 w 2239108"/>
              <a:gd name="connsiteY6" fmla="*/ 2879677 h 3043383"/>
              <a:gd name="connsiteX7" fmla="*/ 1446663 w 2239108"/>
              <a:gd name="connsiteY7" fmla="*/ 2238233 h 3043383"/>
              <a:gd name="connsiteX8" fmla="*/ 1883391 w 2239108"/>
              <a:gd name="connsiteY8" fmla="*/ 1255594 h 3043383"/>
              <a:gd name="connsiteX9" fmla="*/ 2183642 w 2239108"/>
              <a:gd name="connsiteY9" fmla="*/ 518615 h 3043383"/>
              <a:gd name="connsiteX10" fmla="*/ 2238233 w 2239108"/>
              <a:gd name="connsiteY10" fmla="*/ 13648 h 304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9108" h="3043383">
                <a:moveTo>
                  <a:pt x="0" y="0"/>
                </a:moveTo>
                <a:cubicBezTo>
                  <a:pt x="10236" y="58003"/>
                  <a:pt x="20472" y="116006"/>
                  <a:pt x="54591" y="436728"/>
                </a:cubicBezTo>
                <a:cubicBezTo>
                  <a:pt x="88710" y="757450"/>
                  <a:pt x="147851" y="1542197"/>
                  <a:pt x="204717" y="1924334"/>
                </a:cubicBezTo>
                <a:cubicBezTo>
                  <a:pt x="261583" y="2306471"/>
                  <a:pt x="322997" y="2547582"/>
                  <a:pt x="395785" y="2729552"/>
                </a:cubicBezTo>
                <a:cubicBezTo>
                  <a:pt x="468573" y="2911522"/>
                  <a:pt x="566382" y="2968388"/>
                  <a:pt x="641445" y="3016155"/>
                </a:cubicBezTo>
                <a:cubicBezTo>
                  <a:pt x="716508" y="3063922"/>
                  <a:pt x="782472" y="3038901"/>
                  <a:pt x="846161" y="3016155"/>
                </a:cubicBezTo>
                <a:cubicBezTo>
                  <a:pt x="909850" y="2993409"/>
                  <a:pt x="923498" y="3009331"/>
                  <a:pt x="1023582" y="2879677"/>
                </a:cubicBezTo>
                <a:cubicBezTo>
                  <a:pt x="1123666" y="2750023"/>
                  <a:pt x="1303362" y="2508914"/>
                  <a:pt x="1446663" y="2238233"/>
                </a:cubicBezTo>
                <a:cubicBezTo>
                  <a:pt x="1589965" y="1967553"/>
                  <a:pt x="1760561" y="1542197"/>
                  <a:pt x="1883391" y="1255594"/>
                </a:cubicBezTo>
                <a:cubicBezTo>
                  <a:pt x="2006221" y="968991"/>
                  <a:pt x="2124502" y="725606"/>
                  <a:pt x="2183642" y="518615"/>
                </a:cubicBezTo>
                <a:cubicBezTo>
                  <a:pt x="2242782" y="311624"/>
                  <a:pt x="2240507" y="162636"/>
                  <a:pt x="2238233" y="13648"/>
                </a:cubicBezTo>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6" name="Freeform 5"/>
          <p:cNvSpPr/>
          <p:nvPr/>
        </p:nvSpPr>
        <p:spPr bwMode="auto">
          <a:xfrm>
            <a:off x="3738312" y="1146957"/>
            <a:ext cx="1667376" cy="2620535"/>
          </a:xfrm>
          <a:custGeom>
            <a:avLst/>
            <a:gdLst>
              <a:gd name="connsiteX0" fmla="*/ 0 w 1667376"/>
              <a:gd name="connsiteY0" fmla="*/ 0 h 2620535"/>
              <a:gd name="connsiteX1" fmla="*/ 54591 w 1667376"/>
              <a:gd name="connsiteY1" fmla="*/ 791570 h 2620535"/>
              <a:gd name="connsiteX2" fmla="*/ 245660 w 1667376"/>
              <a:gd name="connsiteY2" fmla="*/ 1992573 h 2620535"/>
              <a:gd name="connsiteX3" fmla="*/ 464024 w 1667376"/>
              <a:gd name="connsiteY3" fmla="*/ 2552131 h 2620535"/>
              <a:gd name="connsiteX4" fmla="*/ 641445 w 1667376"/>
              <a:gd name="connsiteY4" fmla="*/ 2606722 h 2620535"/>
              <a:gd name="connsiteX5" fmla="*/ 818866 w 1667376"/>
              <a:gd name="connsiteY5" fmla="*/ 2511188 h 2620535"/>
              <a:gd name="connsiteX6" fmla="*/ 982639 w 1667376"/>
              <a:gd name="connsiteY6" fmla="*/ 2224585 h 2620535"/>
              <a:gd name="connsiteX7" fmla="*/ 1282890 w 1667376"/>
              <a:gd name="connsiteY7" fmla="*/ 1528549 h 2620535"/>
              <a:gd name="connsiteX8" fmla="*/ 1610436 w 1667376"/>
              <a:gd name="connsiteY8" fmla="*/ 518615 h 2620535"/>
              <a:gd name="connsiteX9" fmla="*/ 1665027 w 1667376"/>
              <a:gd name="connsiteY9" fmla="*/ 0 h 262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7376" h="2620535">
                <a:moveTo>
                  <a:pt x="0" y="0"/>
                </a:moveTo>
                <a:cubicBezTo>
                  <a:pt x="6824" y="229737"/>
                  <a:pt x="13648" y="459475"/>
                  <a:pt x="54591" y="791570"/>
                </a:cubicBezTo>
                <a:cubicBezTo>
                  <a:pt x="95534" y="1123665"/>
                  <a:pt x="177421" y="1699146"/>
                  <a:pt x="245660" y="1992573"/>
                </a:cubicBezTo>
                <a:cubicBezTo>
                  <a:pt x="313899" y="2286000"/>
                  <a:pt x="398060" y="2449773"/>
                  <a:pt x="464024" y="2552131"/>
                </a:cubicBezTo>
                <a:cubicBezTo>
                  <a:pt x="529988" y="2654489"/>
                  <a:pt x="582305" y="2613546"/>
                  <a:pt x="641445" y="2606722"/>
                </a:cubicBezTo>
                <a:cubicBezTo>
                  <a:pt x="700585" y="2599898"/>
                  <a:pt x="762000" y="2574877"/>
                  <a:pt x="818866" y="2511188"/>
                </a:cubicBezTo>
                <a:cubicBezTo>
                  <a:pt x="875732" y="2447499"/>
                  <a:pt x="905302" y="2388358"/>
                  <a:pt x="982639" y="2224585"/>
                </a:cubicBezTo>
                <a:cubicBezTo>
                  <a:pt x="1059976" y="2060812"/>
                  <a:pt x="1178257" y="1812877"/>
                  <a:pt x="1282890" y="1528549"/>
                </a:cubicBezTo>
                <a:cubicBezTo>
                  <a:pt x="1387523" y="1244221"/>
                  <a:pt x="1546747" y="773373"/>
                  <a:pt x="1610436" y="518615"/>
                </a:cubicBezTo>
                <a:cubicBezTo>
                  <a:pt x="1674125" y="263857"/>
                  <a:pt x="1669576" y="131928"/>
                  <a:pt x="1665027" y="0"/>
                </a:cubicBezTo>
              </a:path>
            </a:pathLst>
          </a:cu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7" name="Freeform 6"/>
          <p:cNvSpPr/>
          <p:nvPr/>
        </p:nvSpPr>
        <p:spPr bwMode="auto">
          <a:xfrm>
            <a:off x="3911566" y="1146957"/>
            <a:ext cx="1181595" cy="2174450"/>
          </a:xfrm>
          <a:custGeom>
            <a:avLst/>
            <a:gdLst>
              <a:gd name="connsiteX0" fmla="*/ 53228 w 890850"/>
              <a:gd name="connsiteY0" fmla="*/ 46727 h 1547475"/>
              <a:gd name="connsiteX1" fmla="*/ 831151 w 890850"/>
              <a:gd name="connsiteY1" fmla="*/ 74022 h 1547475"/>
              <a:gd name="connsiteX2" fmla="*/ 831151 w 890850"/>
              <a:gd name="connsiteY2" fmla="*/ 155909 h 1547475"/>
              <a:gd name="connsiteX3" fmla="*/ 776559 w 890850"/>
              <a:gd name="connsiteY3" fmla="*/ 551694 h 1547475"/>
              <a:gd name="connsiteX4" fmla="*/ 667377 w 890850"/>
              <a:gd name="connsiteY4" fmla="*/ 988422 h 1547475"/>
              <a:gd name="connsiteX5" fmla="*/ 558195 w 890850"/>
              <a:gd name="connsiteY5" fmla="*/ 1356912 h 1547475"/>
              <a:gd name="connsiteX6" fmla="*/ 449013 w 890850"/>
              <a:gd name="connsiteY6" fmla="*/ 1534333 h 1547475"/>
              <a:gd name="connsiteX7" fmla="*/ 421718 w 890850"/>
              <a:gd name="connsiteY7" fmla="*/ 1534333 h 1547475"/>
              <a:gd name="connsiteX8" fmla="*/ 367127 w 890850"/>
              <a:gd name="connsiteY8" fmla="*/ 1534333 h 1547475"/>
              <a:gd name="connsiteX9" fmla="*/ 285240 w 890850"/>
              <a:gd name="connsiteY9" fmla="*/ 1466094 h 1547475"/>
              <a:gd name="connsiteX10" fmla="*/ 148762 w 890850"/>
              <a:gd name="connsiteY10" fmla="*/ 1138548 h 1547475"/>
              <a:gd name="connsiteX11" fmla="*/ 80524 w 890850"/>
              <a:gd name="connsiteY11" fmla="*/ 742762 h 1547475"/>
              <a:gd name="connsiteX12" fmla="*/ 53228 w 890850"/>
              <a:gd name="connsiteY12" fmla="*/ 46727 h 15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50" h="1547475">
                <a:moveTo>
                  <a:pt x="53228" y="46727"/>
                </a:moveTo>
                <a:cubicBezTo>
                  <a:pt x="178332" y="-64730"/>
                  <a:pt x="701497" y="55825"/>
                  <a:pt x="831151" y="74022"/>
                </a:cubicBezTo>
                <a:cubicBezTo>
                  <a:pt x="960805" y="92219"/>
                  <a:pt x="840250" y="76297"/>
                  <a:pt x="831151" y="155909"/>
                </a:cubicBezTo>
                <a:cubicBezTo>
                  <a:pt x="822052" y="235521"/>
                  <a:pt x="803855" y="412942"/>
                  <a:pt x="776559" y="551694"/>
                </a:cubicBezTo>
                <a:cubicBezTo>
                  <a:pt x="749263" y="690446"/>
                  <a:pt x="703771" y="854219"/>
                  <a:pt x="667377" y="988422"/>
                </a:cubicBezTo>
                <a:cubicBezTo>
                  <a:pt x="630983" y="1122625"/>
                  <a:pt x="594589" y="1265927"/>
                  <a:pt x="558195" y="1356912"/>
                </a:cubicBezTo>
                <a:cubicBezTo>
                  <a:pt x="521801" y="1447897"/>
                  <a:pt x="471759" y="1504763"/>
                  <a:pt x="449013" y="1534333"/>
                </a:cubicBezTo>
                <a:cubicBezTo>
                  <a:pt x="426267" y="1563903"/>
                  <a:pt x="421718" y="1534333"/>
                  <a:pt x="421718" y="1534333"/>
                </a:cubicBezTo>
                <a:cubicBezTo>
                  <a:pt x="408070" y="1534333"/>
                  <a:pt x="389873" y="1545706"/>
                  <a:pt x="367127" y="1534333"/>
                </a:cubicBezTo>
                <a:cubicBezTo>
                  <a:pt x="344381" y="1522960"/>
                  <a:pt x="321634" y="1532058"/>
                  <a:pt x="285240" y="1466094"/>
                </a:cubicBezTo>
                <a:cubicBezTo>
                  <a:pt x="248846" y="1400130"/>
                  <a:pt x="182881" y="1259103"/>
                  <a:pt x="148762" y="1138548"/>
                </a:cubicBezTo>
                <a:cubicBezTo>
                  <a:pt x="114643" y="1017993"/>
                  <a:pt x="100995" y="924732"/>
                  <a:pt x="80524" y="742762"/>
                </a:cubicBezTo>
                <a:cubicBezTo>
                  <a:pt x="60053" y="560792"/>
                  <a:pt x="-71876" y="158184"/>
                  <a:pt x="53228" y="46727"/>
                </a:cubicBezTo>
                <a:close/>
              </a:path>
            </a:pathLst>
          </a:cu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8" name="Freeform 7"/>
          <p:cNvSpPr/>
          <p:nvPr/>
        </p:nvSpPr>
        <p:spPr bwMode="auto">
          <a:xfrm>
            <a:off x="4056938" y="1145820"/>
            <a:ext cx="890850" cy="1547475"/>
          </a:xfrm>
          <a:custGeom>
            <a:avLst/>
            <a:gdLst>
              <a:gd name="connsiteX0" fmla="*/ 53228 w 890850"/>
              <a:gd name="connsiteY0" fmla="*/ 46727 h 1547475"/>
              <a:gd name="connsiteX1" fmla="*/ 831151 w 890850"/>
              <a:gd name="connsiteY1" fmla="*/ 74022 h 1547475"/>
              <a:gd name="connsiteX2" fmla="*/ 831151 w 890850"/>
              <a:gd name="connsiteY2" fmla="*/ 155909 h 1547475"/>
              <a:gd name="connsiteX3" fmla="*/ 776559 w 890850"/>
              <a:gd name="connsiteY3" fmla="*/ 551694 h 1547475"/>
              <a:gd name="connsiteX4" fmla="*/ 667377 w 890850"/>
              <a:gd name="connsiteY4" fmla="*/ 988422 h 1547475"/>
              <a:gd name="connsiteX5" fmla="*/ 558195 w 890850"/>
              <a:gd name="connsiteY5" fmla="*/ 1356912 h 1547475"/>
              <a:gd name="connsiteX6" fmla="*/ 449013 w 890850"/>
              <a:gd name="connsiteY6" fmla="*/ 1534333 h 1547475"/>
              <a:gd name="connsiteX7" fmla="*/ 421718 w 890850"/>
              <a:gd name="connsiteY7" fmla="*/ 1534333 h 1547475"/>
              <a:gd name="connsiteX8" fmla="*/ 367127 w 890850"/>
              <a:gd name="connsiteY8" fmla="*/ 1534333 h 1547475"/>
              <a:gd name="connsiteX9" fmla="*/ 285240 w 890850"/>
              <a:gd name="connsiteY9" fmla="*/ 1466094 h 1547475"/>
              <a:gd name="connsiteX10" fmla="*/ 148762 w 890850"/>
              <a:gd name="connsiteY10" fmla="*/ 1138548 h 1547475"/>
              <a:gd name="connsiteX11" fmla="*/ 80524 w 890850"/>
              <a:gd name="connsiteY11" fmla="*/ 742762 h 1547475"/>
              <a:gd name="connsiteX12" fmla="*/ 53228 w 890850"/>
              <a:gd name="connsiteY12" fmla="*/ 46727 h 15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50" h="1547475">
                <a:moveTo>
                  <a:pt x="53228" y="46727"/>
                </a:moveTo>
                <a:cubicBezTo>
                  <a:pt x="178332" y="-64730"/>
                  <a:pt x="701497" y="55825"/>
                  <a:pt x="831151" y="74022"/>
                </a:cubicBezTo>
                <a:cubicBezTo>
                  <a:pt x="960805" y="92219"/>
                  <a:pt x="840250" y="76297"/>
                  <a:pt x="831151" y="155909"/>
                </a:cubicBezTo>
                <a:cubicBezTo>
                  <a:pt x="822052" y="235521"/>
                  <a:pt x="803855" y="412942"/>
                  <a:pt x="776559" y="551694"/>
                </a:cubicBezTo>
                <a:cubicBezTo>
                  <a:pt x="749263" y="690446"/>
                  <a:pt x="703771" y="854219"/>
                  <a:pt x="667377" y="988422"/>
                </a:cubicBezTo>
                <a:cubicBezTo>
                  <a:pt x="630983" y="1122625"/>
                  <a:pt x="594589" y="1265927"/>
                  <a:pt x="558195" y="1356912"/>
                </a:cubicBezTo>
                <a:cubicBezTo>
                  <a:pt x="521801" y="1447897"/>
                  <a:pt x="471759" y="1504763"/>
                  <a:pt x="449013" y="1534333"/>
                </a:cubicBezTo>
                <a:cubicBezTo>
                  <a:pt x="426267" y="1563903"/>
                  <a:pt x="421718" y="1534333"/>
                  <a:pt x="421718" y="1534333"/>
                </a:cubicBezTo>
                <a:cubicBezTo>
                  <a:pt x="408070" y="1534333"/>
                  <a:pt x="389873" y="1545706"/>
                  <a:pt x="367127" y="1534333"/>
                </a:cubicBezTo>
                <a:cubicBezTo>
                  <a:pt x="344381" y="1522960"/>
                  <a:pt x="321634" y="1532058"/>
                  <a:pt x="285240" y="1466094"/>
                </a:cubicBezTo>
                <a:cubicBezTo>
                  <a:pt x="248846" y="1400130"/>
                  <a:pt x="182881" y="1259103"/>
                  <a:pt x="148762" y="1138548"/>
                </a:cubicBezTo>
                <a:cubicBezTo>
                  <a:pt x="114643" y="1017993"/>
                  <a:pt x="100995" y="924732"/>
                  <a:pt x="80524" y="742762"/>
                </a:cubicBezTo>
                <a:cubicBezTo>
                  <a:pt x="60053" y="560792"/>
                  <a:pt x="-71876" y="158184"/>
                  <a:pt x="53228" y="46727"/>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23" name="TextBox 22"/>
          <p:cNvSpPr txBox="1"/>
          <p:nvPr/>
        </p:nvSpPr>
        <p:spPr>
          <a:xfrm>
            <a:off x="3869735" y="6096000"/>
            <a:ext cx="1224181" cy="584775"/>
          </a:xfrm>
          <a:prstGeom prst="rect">
            <a:avLst/>
          </a:prstGeom>
          <a:noFill/>
        </p:spPr>
        <p:txBody>
          <a:bodyPr wrap="none" rtlCol="0">
            <a:spAutoFit/>
          </a:bodyPr>
          <a:lstStyle/>
          <a:p>
            <a:pPr algn="l"/>
            <a:r>
              <a:rPr lang="en-IN" sz="3200" i="1" dirty="0" err="1">
                <a:solidFill>
                  <a:srgbClr val="FF0000"/>
                </a:solidFill>
                <a:latin typeface="Times New Roman" panose="02020603050405020304" pitchFamily="18" charset="0"/>
                <a:cs typeface="Times New Roman" panose="02020603050405020304" pitchFamily="18" charset="0"/>
              </a:rPr>
              <a:t>r</a:t>
            </a:r>
            <a:r>
              <a:rPr lang="en-IN" sz="3200" i="1" baseline="-25000" dirty="0" err="1">
                <a:solidFill>
                  <a:srgbClr val="FF0000"/>
                </a:solidFill>
                <a:latin typeface="Times New Roman" panose="02020603050405020304" pitchFamily="18" charset="0"/>
                <a:cs typeface="Times New Roman" panose="02020603050405020304" pitchFamily="18" charset="0"/>
              </a:rPr>
              <a:t>cylinder</a:t>
            </a:r>
            <a:endParaRPr lang="en-IN" sz="3200" i="1" baseline="-25000" dirty="0">
              <a:solidFill>
                <a:srgbClr val="FF0000"/>
              </a:solidFill>
              <a:latin typeface="Times New Roman" panose="02020603050405020304" pitchFamily="18" charset="0"/>
              <a:cs typeface="Times New Roman" panose="02020603050405020304" pitchFamily="18" charset="0"/>
            </a:endParaRPr>
          </a:p>
        </p:txBody>
      </p:sp>
      <p:grpSp>
        <p:nvGrpSpPr>
          <p:cNvPr id="10" name="Group 38">
            <a:extLst>
              <a:ext uri="{FF2B5EF4-FFF2-40B4-BE49-F238E27FC236}">
                <a16:creationId xmlns:a16="http://schemas.microsoft.com/office/drawing/2014/main" id="{BE540661-6F3A-DA5B-A58D-CC4E40EAD69B}"/>
              </a:ext>
            </a:extLst>
          </p:cNvPr>
          <p:cNvGrpSpPr>
            <a:grpSpLocks/>
          </p:cNvGrpSpPr>
          <p:nvPr/>
        </p:nvGrpSpPr>
        <p:grpSpPr bwMode="auto">
          <a:xfrm>
            <a:off x="0" y="0"/>
            <a:ext cx="9144000" cy="6858000"/>
            <a:chOff x="0" y="0"/>
            <a:chExt cx="9144000" cy="6858000"/>
          </a:xfrm>
        </p:grpSpPr>
        <p:grpSp>
          <p:nvGrpSpPr>
            <p:cNvPr id="11" name="Group 19">
              <a:extLst>
                <a:ext uri="{FF2B5EF4-FFF2-40B4-BE49-F238E27FC236}">
                  <a16:creationId xmlns:a16="http://schemas.microsoft.com/office/drawing/2014/main" id="{0BD315CA-699F-A503-CE5F-0E6539835B21}"/>
                </a:ext>
              </a:extLst>
            </p:cNvPr>
            <p:cNvGrpSpPr>
              <a:grpSpLocks/>
            </p:cNvGrpSpPr>
            <p:nvPr/>
          </p:nvGrpSpPr>
          <p:grpSpPr bwMode="auto">
            <a:xfrm>
              <a:off x="0" y="0"/>
              <a:ext cx="9144000" cy="6858000"/>
              <a:chOff x="0" y="0"/>
              <a:chExt cx="9144000" cy="6858000"/>
            </a:xfrm>
          </p:grpSpPr>
          <p:grpSp>
            <p:nvGrpSpPr>
              <p:cNvPr id="13" name="Group 8">
                <a:extLst>
                  <a:ext uri="{FF2B5EF4-FFF2-40B4-BE49-F238E27FC236}">
                    <a16:creationId xmlns:a16="http://schemas.microsoft.com/office/drawing/2014/main" id="{3686DAA1-839C-D8BE-1DE0-EE4E44C78CF3}"/>
                  </a:ext>
                </a:extLst>
              </p:cNvPr>
              <p:cNvGrpSpPr>
                <a:grpSpLocks/>
              </p:cNvGrpSpPr>
              <p:nvPr/>
            </p:nvGrpSpPr>
            <p:grpSpPr bwMode="auto">
              <a:xfrm>
                <a:off x="0" y="0"/>
                <a:ext cx="9144000" cy="6858000"/>
                <a:chOff x="0" y="0"/>
                <a:chExt cx="5760" cy="4320"/>
              </a:xfrm>
            </p:grpSpPr>
            <p:grpSp>
              <p:nvGrpSpPr>
                <p:cNvPr id="15" name="Group 9">
                  <a:extLst>
                    <a:ext uri="{FF2B5EF4-FFF2-40B4-BE49-F238E27FC236}">
                      <a16:creationId xmlns:a16="http://schemas.microsoft.com/office/drawing/2014/main" id="{0A9F9845-50DC-5D1B-70BE-F721CF8AE208}"/>
                    </a:ext>
                  </a:extLst>
                </p:cNvPr>
                <p:cNvGrpSpPr>
                  <a:grpSpLocks/>
                </p:cNvGrpSpPr>
                <p:nvPr/>
              </p:nvGrpSpPr>
              <p:grpSpPr bwMode="auto">
                <a:xfrm>
                  <a:off x="0" y="0"/>
                  <a:ext cx="192" cy="4320"/>
                  <a:chOff x="0" y="-48"/>
                  <a:chExt cx="144" cy="4368"/>
                </a:xfrm>
              </p:grpSpPr>
              <p:sp>
                <p:nvSpPr>
                  <p:cNvPr id="26" name="Rectangle 10">
                    <a:extLst>
                      <a:ext uri="{FF2B5EF4-FFF2-40B4-BE49-F238E27FC236}">
                        <a16:creationId xmlns:a16="http://schemas.microsoft.com/office/drawing/2014/main" id="{4AECD1B8-2C46-B644-247C-6960802A2F99}"/>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7" name="Rectangle 11">
                    <a:extLst>
                      <a:ext uri="{FF2B5EF4-FFF2-40B4-BE49-F238E27FC236}">
                        <a16:creationId xmlns:a16="http://schemas.microsoft.com/office/drawing/2014/main" id="{15EE490A-43B1-0C52-2379-C2F3FA78683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6" name="Group 12">
                  <a:extLst>
                    <a:ext uri="{FF2B5EF4-FFF2-40B4-BE49-F238E27FC236}">
                      <a16:creationId xmlns:a16="http://schemas.microsoft.com/office/drawing/2014/main" id="{ED5FAE74-98FA-916D-47DD-9A6352E6D763}"/>
                    </a:ext>
                  </a:extLst>
                </p:cNvPr>
                <p:cNvGrpSpPr>
                  <a:grpSpLocks/>
                </p:cNvGrpSpPr>
                <p:nvPr/>
              </p:nvGrpSpPr>
              <p:grpSpPr bwMode="auto">
                <a:xfrm>
                  <a:off x="5674" y="24"/>
                  <a:ext cx="86" cy="4296"/>
                  <a:chOff x="5616" y="-48"/>
                  <a:chExt cx="144" cy="4368"/>
                </a:xfrm>
              </p:grpSpPr>
              <p:sp>
                <p:nvSpPr>
                  <p:cNvPr id="24" name="Rectangle 13">
                    <a:extLst>
                      <a:ext uri="{FF2B5EF4-FFF2-40B4-BE49-F238E27FC236}">
                        <a16:creationId xmlns:a16="http://schemas.microsoft.com/office/drawing/2014/main" id="{6B595606-C4F5-EC33-5C46-44771CA6C7CB}"/>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5" name="Rectangle 14">
                    <a:extLst>
                      <a:ext uri="{FF2B5EF4-FFF2-40B4-BE49-F238E27FC236}">
                        <a16:creationId xmlns:a16="http://schemas.microsoft.com/office/drawing/2014/main" id="{D6E8E422-0A3D-1480-D11A-97429DCCFFD4}"/>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7" name="Group 15">
                  <a:extLst>
                    <a:ext uri="{FF2B5EF4-FFF2-40B4-BE49-F238E27FC236}">
                      <a16:creationId xmlns:a16="http://schemas.microsoft.com/office/drawing/2014/main" id="{D795A518-78E7-4728-15D2-BA16C445B7CE}"/>
                    </a:ext>
                  </a:extLst>
                </p:cNvPr>
                <p:cNvGrpSpPr>
                  <a:grpSpLocks/>
                </p:cNvGrpSpPr>
                <p:nvPr/>
              </p:nvGrpSpPr>
              <p:grpSpPr bwMode="auto">
                <a:xfrm>
                  <a:off x="144" y="0"/>
                  <a:ext cx="5616" cy="144"/>
                  <a:chOff x="96" y="-48"/>
                  <a:chExt cx="5520" cy="144"/>
                </a:xfrm>
              </p:grpSpPr>
              <p:sp>
                <p:nvSpPr>
                  <p:cNvPr id="21" name="Rectangle 16">
                    <a:extLst>
                      <a:ext uri="{FF2B5EF4-FFF2-40B4-BE49-F238E27FC236}">
                        <a16:creationId xmlns:a16="http://schemas.microsoft.com/office/drawing/2014/main" id="{CC491D53-688E-056D-B904-89C96EE97516}"/>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2" name="Rectangle 17">
                    <a:extLst>
                      <a:ext uri="{FF2B5EF4-FFF2-40B4-BE49-F238E27FC236}">
                        <a16:creationId xmlns:a16="http://schemas.microsoft.com/office/drawing/2014/main" id="{0632E0B4-5114-773D-973B-2440C64ADA0B}"/>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8" name="Group 18">
                  <a:extLst>
                    <a:ext uri="{FF2B5EF4-FFF2-40B4-BE49-F238E27FC236}">
                      <a16:creationId xmlns:a16="http://schemas.microsoft.com/office/drawing/2014/main" id="{A3DF0A07-2288-3A12-FF8B-C5FDD23697E9}"/>
                    </a:ext>
                  </a:extLst>
                </p:cNvPr>
                <p:cNvGrpSpPr>
                  <a:grpSpLocks/>
                </p:cNvGrpSpPr>
                <p:nvPr/>
              </p:nvGrpSpPr>
              <p:grpSpPr bwMode="auto">
                <a:xfrm>
                  <a:off x="144" y="4234"/>
                  <a:ext cx="5616" cy="86"/>
                  <a:chOff x="96" y="4176"/>
                  <a:chExt cx="5520" cy="144"/>
                </a:xfrm>
              </p:grpSpPr>
              <p:sp>
                <p:nvSpPr>
                  <p:cNvPr id="19" name="Rectangle 19">
                    <a:extLst>
                      <a:ext uri="{FF2B5EF4-FFF2-40B4-BE49-F238E27FC236}">
                        <a16:creationId xmlns:a16="http://schemas.microsoft.com/office/drawing/2014/main" id="{6BE2E680-81DD-BD74-EF7A-FBB9F72B111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20">
                    <a:extLst>
                      <a:ext uri="{FF2B5EF4-FFF2-40B4-BE49-F238E27FC236}">
                        <a16:creationId xmlns:a16="http://schemas.microsoft.com/office/drawing/2014/main" id="{FBAFA66E-FB62-1FD4-A25C-8B377E13933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14" name="Rectangle 21">
                <a:extLst>
                  <a:ext uri="{FF2B5EF4-FFF2-40B4-BE49-F238E27FC236}">
                    <a16:creationId xmlns:a16="http://schemas.microsoft.com/office/drawing/2014/main" id="{A751E876-AF8D-B5BA-3B15-652B4CFE0F5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2" name="Picture 42" descr="A picture containing shape&#10;&#10;Description automatically generated">
              <a:extLst>
                <a:ext uri="{FF2B5EF4-FFF2-40B4-BE49-F238E27FC236}">
                  <a16:creationId xmlns:a16="http://schemas.microsoft.com/office/drawing/2014/main" id="{BEF6B5DB-14A2-EBD7-F567-256CD3A37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6022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sz="3200" dirty="0">
                <a:latin typeface="Times New Roman" panose="02020603050405020304" pitchFamily="18" charset="0"/>
                <a:cs typeface="Times New Roman" panose="02020603050405020304" pitchFamily="18" charset="0"/>
              </a:rPr>
              <a:t>Diagnostic Testing of HCCI-DI Engine</a:t>
            </a:r>
          </a:p>
        </p:txBody>
      </p:sp>
      <p:grpSp>
        <p:nvGrpSpPr>
          <p:cNvPr id="5" name="Group 7"/>
          <p:cNvGrpSpPr>
            <a:grpSpLocks/>
          </p:cNvGrpSpPr>
          <p:nvPr/>
        </p:nvGrpSpPr>
        <p:grpSpPr bwMode="auto">
          <a:xfrm>
            <a:off x="0" y="0"/>
            <a:ext cx="9144000" cy="6858000"/>
            <a:chOff x="0" y="0"/>
            <a:chExt cx="5760" cy="4320"/>
          </a:xfrm>
        </p:grpSpPr>
        <p:grpSp>
          <p:nvGrpSpPr>
            <p:cNvPr id="6" name="Group 8"/>
            <p:cNvGrpSpPr>
              <a:grpSpLocks/>
            </p:cNvGrpSpPr>
            <p:nvPr/>
          </p:nvGrpSpPr>
          <p:grpSpPr bwMode="auto">
            <a:xfrm>
              <a:off x="0" y="0"/>
              <a:ext cx="192" cy="4320"/>
              <a:chOff x="0" y="-48"/>
              <a:chExt cx="144" cy="4368"/>
            </a:xfrm>
          </p:grpSpPr>
          <p:sp>
            <p:nvSpPr>
              <p:cNvPr id="16"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7"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7" name="Group 11"/>
            <p:cNvGrpSpPr>
              <a:grpSpLocks/>
            </p:cNvGrpSpPr>
            <p:nvPr/>
          </p:nvGrpSpPr>
          <p:grpSpPr bwMode="auto">
            <a:xfrm>
              <a:off x="5674" y="24"/>
              <a:ext cx="86" cy="4296"/>
              <a:chOff x="5616" y="-48"/>
              <a:chExt cx="144" cy="4368"/>
            </a:xfrm>
          </p:grpSpPr>
          <p:sp>
            <p:nvSpPr>
              <p:cNvPr id="14"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5"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8" name="Group 14"/>
            <p:cNvGrpSpPr>
              <a:grpSpLocks/>
            </p:cNvGrpSpPr>
            <p:nvPr/>
          </p:nvGrpSpPr>
          <p:grpSpPr bwMode="auto">
            <a:xfrm>
              <a:off x="144" y="0"/>
              <a:ext cx="5616" cy="144"/>
              <a:chOff x="96" y="-48"/>
              <a:chExt cx="5520" cy="144"/>
            </a:xfrm>
          </p:grpSpPr>
          <p:sp>
            <p:nvSpPr>
              <p:cNvPr id="12" name="Rectangle 10"/>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3" name="Rectangle 11"/>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9" name="Group 17"/>
            <p:cNvGrpSpPr>
              <a:grpSpLocks/>
            </p:cNvGrpSpPr>
            <p:nvPr/>
          </p:nvGrpSpPr>
          <p:grpSpPr bwMode="auto">
            <a:xfrm>
              <a:off x="144" y="4234"/>
              <a:ext cx="5616" cy="86"/>
              <a:chOff x="96" y="4176"/>
              <a:chExt cx="5520" cy="144"/>
            </a:xfrm>
          </p:grpSpPr>
          <p:sp>
            <p:nvSpPr>
              <p:cNvPr id="10"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1"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spTree>
    <p:extLst>
      <p:ext uri="{BB962C8B-B14F-4D97-AF65-F5344CB8AC3E}">
        <p14:creationId xmlns:p14="http://schemas.microsoft.com/office/powerpoint/2010/main" val="3430833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2"/>
          <p:cNvSpPr>
            <a:spLocks noGrp="1"/>
          </p:cNvSpPr>
          <p:nvPr>
            <p:ph type="title"/>
          </p:nvPr>
        </p:nvSpPr>
        <p:spPr>
          <a:xfrm>
            <a:off x="457200" y="228600"/>
            <a:ext cx="8229600" cy="762000"/>
          </a:xfrm>
        </p:spPr>
        <p:txBody>
          <a:bodyPr/>
          <a:lstStyle/>
          <a:p>
            <a:r>
              <a:rPr lang="en-IN" sz="2800">
                <a:solidFill>
                  <a:schemeClr val="tx1"/>
                </a:solidFill>
                <a:latin typeface="Times New Roman" panose="02020603050405020304" pitchFamily="18" charset="0"/>
                <a:cs typeface="Times New Roman" panose="02020603050405020304" pitchFamily="18" charset="0"/>
              </a:rPr>
              <a:t>Rate of Combustion (Heat Release rate) in a Diesel Engine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69342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6740" name="Object 2"/>
              <p:cNvSpPr txBox="1"/>
              <p:nvPr/>
            </p:nvSpPr>
            <p:spPr bwMode="auto">
              <a:xfrm>
                <a:off x="457200" y="914400"/>
                <a:ext cx="8207375" cy="105727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𝑑𝑝</m:t>
                          </m:r>
                        </m:num>
                        <m:den>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𝜃</m:t>
                          </m:r>
                        </m:den>
                      </m:f>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𝑚𝑖𝑥</m:t>
                                  </m:r>
                                </m:sub>
                              </m:sSub>
                            </m:num>
                            <m:den>
                              <m:r>
                                <a:rPr lang="en-US" i="1">
                                  <a:solidFill>
                                    <a:srgbClr val="000000"/>
                                  </a:solidFill>
                                  <a:latin typeface="Cambria Math" panose="02040503050406030204" pitchFamily="18" charset="0"/>
                                </a:rPr>
                                <m:t>𝑉</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𝐶</m:t>
                                  </m:r>
                                </m:e>
                                <m:sub>
                                  <m:r>
                                    <a:rPr lang="en-US" i="1">
                                      <a:solidFill>
                                        <a:srgbClr val="000000"/>
                                      </a:solidFill>
                                      <a:latin typeface="Cambria Math" panose="02040503050406030204" pitchFamily="18" charset="0"/>
                                    </a:rPr>
                                    <m:t>𝑣</m:t>
                                  </m:r>
                                </m:sub>
                              </m:sSub>
                            </m:den>
                          </m:f>
                        </m:e>
                      </m:d>
                      <m:d>
                        <m:dPr>
                          <m:begChr m:val="["/>
                          <m:endChr m:val="]"/>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𝛿</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𝑔𝑒𝑛</m:t>
                                  </m:r>
                                </m:sub>
                              </m:sSub>
                            </m:num>
                            <m:den>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𝜃</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𝛿</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𝑙𝑜𝑠𝑠</m:t>
                                  </m:r>
                                </m:sub>
                              </m:sSub>
                            </m:num>
                            <m:den>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𝜃</m:t>
                              </m:r>
                            </m:den>
                          </m:f>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𝐶</m:t>
                                      </m:r>
                                    </m:e>
                                    <m:sub>
                                      <m:r>
                                        <a:rPr lang="en-US" i="1">
                                          <a:solidFill>
                                            <a:srgbClr val="000000"/>
                                          </a:solidFill>
                                          <a:latin typeface="Cambria Math" panose="02040503050406030204" pitchFamily="18" charset="0"/>
                                        </a:rPr>
                                        <m:t>𝑣</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𝑚𝑖𝑥</m:t>
                                      </m:r>
                                    </m:sub>
                                  </m:sSub>
                                </m:den>
                              </m:f>
                            </m:e>
                          </m:d>
                          <m:r>
                            <a:rPr lang="en-US" i="1">
                              <a:solidFill>
                                <a:srgbClr val="000000"/>
                              </a:solidFill>
                              <a:latin typeface="Cambria Math" panose="02040503050406030204" pitchFamily="18" charset="0"/>
                            </a:rPr>
                            <m:t>𝑝</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𝑑𝑉</m:t>
                              </m:r>
                            </m:num>
                            <m:den>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𝜃</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𝑚𝑖𝑥</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𝑚𝑖𝑥</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𝑚𝑖𝑥</m:t>
                                  </m:r>
                                </m:sub>
                              </m:sSub>
                            </m:num>
                            <m:den>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−1</m:t>
                                      </m:r>
                                    </m:e>
                                  </m:d>
                                </m:e>
                                <m:sup>
                                  <m:r>
                                    <a:rPr lang="en-US" i="1">
                                      <a:solidFill>
                                        <a:srgbClr val="000000"/>
                                      </a:solidFill>
                                      <a:latin typeface="Cambria Math" panose="02040503050406030204" pitchFamily="18" charset="0"/>
                                    </a:rPr>
                                    <m:t>2</m:t>
                                  </m:r>
                                </m:sup>
                              </m:sSup>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𝛾</m:t>
                              </m:r>
                            </m:num>
                            <m:den>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𝜃</m:t>
                              </m:r>
                            </m:den>
                          </m:f>
                        </m:e>
                      </m:d>
                    </m:oMath>
                  </m:oMathPara>
                </a14:m>
                <a:endParaRPr lang="en-US"/>
              </a:p>
            </p:txBody>
          </p:sp>
        </mc:Choice>
        <mc:Fallback xmlns="">
          <p:sp>
            <p:nvSpPr>
              <p:cNvPr id="116740" name="Object 2"/>
              <p:cNvSpPr txBox="1">
                <a:spLocks noRot="1" noChangeAspect="1" noMove="1" noResize="1" noEditPoints="1" noAdjustHandles="1" noChangeArrowheads="1" noChangeShapeType="1" noTextEdit="1"/>
              </p:cNvSpPr>
              <p:nvPr/>
            </p:nvSpPr>
            <p:spPr bwMode="auto">
              <a:xfrm>
                <a:off x="457200" y="914400"/>
                <a:ext cx="8207375" cy="1057275"/>
              </a:xfrm>
              <a:prstGeom prst="rect">
                <a:avLst/>
              </a:prstGeom>
              <a:blipFill>
                <a:blip r:embed="rId3"/>
                <a:stretch>
                  <a:fillRect/>
                </a:stretch>
              </a:blipFill>
              <a:ln>
                <a:noFill/>
              </a:ln>
              <a:effectLst/>
            </p:spPr>
            <p:txBody>
              <a:bodyPr/>
              <a:lstStyle/>
              <a:p>
                <a:r>
                  <a:rPr lang="en-US">
                    <a:noFill/>
                  </a:rPr>
                  <a:t> </a:t>
                </a:r>
              </a:p>
            </p:txBody>
          </p:sp>
        </mc:Fallback>
      </mc:AlternateContent>
      <p:grpSp>
        <p:nvGrpSpPr>
          <p:cNvPr id="3077" name="Group 7"/>
          <p:cNvGrpSpPr>
            <a:grpSpLocks/>
          </p:cNvGrpSpPr>
          <p:nvPr/>
        </p:nvGrpSpPr>
        <p:grpSpPr bwMode="auto">
          <a:xfrm>
            <a:off x="0" y="0"/>
            <a:ext cx="9144000" cy="6858000"/>
            <a:chOff x="0" y="0"/>
            <a:chExt cx="5760" cy="4320"/>
          </a:xfrm>
        </p:grpSpPr>
        <p:grpSp>
          <p:nvGrpSpPr>
            <p:cNvPr id="3078" name="Group 8"/>
            <p:cNvGrpSpPr>
              <a:grpSpLocks/>
            </p:cNvGrpSpPr>
            <p:nvPr/>
          </p:nvGrpSpPr>
          <p:grpSpPr bwMode="auto">
            <a:xfrm>
              <a:off x="0" y="0"/>
              <a:ext cx="192" cy="4320"/>
              <a:chOff x="0" y="-48"/>
              <a:chExt cx="144" cy="4368"/>
            </a:xfrm>
          </p:grpSpPr>
          <p:sp>
            <p:nvSpPr>
              <p:cNvPr id="3088"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3089"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3079" name="Group 11"/>
            <p:cNvGrpSpPr>
              <a:grpSpLocks/>
            </p:cNvGrpSpPr>
            <p:nvPr/>
          </p:nvGrpSpPr>
          <p:grpSpPr bwMode="auto">
            <a:xfrm>
              <a:off x="5674" y="24"/>
              <a:ext cx="86" cy="4296"/>
              <a:chOff x="5616" y="-48"/>
              <a:chExt cx="144" cy="4368"/>
            </a:xfrm>
          </p:grpSpPr>
          <p:sp>
            <p:nvSpPr>
              <p:cNvPr id="3086"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3087"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3080" name="Group 14"/>
            <p:cNvGrpSpPr>
              <a:grpSpLocks/>
            </p:cNvGrpSpPr>
            <p:nvPr/>
          </p:nvGrpSpPr>
          <p:grpSpPr bwMode="auto">
            <a:xfrm>
              <a:off x="144" y="0"/>
              <a:ext cx="5616" cy="144"/>
              <a:chOff x="96" y="-48"/>
              <a:chExt cx="5520" cy="144"/>
            </a:xfrm>
          </p:grpSpPr>
          <p:sp>
            <p:nvSpPr>
              <p:cNvPr id="3084"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3085"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3081" name="Group 17"/>
            <p:cNvGrpSpPr>
              <a:grpSpLocks/>
            </p:cNvGrpSpPr>
            <p:nvPr/>
          </p:nvGrpSpPr>
          <p:grpSpPr bwMode="auto">
            <a:xfrm>
              <a:off x="144" y="4234"/>
              <a:ext cx="5616" cy="86"/>
              <a:chOff x="96" y="4176"/>
              <a:chExt cx="5520" cy="144"/>
            </a:xfrm>
          </p:grpSpPr>
          <p:sp>
            <p:nvSpPr>
              <p:cNvPr id="3082"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3083"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spTree>
    <p:extLst>
      <p:ext uri="{BB962C8B-B14F-4D97-AF65-F5344CB8AC3E}">
        <p14:creationId xmlns:p14="http://schemas.microsoft.com/office/powerpoint/2010/main" val="473102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457200" y="228600"/>
            <a:ext cx="8229600" cy="762000"/>
          </a:xfrm>
        </p:spPr>
        <p:txBody>
          <a:bodyPr/>
          <a:lstStyle/>
          <a:p>
            <a:r>
              <a:rPr lang="en-IN" sz="2800" dirty="0">
                <a:solidFill>
                  <a:schemeClr val="tx1"/>
                </a:solidFill>
                <a:latin typeface="Times New Roman" panose="02020603050405020304" pitchFamily="18" charset="0"/>
                <a:cs typeface="Times New Roman" panose="02020603050405020304" pitchFamily="18" charset="0"/>
              </a:rPr>
              <a:t>In-cylinder Processes in a Mild HCCI Engine</a:t>
            </a:r>
          </a:p>
        </p:txBody>
      </p:sp>
      <p:grpSp>
        <p:nvGrpSpPr>
          <p:cNvPr id="8195" name="Group 7"/>
          <p:cNvGrpSpPr>
            <a:grpSpLocks/>
          </p:cNvGrpSpPr>
          <p:nvPr/>
        </p:nvGrpSpPr>
        <p:grpSpPr bwMode="auto">
          <a:xfrm>
            <a:off x="0" y="0"/>
            <a:ext cx="9144000" cy="6858000"/>
            <a:chOff x="0" y="0"/>
            <a:chExt cx="5760" cy="4320"/>
          </a:xfrm>
        </p:grpSpPr>
        <p:grpSp>
          <p:nvGrpSpPr>
            <p:cNvPr id="8200" name="Group 8"/>
            <p:cNvGrpSpPr>
              <a:grpSpLocks/>
            </p:cNvGrpSpPr>
            <p:nvPr/>
          </p:nvGrpSpPr>
          <p:grpSpPr bwMode="auto">
            <a:xfrm>
              <a:off x="0" y="0"/>
              <a:ext cx="192" cy="4320"/>
              <a:chOff x="0" y="-48"/>
              <a:chExt cx="144" cy="4368"/>
            </a:xfrm>
          </p:grpSpPr>
          <p:sp>
            <p:nvSpPr>
              <p:cNvPr id="8210"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8211"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8201" name="Group 11"/>
            <p:cNvGrpSpPr>
              <a:grpSpLocks/>
            </p:cNvGrpSpPr>
            <p:nvPr/>
          </p:nvGrpSpPr>
          <p:grpSpPr bwMode="auto">
            <a:xfrm>
              <a:off x="5674" y="24"/>
              <a:ext cx="86" cy="4296"/>
              <a:chOff x="5616" y="-48"/>
              <a:chExt cx="144" cy="4368"/>
            </a:xfrm>
          </p:grpSpPr>
          <p:sp>
            <p:nvSpPr>
              <p:cNvPr id="8208"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8209"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8202" name="Group 14"/>
            <p:cNvGrpSpPr>
              <a:grpSpLocks/>
            </p:cNvGrpSpPr>
            <p:nvPr/>
          </p:nvGrpSpPr>
          <p:grpSpPr bwMode="auto">
            <a:xfrm>
              <a:off x="144" y="0"/>
              <a:ext cx="5616" cy="144"/>
              <a:chOff x="96" y="-48"/>
              <a:chExt cx="5520" cy="144"/>
            </a:xfrm>
          </p:grpSpPr>
          <p:sp>
            <p:nvSpPr>
              <p:cNvPr id="8206"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8207"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8203" name="Group 17"/>
            <p:cNvGrpSpPr>
              <a:grpSpLocks/>
            </p:cNvGrpSpPr>
            <p:nvPr/>
          </p:nvGrpSpPr>
          <p:grpSpPr bwMode="auto">
            <a:xfrm>
              <a:off x="144" y="4234"/>
              <a:ext cx="5616" cy="86"/>
              <a:chOff x="96" y="4176"/>
              <a:chExt cx="5520" cy="144"/>
            </a:xfrm>
          </p:grpSpPr>
          <p:sp>
            <p:nvSpPr>
              <p:cNvPr id="8204"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8205"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62013"/>
            <a:ext cx="4953000"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743200"/>
            <a:ext cx="56626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a:cxnSpLocks noChangeShapeType="1"/>
          </p:cNvCxnSpPr>
          <p:nvPr/>
        </p:nvCxnSpPr>
        <p:spPr bwMode="auto">
          <a:xfrm>
            <a:off x="914400" y="1676400"/>
            <a:ext cx="434340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a:off x="3962400" y="3657600"/>
            <a:ext cx="434340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27432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dissolve">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le 2"/>
          <p:cNvSpPr>
            <a:spLocks noGrp="1"/>
          </p:cNvSpPr>
          <p:nvPr>
            <p:ph type="title"/>
          </p:nvPr>
        </p:nvSpPr>
        <p:spPr>
          <a:xfrm>
            <a:off x="457200" y="0"/>
            <a:ext cx="8229600" cy="762000"/>
          </a:xfrm>
        </p:spPr>
        <p:txBody>
          <a:bodyPr/>
          <a:lstStyle/>
          <a:p>
            <a:r>
              <a:rPr lang="en-IN" sz="2800">
                <a:solidFill>
                  <a:schemeClr val="tx1"/>
                </a:solidFill>
                <a:latin typeface="Times New Roman" panose="02020603050405020304" pitchFamily="18" charset="0"/>
                <a:cs typeface="Times New Roman" panose="02020603050405020304" pitchFamily="18" charset="0"/>
              </a:rPr>
              <a:t>Pace of Combustion in a Mild HCCI-DI Engine</a:t>
            </a:r>
          </a:p>
        </p:txBody>
      </p:sp>
      <p:grpSp>
        <p:nvGrpSpPr>
          <p:cNvPr id="4102" name="Group 7"/>
          <p:cNvGrpSpPr>
            <a:grpSpLocks/>
          </p:cNvGrpSpPr>
          <p:nvPr/>
        </p:nvGrpSpPr>
        <p:grpSpPr bwMode="auto">
          <a:xfrm>
            <a:off x="0" y="0"/>
            <a:ext cx="9144000" cy="6858000"/>
            <a:chOff x="0" y="0"/>
            <a:chExt cx="5760" cy="4320"/>
          </a:xfrm>
        </p:grpSpPr>
        <p:grpSp>
          <p:nvGrpSpPr>
            <p:cNvPr id="4111" name="Group 8"/>
            <p:cNvGrpSpPr>
              <a:grpSpLocks/>
            </p:cNvGrpSpPr>
            <p:nvPr/>
          </p:nvGrpSpPr>
          <p:grpSpPr bwMode="auto">
            <a:xfrm>
              <a:off x="0" y="0"/>
              <a:ext cx="192" cy="4320"/>
              <a:chOff x="0" y="-48"/>
              <a:chExt cx="144" cy="4368"/>
            </a:xfrm>
          </p:grpSpPr>
          <p:sp>
            <p:nvSpPr>
              <p:cNvPr id="4121"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4122"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4112" name="Group 11"/>
            <p:cNvGrpSpPr>
              <a:grpSpLocks/>
            </p:cNvGrpSpPr>
            <p:nvPr/>
          </p:nvGrpSpPr>
          <p:grpSpPr bwMode="auto">
            <a:xfrm>
              <a:off x="5674" y="24"/>
              <a:ext cx="86" cy="4296"/>
              <a:chOff x="5616" y="-48"/>
              <a:chExt cx="144" cy="4368"/>
            </a:xfrm>
          </p:grpSpPr>
          <p:sp>
            <p:nvSpPr>
              <p:cNvPr id="4119"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4120"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4113" name="Group 14"/>
            <p:cNvGrpSpPr>
              <a:grpSpLocks/>
            </p:cNvGrpSpPr>
            <p:nvPr/>
          </p:nvGrpSpPr>
          <p:grpSpPr bwMode="auto">
            <a:xfrm>
              <a:off x="144" y="0"/>
              <a:ext cx="5616" cy="144"/>
              <a:chOff x="96" y="-48"/>
              <a:chExt cx="5520" cy="144"/>
            </a:xfrm>
          </p:grpSpPr>
          <p:sp>
            <p:nvSpPr>
              <p:cNvPr id="4117"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4118"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4114" name="Group 17"/>
            <p:cNvGrpSpPr>
              <a:grpSpLocks/>
            </p:cNvGrpSpPr>
            <p:nvPr/>
          </p:nvGrpSpPr>
          <p:grpSpPr bwMode="auto">
            <a:xfrm>
              <a:off x="144" y="4234"/>
              <a:ext cx="5616" cy="86"/>
              <a:chOff x="96" y="4176"/>
              <a:chExt cx="5520" cy="144"/>
            </a:xfrm>
          </p:grpSpPr>
          <p:sp>
            <p:nvSpPr>
              <p:cNvPr id="4115"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4116"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50323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a:cxnSpLocks noChangeShapeType="1"/>
          </p:cNvCxnSpPr>
          <p:nvPr/>
        </p:nvCxnSpPr>
        <p:spPr bwMode="auto">
          <a:xfrm>
            <a:off x="762000" y="1752600"/>
            <a:ext cx="434340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19400"/>
            <a:ext cx="56419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a:cxnSpLocks noChangeShapeType="1"/>
          </p:cNvCxnSpPr>
          <p:nvPr/>
        </p:nvCxnSpPr>
        <p:spPr bwMode="auto">
          <a:xfrm>
            <a:off x="3962400" y="3505200"/>
            <a:ext cx="434340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a:off x="2286000" y="685800"/>
            <a:ext cx="0" cy="37338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a:off x="5638800" y="2590800"/>
            <a:ext cx="0" cy="37338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a:off x="5791200" y="2590800"/>
            <a:ext cx="0" cy="37338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5" name="Straight Connector 24"/>
          <p:cNvCxnSpPr>
            <a:cxnSpLocks noChangeShapeType="1"/>
          </p:cNvCxnSpPr>
          <p:nvPr/>
        </p:nvCxnSpPr>
        <p:spPr bwMode="auto">
          <a:xfrm>
            <a:off x="2514600" y="685800"/>
            <a:ext cx="0" cy="37338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829800" y="1669680"/>
              <a:ext cx="6275880" cy="2035440"/>
            </p14:xfrm>
          </p:contentPart>
        </mc:Choice>
        <mc:Fallback xmlns="">
          <p:pic>
            <p:nvPicPr>
              <p:cNvPr id="2" name="Ink 1"/>
              <p:cNvPicPr/>
              <p:nvPr/>
            </p:nvPicPr>
            <p:blipFill>
              <a:blip r:embed="rId5"/>
              <a:stretch>
                <a:fillRect/>
              </a:stretch>
            </p:blipFill>
            <p:spPr>
              <a:xfrm>
                <a:off x="825480" y="1663200"/>
                <a:ext cx="6288120" cy="2045880"/>
              </a:xfrm>
              <a:prstGeom prst="rect">
                <a:avLst/>
              </a:prstGeom>
            </p:spPr>
          </p:pic>
        </mc:Fallback>
      </mc:AlternateContent>
    </p:spTree>
    <p:extLst>
      <p:ext uri="{BB962C8B-B14F-4D97-AF65-F5344CB8AC3E}">
        <p14:creationId xmlns:p14="http://schemas.microsoft.com/office/powerpoint/2010/main" val="1471528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sz="3200" dirty="0">
                <a:latin typeface="Times New Roman" panose="02020603050405020304" pitchFamily="18" charset="0"/>
                <a:cs typeface="Times New Roman" panose="02020603050405020304" pitchFamily="18" charset="0"/>
              </a:rPr>
              <a:t>Diagnostic Testing of HCCI-DI Engine</a:t>
            </a:r>
          </a:p>
        </p:txBody>
      </p:sp>
      <p:grpSp>
        <p:nvGrpSpPr>
          <p:cNvPr id="5" name="Group 7"/>
          <p:cNvGrpSpPr>
            <a:grpSpLocks/>
          </p:cNvGrpSpPr>
          <p:nvPr/>
        </p:nvGrpSpPr>
        <p:grpSpPr bwMode="auto">
          <a:xfrm>
            <a:off x="0" y="0"/>
            <a:ext cx="9144000" cy="6858000"/>
            <a:chOff x="0" y="0"/>
            <a:chExt cx="5760" cy="4320"/>
          </a:xfrm>
        </p:grpSpPr>
        <p:grpSp>
          <p:nvGrpSpPr>
            <p:cNvPr id="6" name="Group 8"/>
            <p:cNvGrpSpPr>
              <a:grpSpLocks/>
            </p:cNvGrpSpPr>
            <p:nvPr/>
          </p:nvGrpSpPr>
          <p:grpSpPr bwMode="auto">
            <a:xfrm>
              <a:off x="0" y="0"/>
              <a:ext cx="192" cy="4320"/>
              <a:chOff x="0" y="-48"/>
              <a:chExt cx="144" cy="4368"/>
            </a:xfrm>
          </p:grpSpPr>
          <p:sp>
            <p:nvSpPr>
              <p:cNvPr id="16"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7"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7" name="Group 11"/>
            <p:cNvGrpSpPr>
              <a:grpSpLocks/>
            </p:cNvGrpSpPr>
            <p:nvPr/>
          </p:nvGrpSpPr>
          <p:grpSpPr bwMode="auto">
            <a:xfrm>
              <a:off x="5674" y="24"/>
              <a:ext cx="86" cy="4296"/>
              <a:chOff x="5616" y="-48"/>
              <a:chExt cx="144" cy="4368"/>
            </a:xfrm>
          </p:grpSpPr>
          <p:sp>
            <p:nvSpPr>
              <p:cNvPr id="14"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5"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8" name="Group 14"/>
            <p:cNvGrpSpPr>
              <a:grpSpLocks/>
            </p:cNvGrpSpPr>
            <p:nvPr/>
          </p:nvGrpSpPr>
          <p:grpSpPr bwMode="auto">
            <a:xfrm>
              <a:off x="144" y="0"/>
              <a:ext cx="5616" cy="144"/>
              <a:chOff x="96" y="-48"/>
              <a:chExt cx="5520" cy="144"/>
            </a:xfrm>
          </p:grpSpPr>
          <p:sp>
            <p:nvSpPr>
              <p:cNvPr id="12" name="Rectangle 10"/>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3" name="Rectangle 11"/>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9" name="Group 17"/>
            <p:cNvGrpSpPr>
              <a:grpSpLocks/>
            </p:cNvGrpSpPr>
            <p:nvPr/>
          </p:nvGrpSpPr>
          <p:grpSpPr bwMode="auto">
            <a:xfrm>
              <a:off x="144" y="4234"/>
              <a:ext cx="5616" cy="86"/>
              <a:chOff x="96" y="4176"/>
              <a:chExt cx="5520" cy="144"/>
            </a:xfrm>
          </p:grpSpPr>
          <p:sp>
            <p:nvSpPr>
              <p:cNvPr id="10"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1"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spTree>
    <p:extLst>
      <p:ext uri="{BB962C8B-B14F-4D97-AF65-F5344CB8AC3E}">
        <p14:creationId xmlns:p14="http://schemas.microsoft.com/office/powerpoint/2010/main" val="3339253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457200" y="152400"/>
            <a:ext cx="8229600" cy="609600"/>
          </a:xfrm>
        </p:spPr>
        <p:txBody>
          <a:bodyPr/>
          <a:lstStyle/>
          <a:p>
            <a:pPr eaLnBrk="1" hangingPunct="1"/>
            <a:r>
              <a:rPr lang="en-IN" sz="2800">
                <a:solidFill>
                  <a:schemeClr val="tx1"/>
                </a:solidFill>
                <a:latin typeface="Times New Roman" panose="02020603050405020304" pitchFamily="18" charset="0"/>
                <a:cs typeface="Times New Roman" panose="02020603050405020304" pitchFamily="18" charset="0"/>
              </a:rPr>
              <a:t>In-cylinder Processes in a Harsh HCCI-DI Engine</a:t>
            </a:r>
          </a:p>
        </p:txBody>
      </p:sp>
      <p:sp>
        <p:nvSpPr>
          <p:cNvPr id="1024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6D6C0779-AD5F-4D18-BA9E-EF3405602B77}" type="slidenum">
              <a:rPr lang="en-US" sz="1400"/>
              <a:pPr eaLnBrk="1" hangingPunct="1"/>
              <a:t>35</a:t>
            </a:fld>
            <a:endParaRPr lang="en-US" sz="1400"/>
          </a:p>
        </p:txBody>
      </p:sp>
      <p:pic>
        <p:nvPicPr>
          <p:cNvPr id="419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162" y="938212"/>
            <a:ext cx="3890963"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8" name="Group 7"/>
          <p:cNvGrpSpPr>
            <a:grpSpLocks/>
          </p:cNvGrpSpPr>
          <p:nvPr/>
        </p:nvGrpSpPr>
        <p:grpSpPr bwMode="auto">
          <a:xfrm>
            <a:off x="0" y="0"/>
            <a:ext cx="9144000" cy="6858000"/>
            <a:chOff x="0" y="0"/>
            <a:chExt cx="5760" cy="4320"/>
          </a:xfrm>
        </p:grpSpPr>
        <p:grpSp>
          <p:nvGrpSpPr>
            <p:cNvPr id="10249" name="Group 8"/>
            <p:cNvGrpSpPr>
              <a:grpSpLocks/>
            </p:cNvGrpSpPr>
            <p:nvPr/>
          </p:nvGrpSpPr>
          <p:grpSpPr bwMode="auto">
            <a:xfrm>
              <a:off x="0" y="0"/>
              <a:ext cx="192" cy="4320"/>
              <a:chOff x="0" y="-48"/>
              <a:chExt cx="144" cy="4368"/>
            </a:xfrm>
          </p:grpSpPr>
          <p:sp>
            <p:nvSpPr>
              <p:cNvPr id="10259"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0260"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0250" name="Group 11"/>
            <p:cNvGrpSpPr>
              <a:grpSpLocks/>
            </p:cNvGrpSpPr>
            <p:nvPr/>
          </p:nvGrpSpPr>
          <p:grpSpPr bwMode="auto">
            <a:xfrm>
              <a:off x="5674" y="24"/>
              <a:ext cx="86" cy="4296"/>
              <a:chOff x="5616" y="-48"/>
              <a:chExt cx="144" cy="4368"/>
            </a:xfrm>
          </p:grpSpPr>
          <p:sp>
            <p:nvSpPr>
              <p:cNvPr id="10257"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0258"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0251" name="Group 14"/>
            <p:cNvGrpSpPr>
              <a:grpSpLocks/>
            </p:cNvGrpSpPr>
            <p:nvPr/>
          </p:nvGrpSpPr>
          <p:grpSpPr bwMode="auto">
            <a:xfrm>
              <a:off x="144" y="0"/>
              <a:ext cx="5616" cy="144"/>
              <a:chOff x="96" y="-48"/>
              <a:chExt cx="5520" cy="144"/>
            </a:xfrm>
          </p:grpSpPr>
          <p:sp>
            <p:nvSpPr>
              <p:cNvPr id="10255"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0256"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0252" name="Group 17"/>
            <p:cNvGrpSpPr>
              <a:grpSpLocks/>
            </p:cNvGrpSpPr>
            <p:nvPr/>
          </p:nvGrpSpPr>
          <p:grpSpPr bwMode="auto">
            <a:xfrm>
              <a:off x="144" y="4234"/>
              <a:ext cx="5616" cy="86"/>
              <a:chOff x="96" y="4176"/>
              <a:chExt cx="5520" cy="144"/>
            </a:xfrm>
          </p:grpSpPr>
          <p:sp>
            <p:nvSpPr>
              <p:cNvPr id="10253"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0254"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84" y="938212"/>
            <a:ext cx="3983038" cy="269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p:cNvCxnSpPr>
            <a:cxnSpLocks noChangeShapeType="1"/>
          </p:cNvCxnSpPr>
          <p:nvPr/>
        </p:nvCxnSpPr>
        <p:spPr bwMode="auto">
          <a:xfrm>
            <a:off x="1028037" y="1524000"/>
            <a:ext cx="308676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55699"/>
            <a:ext cx="3886741" cy="258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p:cNvCxnSpPr>
            <a:cxnSpLocks noChangeShapeType="1"/>
          </p:cNvCxnSpPr>
          <p:nvPr/>
        </p:nvCxnSpPr>
        <p:spPr bwMode="auto">
          <a:xfrm>
            <a:off x="2743200" y="838200"/>
            <a:ext cx="0" cy="37338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a:off x="2590800" y="838200"/>
            <a:ext cx="0" cy="37338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4239" y="3654906"/>
            <a:ext cx="3847977" cy="256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p:cNvCxnSpPr>
            <a:cxnSpLocks noChangeShapeType="1"/>
          </p:cNvCxnSpPr>
          <p:nvPr/>
        </p:nvCxnSpPr>
        <p:spPr bwMode="auto">
          <a:xfrm flipV="1">
            <a:off x="1028037" y="4343400"/>
            <a:ext cx="6668163" cy="7620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a:off x="6477000" y="1295400"/>
            <a:ext cx="0" cy="37338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a:off x="6553200" y="1295400"/>
            <a:ext cx="0" cy="37338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4914237" y="1447800"/>
            <a:ext cx="308676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51809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dissolve">
                                      <p:cBhvr>
                                        <p:cTn id="7" dur="5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ssolv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dissolv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dissolv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dissolv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30958" y="149557"/>
            <a:ext cx="8229600" cy="715962"/>
          </a:xfrm>
        </p:spPr>
        <p:txBody>
          <a:bodyPr/>
          <a:lstStyle/>
          <a:p>
            <a:r>
              <a:rPr lang="en-IN" sz="2800" dirty="0">
                <a:solidFill>
                  <a:schemeClr val="tx1"/>
                </a:solidFill>
                <a:latin typeface="Times New Roman" panose="02020603050405020304" pitchFamily="18" charset="0"/>
                <a:cs typeface="Times New Roman" panose="02020603050405020304" pitchFamily="18" charset="0"/>
              </a:rPr>
              <a:t>In-cylinder Processes in a Pure HCCI-DI Engine</a:t>
            </a:r>
            <a:endParaRPr lang="en-IN" sz="2800"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58" y="865519"/>
            <a:ext cx="71628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967" y="3048000"/>
            <a:ext cx="52260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9" name="Group 7"/>
          <p:cNvGrpSpPr>
            <a:grpSpLocks/>
          </p:cNvGrpSpPr>
          <p:nvPr/>
        </p:nvGrpSpPr>
        <p:grpSpPr bwMode="auto">
          <a:xfrm>
            <a:off x="0" y="0"/>
            <a:ext cx="9144000" cy="6858000"/>
            <a:chOff x="0" y="0"/>
            <a:chExt cx="5760" cy="4320"/>
          </a:xfrm>
        </p:grpSpPr>
        <p:grpSp>
          <p:nvGrpSpPr>
            <p:cNvPr id="11270" name="Group 8"/>
            <p:cNvGrpSpPr>
              <a:grpSpLocks/>
            </p:cNvGrpSpPr>
            <p:nvPr/>
          </p:nvGrpSpPr>
          <p:grpSpPr bwMode="auto">
            <a:xfrm>
              <a:off x="0" y="0"/>
              <a:ext cx="192" cy="4320"/>
              <a:chOff x="0" y="-48"/>
              <a:chExt cx="144" cy="4368"/>
            </a:xfrm>
          </p:grpSpPr>
          <p:sp>
            <p:nvSpPr>
              <p:cNvPr id="11280"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1281"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1271" name="Group 11"/>
            <p:cNvGrpSpPr>
              <a:grpSpLocks/>
            </p:cNvGrpSpPr>
            <p:nvPr/>
          </p:nvGrpSpPr>
          <p:grpSpPr bwMode="auto">
            <a:xfrm>
              <a:off x="5674" y="24"/>
              <a:ext cx="86" cy="4296"/>
              <a:chOff x="5616" y="-48"/>
              <a:chExt cx="144" cy="4368"/>
            </a:xfrm>
          </p:grpSpPr>
          <p:sp>
            <p:nvSpPr>
              <p:cNvPr id="11278"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1279"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1272" name="Group 14"/>
            <p:cNvGrpSpPr>
              <a:grpSpLocks/>
            </p:cNvGrpSpPr>
            <p:nvPr/>
          </p:nvGrpSpPr>
          <p:grpSpPr bwMode="auto">
            <a:xfrm>
              <a:off x="144" y="0"/>
              <a:ext cx="5616" cy="144"/>
              <a:chOff x="96" y="-48"/>
              <a:chExt cx="5520" cy="144"/>
            </a:xfrm>
          </p:grpSpPr>
          <p:sp>
            <p:nvSpPr>
              <p:cNvPr id="11276"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1277"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1273" name="Group 17"/>
            <p:cNvGrpSpPr>
              <a:grpSpLocks/>
            </p:cNvGrpSpPr>
            <p:nvPr/>
          </p:nvGrpSpPr>
          <p:grpSpPr bwMode="auto">
            <a:xfrm>
              <a:off x="144" y="4234"/>
              <a:ext cx="5616" cy="86"/>
              <a:chOff x="96" y="4176"/>
              <a:chExt cx="5520" cy="144"/>
            </a:xfrm>
          </p:grpSpPr>
          <p:sp>
            <p:nvSpPr>
              <p:cNvPr id="11274"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1275"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spTree>
    <p:extLst>
      <p:ext uri="{BB962C8B-B14F-4D97-AF65-F5344CB8AC3E}">
        <p14:creationId xmlns:p14="http://schemas.microsoft.com/office/powerpoint/2010/main" val="1708632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Times New Roman" panose="02020603050405020304" pitchFamily="18" charset="0"/>
                <a:cs typeface="Times New Roman" panose="02020603050405020304" pitchFamily="18" charset="0"/>
              </a:rPr>
              <a:t>Effect of Split Ratio on Range of Equivalence Ratio</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in CI Engines</a:t>
            </a:r>
          </a:p>
        </p:txBody>
      </p:sp>
      <p:pic>
        <p:nvPicPr>
          <p:cNvPr id="4" name="Picture 3"/>
          <p:cNvPicPr>
            <a:picLocks noChangeAspect="1"/>
          </p:cNvPicPr>
          <p:nvPr/>
        </p:nvPicPr>
        <p:blipFill>
          <a:blip r:embed="rId2"/>
          <a:stretch>
            <a:fillRect/>
          </a:stretch>
        </p:blipFill>
        <p:spPr>
          <a:xfrm>
            <a:off x="914400" y="1174968"/>
            <a:ext cx="7620000" cy="5191125"/>
          </a:xfrm>
          <a:prstGeom prst="rect">
            <a:avLst/>
          </a:prstGeom>
        </p:spPr>
      </p:pic>
      <p:sp>
        <p:nvSpPr>
          <p:cNvPr id="5" name="TextBox 4"/>
          <p:cNvSpPr txBox="1"/>
          <p:nvPr/>
        </p:nvSpPr>
        <p:spPr>
          <a:xfrm>
            <a:off x="266370" y="3124199"/>
            <a:ext cx="425117" cy="646331"/>
          </a:xfrm>
          <a:prstGeom prst="rect">
            <a:avLst/>
          </a:prstGeom>
          <a:noFill/>
        </p:spPr>
        <p:txBody>
          <a:bodyPr wrap="none" rtlCol="0">
            <a:spAutoFit/>
          </a:bodyPr>
          <a:lstStyle/>
          <a:p>
            <a:r>
              <a:rPr lang="en-IN" sz="3600" i="1" dirty="0">
                <a:sym typeface="Symbol" panose="05050102010706020507" pitchFamily="18" charset="2"/>
              </a:rPr>
              <a:t></a:t>
            </a:r>
            <a:endParaRPr lang="en-IN" sz="3600" i="1" dirty="0"/>
          </a:p>
        </p:txBody>
      </p:sp>
      <p:sp>
        <p:nvSpPr>
          <p:cNvPr id="6" name="TextBox 5"/>
          <p:cNvSpPr txBox="1"/>
          <p:nvPr/>
        </p:nvSpPr>
        <p:spPr>
          <a:xfrm>
            <a:off x="606533" y="4719935"/>
            <a:ext cx="612667" cy="461665"/>
          </a:xfrm>
          <a:prstGeom prst="rect">
            <a:avLst/>
          </a:prstGeom>
          <a:noFill/>
        </p:spPr>
        <p:txBody>
          <a:bodyPr wrap="none" rtlCol="0">
            <a:spAutoFit/>
          </a:bodyPr>
          <a:lstStyle/>
          <a:p>
            <a:r>
              <a:rPr lang="en-IN" sz="2400" i="1" dirty="0">
                <a:sym typeface="Symbol" panose="05050102010706020507" pitchFamily="18" charset="2"/>
              </a:rPr>
              <a:t>1.0</a:t>
            </a:r>
            <a:endParaRPr lang="en-IN" sz="2400" i="1" dirty="0"/>
          </a:p>
        </p:txBody>
      </p:sp>
      <p:sp>
        <p:nvSpPr>
          <p:cNvPr id="7" name="TextBox 6"/>
          <p:cNvSpPr txBox="1"/>
          <p:nvPr/>
        </p:nvSpPr>
        <p:spPr>
          <a:xfrm>
            <a:off x="685800" y="3657600"/>
            <a:ext cx="612667" cy="461665"/>
          </a:xfrm>
          <a:prstGeom prst="rect">
            <a:avLst/>
          </a:prstGeom>
          <a:noFill/>
        </p:spPr>
        <p:txBody>
          <a:bodyPr wrap="none" rtlCol="0">
            <a:spAutoFit/>
          </a:bodyPr>
          <a:lstStyle/>
          <a:p>
            <a:r>
              <a:rPr lang="en-IN" sz="2400" i="1" dirty="0">
                <a:sym typeface="Symbol" panose="05050102010706020507" pitchFamily="18" charset="2"/>
              </a:rPr>
              <a:t>3.0</a:t>
            </a:r>
            <a:endParaRPr lang="en-IN" sz="2400" i="1" dirty="0"/>
          </a:p>
        </p:txBody>
      </p:sp>
      <p:sp>
        <p:nvSpPr>
          <p:cNvPr id="8" name="TextBox 7"/>
          <p:cNvSpPr txBox="1"/>
          <p:nvPr/>
        </p:nvSpPr>
        <p:spPr>
          <a:xfrm>
            <a:off x="609600" y="2590800"/>
            <a:ext cx="612667" cy="461665"/>
          </a:xfrm>
          <a:prstGeom prst="rect">
            <a:avLst/>
          </a:prstGeom>
          <a:noFill/>
        </p:spPr>
        <p:txBody>
          <a:bodyPr wrap="none" rtlCol="0">
            <a:spAutoFit/>
          </a:bodyPr>
          <a:lstStyle/>
          <a:p>
            <a:r>
              <a:rPr lang="en-IN" sz="2400" i="1" dirty="0">
                <a:sym typeface="Symbol" panose="05050102010706020507" pitchFamily="18" charset="2"/>
              </a:rPr>
              <a:t>5.0</a:t>
            </a:r>
            <a:endParaRPr lang="en-IN" sz="2400" i="1" dirty="0"/>
          </a:p>
        </p:txBody>
      </p:sp>
      <p:sp>
        <p:nvSpPr>
          <p:cNvPr id="9" name="TextBox 8"/>
          <p:cNvSpPr txBox="1"/>
          <p:nvPr/>
        </p:nvSpPr>
        <p:spPr>
          <a:xfrm>
            <a:off x="606532" y="1542553"/>
            <a:ext cx="612668" cy="461665"/>
          </a:xfrm>
          <a:prstGeom prst="rect">
            <a:avLst/>
          </a:prstGeom>
          <a:noFill/>
        </p:spPr>
        <p:txBody>
          <a:bodyPr wrap="none" rtlCol="0">
            <a:spAutoFit/>
          </a:bodyPr>
          <a:lstStyle/>
          <a:p>
            <a:r>
              <a:rPr lang="en-IN" sz="2400" i="1" dirty="0">
                <a:sym typeface="Symbol" panose="05050102010706020507" pitchFamily="18" charset="2"/>
              </a:rPr>
              <a:t>7.0</a:t>
            </a:r>
            <a:endParaRPr lang="en-IN" sz="2400" i="1" dirty="0"/>
          </a:p>
        </p:txBody>
      </p:sp>
      <p:grpSp>
        <p:nvGrpSpPr>
          <p:cNvPr id="14" name="Group 13"/>
          <p:cNvGrpSpPr/>
          <p:nvPr/>
        </p:nvGrpSpPr>
        <p:grpSpPr>
          <a:xfrm>
            <a:off x="1351128" y="4767905"/>
            <a:ext cx="6878472" cy="691199"/>
            <a:chOff x="1351128" y="4767905"/>
            <a:chExt cx="6878472" cy="691199"/>
          </a:xfrm>
        </p:grpSpPr>
        <p:sp>
          <p:nvSpPr>
            <p:cNvPr id="11" name="Freeform 10"/>
            <p:cNvSpPr/>
            <p:nvPr/>
          </p:nvSpPr>
          <p:spPr bwMode="auto">
            <a:xfrm>
              <a:off x="1351128" y="5076967"/>
              <a:ext cx="6878472" cy="382137"/>
            </a:xfrm>
            <a:custGeom>
              <a:avLst/>
              <a:gdLst>
                <a:gd name="connsiteX0" fmla="*/ 0 w 6086902"/>
                <a:gd name="connsiteY0" fmla="*/ 382137 h 382137"/>
                <a:gd name="connsiteX1" fmla="*/ 750627 w 6086902"/>
                <a:gd name="connsiteY1" fmla="*/ 313899 h 382137"/>
                <a:gd name="connsiteX2" fmla="*/ 1815153 w 6086902"/>
                <a:gd name="connsiteY2" fmla="*/ 286603 h 382137"/>
                <a:gd name="connsiteX3" fmla="*/ 2674962 w 6086902"/>
                <a:gd name="connsiteY3" fmla="*/ 245660 h 382137"/>
                <a:gd name="connsiteX4" fmla="*/ 3916908 w 6086902"/>
                <a:gd name="connsiteY4" fmla="*/ 177421 h 382137"/>
                <a:gd name="connsiteX5" fmla="*/ 5063320 w 6086902"/>
                <a:gd name="connsiteY5" fmla="*/ 54591 h 382137"/>
                <a:gd name="connsiteX6" fmla="*/ 6086902 w 6086902"/>
                <a:gd name="connsiteY6" fmla="*/ 0 h 3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902" h="382137">
                  <a:moveTo>
                    <a:pt x="0" y="382137"/>
                  </a:moveTo>
                  <a:cubicBezTo>
                    <a:pt x="224051" y="355979"/>
                    <a:pt x="448102" y="329821"/>
                    <a:pt x="750627" y="313899"/>
                  </a:cubicBezTo>
                  <a:cubicBezTo>
                    <a:pt x="1053152" y="297977"/>
                    <a:pt x="1494431" y="297976"/>
                    <a:pt x="1815153" y="286603"/>
                  </a:cubicBezTo>
                  <a:cubicBezTo>
                    <a:pt x="2135875" y="275230"/>
                    <a:pt x="2674962" y="245660"/>
                    <a:pt x="2674962" y="245660"/>
                  </a:cubicBezTo>
                  <a:cubicBezTo>
                    <a:pt x="3025255" y="227463"/>
                    <a:pt x="3518849" y="209266"/>
                    <a:pt x="3916908" y="177421"/>
                  </a:cubicBezTo>
                  <a:cubicBezTo>
                    <a:pt x="4314967" y="145576"/>
                    <a:pt x="4701654" y="84161"/>
                    <a:pt x="5063320" y="54591"/>
                  </a:cubicBezTo>
                  <a:cubicBezTo>
                    <a:pt x="5424986" y="25021"/>
                    <a:pt x="5755944" y="12510"/>
                    <a:pt x="6086902" y="0"/>
                  </a:cubicBezTo>
                </a:path>
              </a:pathLst>
            </a:custGeom>
            <a:noFill/>
            <a:ln w="349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13" name="TextBox 12"/>
            <p:cNvSpPr txBox="1"/>
            <p:nvPr/>
          </p:nvSpPr>
          <p:spPr>
            <a:xfrm rot="21330367">
              <a:off x="3842686" y="4767905"/>
              <a:ext cx="2752677" cy="461665"/>
            </a:xfrm>
            <a:prstGeom prst="rect">
              <a:avLst/>
            </a:prstGeom>
            <a:noFill/>
          </p:spPr>
          <p:txBody>
            <a:bodyPr wrap="none" rtlCol="0">
              <a:spAutoFit/>
            </a:bodyPr>
            <a:lstStyle/>
            <a:p>
              <a:r>
                <a:rPr lang="en-IN" sz="2400" dirty="0">
                  <a:solidFill>
                    <a:srgbClr val="0033CC"/>
                  </a:solidFill>
                </a:rPr>
                <a:t>Lean Mixture Zone</a:t>
              </a:r>
            </a:p>
          </p:txBody>
        </p:sp>
      </p:grpSp>
      <p:grpSp>
        <p:nvGrpSpPr>
          <p:cNvPr id="16" name="Group 7"/>
          <p:cNvGrpSpPr>
            <a:grpSpLocks/>
          </p:cNvGrpSpPr>
          <p:nvPr/>
        </p:nvGrpSpPr>
        <p:grpSpPr bwMode="auto">
          <a:xfrm>
            <a:off x="0" y="0"/>
            <a:ext cx="9144000" cy="6858000"/>
            <a:chOff x="0" y="0"/>
            <a:chExt cx="5760" cy="4320"/>
          </a:xfrm>
        </p:grpSpPr>
        <p:grpSp>
          <p:nvGrpSpPr>
            <p:cNvPr id="17" name="Group 8"/>
            <p:cNvGrpSpPr>
              <a:grpSpLocks/>
            </p:cNvGrpSpPr>
            <p:nvPr/>
          </p:nvGrpSpPr>
          <p:grpSpPr bwMode="auto">
            <a:xfrm>
              <a:off x="0" y="0"/>
              <a:ext cx="192" cy="4320"/>
              <a:chOff x="0" y="-48"/>
              <a:chExt cx="144" cy="4368"/>
            </a:xfrm>
          </p:grpSpPr>
          <p:sp>
            <p:nvSpPr>
              <p:cNvPr id="27"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8"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8" name="Group 11"/>
            <p:cNvGrpSpPr>
              <a:grpSpLocks/>
            </p:cNvGrpSpPr>
            <p:nvPr/>
          </p:nvGrpSpPr>
          <p:grpSpPr bwMode="auto">
            <a:xfrm>
              <a:off x="5674" y="24"/>
              <a:ext cx="86" cy="4296"/>
              <a:chOff x="5616" y="-48"/>
              <a:chExt cx="144" cy="4368"/>
            </a:xfrm>
          </p:grpSpPr>
          <p:sp>
            <p:nvSpPr>
              <p:cNvPr id="25"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6"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9" name="Group 14"/>
            <p:cNvGrpSpPr>
              <a:grpSpLocks/>
            </p:cNvGrpSpPr>
            <p:nvPr/>
          </p:nvGrpSpPr>
          <p:grpSpPr bwMode="auto">
            <a:xfrm>
              <a:off x="144" y="0"/>
              <a:ext cx="5616" cy="144"/>
              <a:chOff x="96" y="-48"/>
              <a:chExt cx="5520" cy="144"/>
            </a:xfrm>
          </p:grpSpPr>
          <p:sp>
            <p:nvSpPr>
              <p:cNvPr id="23" name="Rectangle 10"/>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4" name="Rectangle 11"/>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0" name="Group 17"/>
            <p:cNvGrpSpPr>
              <a:grpSpLocks/>
            </p:cNvGrpSpPr>
            <p:nvPr/>
          </p:nvGrpSpPr>
          <p:grpSpPr bwMode="auto">
            <a:xfrm>
              <a:off x="144" y="4234"/>
              <a:ext cx="5616" cy="86"/>
              <a:chOff x="96" y="4176"/>
              <a:chExt cx="5520" cy="144"/>
            </a:xfrm>
          </p:grpSpPr>
          <p:sp>
            <p:nvSpPr>
              <p:cNvPr id="21"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2"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grpSp>
        <p:nvGrpSpPr>
          <p:cNvPr id="31" name="Group 30"/>
          <p:cNvGrpSpPr/>
          <p:nvPr/>
        </p:nvGrpSpPr>
        <p:grpSpPr>
          <a:xfrm>
            <a:off x="1419367" y="1758503"/>
            <a:ext cx="6734033" cy="2895087"/>
            <a:chOff x="1419367" y="1758503"/>
            <a:chExt cx="6734033" cy="2895087"/>
          </a:xfrm>
        </p:grpSpPr>
        <p:sp>
          <p:nvSpPr>
            <p:cNvPr id="12" name="TextBox 11"/>
            <p:cNvSpPr txBox="1"/>
            <p:nvPr/>
          </p:nvSpPr>
          <p:spPr>
            <a:xfrm rot="2275255">
              <a:off x="3747988" y="2483020"/>
              <a:ext cx="2683748" cy="461665"/>
            </a:xfrm>
            <a:prstGeom prst="rect">
              <a:avLst/>
            </a:prstGeom>
            <a:noFill/>
          </p:spPr>
          <p:txBody>
            <a:bodyPr wrap="none" rtlCol="0">
              <a:spAutoFit/>
            </a:bodyPr>
            <a:lstStyle/>
            <a:p>
              <a:r>
                <a:rPr lang="en-IN" sz="2400" dirty="0">
                  <a:solidFill>
                    <a:srgbClr val="FF0000"/>
                  </a:solidFill>
                </a:rPr>
                <a:t>Rich Mixture Zone</a:t>
              </a:r>
            </a:p>
          </p:txBody>
        </p:sp>
        <p:sp>
          <p:nvSpPr>
            <p:cNvPr id="30" name="Freeform 29"/>
            <p:cNvSpPr/>
            <p:nvPr/>
          </p:nvSpPr>
          <p:spPr bwMode="auto">
            <a:xfrm>
              <a:off x="1419367" y="1758503"/>
              <a:ext cx="6734033" cy="2895087"/>
            </a:xfrm>
            <a:custGeom>
              <a:avLst/>
              <a:gdLst>
                <a:gd name="connsiteX0" fmla="*/ 0 w 6032311"/>
                <a:gd name="connsiteY0" fmla="*/ 2057 h 2581484"/>
                <a:gd name="connsiteX1" fmla="*/ 532263 w 6032311"/>
                <a:gd name="connsiteY1" fmla="*/ 29353 h 2581484"/>
                <a:gd name="connsiteX2" fmla="*/ 1269242 w 6032311"/>
                <a:gd name="connsiteY2" fmla="*/ 206774 h 2581484"/>
                <a:gd name="connsiteX3" fmla="*/ 1610436 w 6032311"/>
                <a:gd name="connsiteY3" fmla="*/ 288660 h 2581484"/>
                <a:gd name="connsiteX4" fmla="*/ 2238233 w 6032311"/>
                <a:gd name="connsiteY4" fmla="*/ 493377 h 2581484"/>
                <a:gd name="connsiteX5" fmla="*/ 2838734 w 6032311"/>
                <a:gd name="connsiteY5" fmla="*/ 779980 h 2581484"/>
                <a:gd name="connsiteX6" fmla="*/ 3521123 w 6032311"/>
                <a:gd name="connsiteY6" fmla="*/ 1271299 h 2581484"/>
                <a:gd name="connsiteX7" fmla="*/ 3835021 w 6032311"/>
                <a:gd name="connsiteY7" fmla="*/ 1612493 h 2581484"/>
                <a:gd name="connsiteX8" fmla="*/ 4380932 w 6032311"/>
                <a:gd name="connsiteY8" fmla="*/ 2021926 h 2581484"/>
                <a:gd name="connsiteX9" fmla="*/ 5199797 w 6032311"/>
                <a:gd name="connsiteY9" fmla="*/ 2308529 h 2581484"/>
                <a:gd name="connsiteX10" fmla="*/ 6032311 w 6032311"/>
                <a:gd name="connsiteY10" fmla="*/ 2581484 h 258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32311" h="2581484">
                  <a:moveTo>
                    <a:pt x="0" y="2057"/>
                  </a:moveTo>
                  <a:cubicBezTo>
                    <a:pt x="160361" y="-1355"/>
                    <a:pt x="320723" y="-4766"/>
                    <a:pt x="532263" y="29353"/>
                  </a:cubicBezTo>
                  <a:cubicBezTo>
                    <a:pt x="743803" y="63472"/>
                    <a:pt x="1269242" y="206774"/>
                    <a:pt x="1269242" y="206774"/>
                  </a:cubicBezTo>
                  <a:cubicBezTo>
                    <a:pt x="1448938" y="249992"/>
                    <a:pt x="1448938" y="240893"/>
                    <a:pt x="1610436" y="288660"/>
                  </a:cubicBezTo>
                  <a:cubicBezTo>
                    <a:pt x="1771934" y="336427"/>
                    <a:pt x="2033517" y="411490"/>
                    <a:pt x="2238233" y="493377"/>
                  </a:cubicBezTo>
                  <a:cubicBezTo>
                    <a:pt x="2442949" y="575264"/>
                    <a:pt x="2624919" y="650326"/>
                    <a:pt x="2838734" y="779980"/>
                  </a:cubicBezTo>
                  <a:cubicBezTo>
                    <a:pt x="3052549" y="909634"/>
                    <a:pt x="3355075" y="1132547"/>
                    <a:pt x="3521123" y="1271299"/>
                  </a:cubicBezTo>
                  <a:cubicBezTo>
                    <a:pt x="3687171" y="1410051"/>
                    <a:pt x="3691719" y="1487388"/>
                    <a:pt x="3835021" y="1612493"/>
                  </a:cubicBezTo>
                  <a:cubicBezTo>
                    <a:pt x="3978323" y="1737598"/>
                    <a:pt x="4153469" y="1905920"/>
                    <a:pt x="4380932" y="2021926"/>
                  </a:cubicBezTo>
                  <a:cubicBezTo>
                    <a:pt x="4608395" y="2137932"/>
                    <a:pt x="4924567" y="2215269"/>
                    <a:pt x="5199797" y="2308529"/>
                  </a:cubicBezTo>
                  <a:cubicBezTo>
                    <a:pt x="5475027" y="2401789"/>
                    <a:pt x="5753669" y="2491636"/>
                    <a:pt x="6032311" y="258148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gr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441080" y="1819440"/>
              <a:ext cx="7528680" cy="3532320"/>
            </p14:xfrm>
          </p:contentPart>
        </mc:Choice>
        <mc:Fallback xmlns="">
          <p:pic>
            <p:nvPicPr>
              <p:cNvPr id="3" name="Ink 2"/>
              <p:cNvPicPr/>
              <p:nvPr/>
            </p:nvPicPr>
            <p:blipFill>
              <a:blip r:embed="rId4"/>
              <a:stretch>
                <a:fillRect/>
              </a:stretch>
            </p:blipFill>
            <p:spPr>
              <a:xfrm>
                <a:off x="1434960" y="1811880"/>
                <a:ext cx="7537320" cy="3553200"/>
              </a:xfrm>
              <a:prstGeom prst="rect">
                <a:avLst/>
              </a:prstGeom>
            </p:spPr>
          </p:pic>
        </mc:Fallback>
      </mc:AlternateContent>
    </p:spTree>
    <p:extLst>
      <p:ext uri="{BB962C8B-B14F-4D97-AF65-F5344CB8AC3E}">
        <p14:creationId xmlns:p14="http://schemas.microsoft.com/office/powerpoint/2010/main" val="180456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Times New Roman" panose="02020603050405020304" pitchFamily="18" charset="0"/>
                <a:cs typeface="Times New Roman" panose="02020603050405020304" pitchFamily="18" charset="0"/>
              </a:rPr>
              <a:t>Effect of Split Ratio on Range of Equivalence Ratio</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in CI Engines</a:t>
            </a:r>
          </a:p>
        </p:txBody>
      </p:sp>
      <p:pic>
        <p:nvPicPr>
          <p:cNvPr id="4" name="Picture 3"/>
          <p:cNvPicPr>
            <a:picLocks noChangeAspect="1"/>
          </p:cNvPicPr>
          <p:nvPr/>
        </p:nvPicPr>
        <p:blipFill>
          <a:blip r:embed="rId2"/>
          <a:stretch>
            <a:fillRect/>
          </a:stretch>
        </p:blipFill>
        <p:spPr>
          <a:xfrm>
            <a:off x="914400" y="1174968"/>
            <a:ext cx="7620000" cy="5191125"/>
          </a:xfrm>
          <a:prstGeom prst="rect">
            <a:avLst/>
          </a:prstGeom>
        </p:spPr>
      </p:pic>
      <p:sp>
        <p:nvSpPr>
          <p:cNvPr id="5" name="TextBox 4"/>
          <p:cNvSpPr txBox="1"/>
          <p:nvPr/>
        </p:nvSpPr>
        <p:spPr>
          <a:xfrm>
            <a:off x="266370" y="3124199"/>
            <a:ext cx="425117" cy="646331"/>
          </a:xfrm>
          <a:prstGeom prst="rect">
            <a:avLst/>
          </a:prstGeom>
          <a:noFill/>
        </p:spPr>
        <p:txBody>
          <a:bodyPr wrap="none" rtlCol="0">
            <a:spAutoFit/>
          </a:bodyPr>
          <a:lstStyle/>
          <a:p>
            <a:r>
              <a:rPr lang="en-IN" sz="3600" i="1" dirty="0">
                <a:sym typeface="Symbol" panose="05050102010706020507" pitchFamily="18" charset="2"/>
              </a:rPr>
              <a:t></a:t>
            </a:r>
            <a:endParaRPr lang="en-IN" sz="3600" i="1" dirty="0"/>
          </a:p>
        </p:txBody>
      </p:sp>
      <p:sp>
        <p:nvSpPr>
          <p:cNvPr id="6" name="TextBox 5"/>
          <p:cNvSpPr txBox="1"/>
          <p:nvPr/>
        </p:nvSpPr>
        <p:spPr>
          <a:xfrm>
            <a:off x="606533" y="4719935"/>
            <a:ext cx="612667" cy="461665"/>
          </a:xfrm>
          <a:prstGeom prst="rect">
            <a:avLst/>
          </a:prstGeom>
          <a:noFill/>
        </p:spPr>
        <p:txBody>
          <a:bodyPr wrap="none" rtlCol="0">
            <a:spAutoFit/>
          </a:bodyPr>
          <a:lstStyle/>
          <a:p>
            <a:r>
              <a:rPr lang="en-IN" sz="2400" i="1" dirty="0">
                <a:sym typeface="Symbol" panose="05050102010706020507" pitchFamily="18" charset="2"/>
              </a:rPr>
              <a:t>1.0</a:t>
            </a:r>
            <a:endParaRPr lang="en-IN" sz="2400" i="1" dirty="0"/>
          </a:p>
        </p:txBody>
      </p:sp>
      <p:sp>
        <p:nvSpPr>
          <p:cNvPr id="7" name="TextBox 6"/>
          <p:cNvSpPr txBox="1"/>
          <p:nvPr/>
        </p:nvSpPr>
        <p:spPr>
          <a:xfrm>
            <a:off x="685800" y="3657600"/>
            <a:ext cx="612667" cy="461665"/>
          </a:xfrm>
          <a:prstGeom prst="rect">
            <a:avLst/>
          </a:prstGeom>
          <a:noFill/>
        </p:spPr>
        <p:txBody>
          <a:bodyPr wrap="none" rtlCol="0">
            <a:spAutoFit/>
          </a:bodyPr>
          <a:lstStyle/>
          <a:p>
            <a:r>
              <a:rPr lang="en-IN" sz="2400" i="1" dirty="0">
                <a:sym typeface="Symbol" panose="05050102010706020507" pitchFamily="18" charset="2"/>
              </a:rPr>
              <a:t>3.0</a:t>
            </a:r>
            <a:endParaRPr lang="en-IN" sz="2400" i="1" dirty="0"/>
          </a:p>
        </p:txBody>
      </p:sp>
      <p:sp>
        <p:nvSpPr>
          <p:cNvPr id="8" name="TextBox 7"/>
          <p:cNvSpPr txBox="1"/>
          <p:nvPr/>
        </p:nvSpPr>
        <p:spPr>
          <a:xfrm>
            <a:off x="609600" y="2590800"/>
            <a:ext cx="612667" cy="461665"/>
          </a:xfrm>
          <a:prstGeom prst="rect">
            <a:avLst/>
          </a:prstGeom>
          <a:noFill/>
        </p:spPr>
        <p:txBody>
          <a:bodyPr wrap="none" rtlCol="0">
            <a:spAutoFit/>
          </a:bodyPr>
          <a:lstStyle/>
          <a:p>
            <a:r>
              <a:rPr lang="en-IN" sz="2400" i="1" dirty="0">
                <a:sym typeface="Symbol" panose="05050102010706020507" pitchFamily="18" charset="2"/>
              </a:rPr>
              <a:t>5.0</a:t>
            </a:r>
            <a:endParaRPr lang="en-IN" sz="2400" i="1" dirty="0"/>
          </a:p>
        </p:txBody>
      </p:sp>
      <p:sp>
        <p:nvSpPr>
          <p:cNvPr id="9" name="TextBox 8"/>
          <p:cNvSpPr txBox="1"/>
          <p:nvPr/>
        </p:nvSpPr>
        <p:spPr>
          <a:xfrm>
            <a:off x="606532" y="1542553"/>
            <a:ext cx="612668" cy="461665"/>
          </a:xfrm>
          <a:prstGeom prst="rect">
            <a:avLst/>
          </a:prstGeom>
          <a:noFill/>
        </p:spPr>
        <p:txBody>
          <a:bodyPr wrap="none" rtlCol="0">
            <a:spAutoFit/>
          </a:bodyPr>
          <a:lstStyle/>
          <a:p>
            <a:r>
              <a:rPr lang="en-IN" sz="2400" i="1" dirty="0">
                <a:sym typeface="Symbol" panose="05050102010706020507" pitchFamily="18" charset="2"/>
              </a:rPr>
              <a:t>7.0</a:t>
            </a:r>
            <a:endParaRPr lang="en-IN" sz="2400" i="1" dirty="0"/>
          </a:p>
        </p:txBody>
      </p:sp>
      <p:grpSp>
        <p:nvGrpSpPr>
          <p:cNvPr id="14" name="Group 13"/>
          <p:cNvGrpSpPr/>
          <p:nvPr/>
        </p:nvGrpSpPr>
        <p:grpSpPr>
          <a:xfrm>
            <a:off x="1351128" y="4767905"/>
            <a:ext cx="6878472" cy="691199"/>
            <a:chOff x="1351128" y="4767905"/>
            <a:chExt cx="6878472" cy="691199"/>
          </a:xfrm>
        </p:grpSpPr>
        <p:sp>
          <p:nvSpPr>
            <p:cNvPr id="11" name="Freeform 10"/>
            <p:cNvSpPr/>
            <p:nvPr/>
          </p:nvSpPr>
          <p:spPr bwMode="auto">
            <a:xfrm>
              <a:off x="1351128" y="5076967"/>
              <a:ext cx="6878472" cy="382137"/>
            </a:xfrm>
            <a:custGeom>
              <a:avLst/>
              <a:gdLst>
                <a:gd name="connsiteX0" fmla="*/ 0 w 6086902"/>
                <a:gd name="connsiteY0" fmla="*/ 382137 h 382137"/>
                <a:gd name="connsiteX1" fmla="*/ 750627 w 6086902"/>
                <a:gd name="connsiteY1" fmla="*/ 313899 h 382137"/>
                <a:gd name="connsiteX2" fmla="*/ 1815153 w 6086902"/>
                <a:gd name="connsiteY2" fmla="*/ 286603 h 382137"/>
                <a:gd name="connsiteX3" fmla="*/ 2674962 w 6086902"/>
                <a:gd name="connsiteY3" fmla="*/ 245660 h 382137"/>
                <a:gd name="connsiteX4" fmla="*/ 3916908 w 6086902"/>
                <a:gd name="connsiteY4" fmla="*/ 177421 h 382137"/>
                <a:gd name="connsiteX5" fmla="*/ 5063320 w 6086902"/>
                <a:gd name="connsiteY5" fmla="*/ 54591 h 382137"/>
                <a:gd name="connsiteX6" fmla="*/ 6086902 w 6086902"/>
                <a:gd name="connsiteY6" fmla="*/ 0 h 3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902" h="382137">
                  <a:moveTo>
                    <a:pt x="0" y="382137"/>
                  </a:moveTo>
                  <a:cubicBezTo>
                    <a:pt x="224051" y="355979"/>
                    <a:pt x="448102" y="329821"/>
                    <a:pt x="750627" y="313899"/>
                  </a:cubicBezTo>
                  <a:cubicBezTo>
                    <a:pt x="1053152" y="297977"/>
                    <a:pt x="1494431" y="297976"/>
                    <a:pt x="1815153" y="286603"/>
                  </a:cubicBezTo>
                  <a:cubicBezTo>
                    <a:pt x="2135875" y="275230"/>
                    <a:pt x="2674962" y="245660"/>
                    <a:pt x="2674962" y="245660"/>
                  </a:cubicBezTo>
                  <a:cubicBezTo>
                    <a:pt x="3025255" y="227463"/>
                    <a:pt x="3518849" y="209266"/>
                    <a:pt x="3916908" y="177421"/>
                  </a:cubicBezTo>
                  <a:cubicBezTo>
                    <a:pt x="4314967" y="145576"/>
                    <a:pt x="4701654" y="84161"/>
                    <a:pt x="5063320" y="54591"/>
                  </a:cubicBezTo>
                  <a:cubicBezTo>
                    <a:pt x="5424986" y="25021"/>
                    <a:pt x="5755944" y="12510"/>
                    <a:pt x="6086902" y="0"/>
                  </a:cubicBezTo>
                </a:path>
              </a:pathLst>
            </a:custGeom>
            <a:noFill/>
            <a:ln w="349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13" name="TextBox 12"/>
            <p:cNvSpPr txBox="1"/>
            <p:nvPr/>
          </p:nvSpPr>
          <p:spPr>
            <a:xfrm rot="21330367">
              <a:off x="3842686" y="4767905"/>
              <a:ext cx="2752677" cy="461665"/>
            </a:xfrm>
            <a:prstGeom prst="rect">
              <a:avLst/>
            </a:prstGeom>
            <a:noFill/>
          </p:spPr>
          <p:txBody>
            <a:bodyPr wrap="none" rtlCol="0">
              <a:spAutoFit/>
            </a:bodyPr>
            <a:lstStyle/>
            <a:p>
              <a:r>
                <a:rPr lang="en-IN" sz="2400" dirty="0">
                  <a:solidFill>
                    <a:srgbClr val="0033CC"/>
                  </a:solidFill>
                </a:rPr>
                <a:t>Lean Mixture Zone</a:t>
              </a:r>
            </a:p>
          </p:txBody>
        </p:sp>
      </p:grpSp>
      <p:grpSp>
        <p:nvGrpSpPr>
          <p:cNvPr id="16" name="Group 7"/>
          <p:cNvGrpSpPr>
            <a:grpSpLocks/>
          </p:cNvGrpSpPr>
          <p:nvPr/>
        </p:nvGrpSpPr>
        <p:grpSpPr bwMode="auto">
          <a:xfrm>
            <a:off x="0" y="0"/>
            <a:ext cx="9144000" cy="6858000"/>
            <a:chOff x="0" y="0"/>
            <a:chExt cx="5760" cy="4320"/>
          </a:xfrm>
        </p:grpSpPr>
        <p:grpSp>
          <p:nvGrpSpPr>
            <p:cNvPr id="17" name="Group 8"/>
            <p:cNvGrpSpPr>
              <a:grpSpLocks/>
            </p:cNvGrpSpPr>
            <p:nvPr/>
          </p:nvGrpSpPr>
          <p:grpSpPr bwMode="auto">
            <a:xfrm>
              <a:off x="0" y="0"/>
              <a:ext cx="192" cy="4320"/>
              <a:chOff x="0" y="-48"/>
              <a:chExt cx="144" cy="4368"/>
            </a:xfrm>
          </p:grpSpPr>
          <p:sp>
            <p:nvSpPr>
              <p:cNvPr id="27"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8"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8" name="Group 11"/>
            <p:cNvGrpSpPr>
              <a:grpSpLocks/>
            </p:cNvGrpSpPr>
            <p:nvPr/>
          </p:nvGrpSpPr>
          <p:grpSpPr bwMode="auto">
            <a:xfrm>
              <a:off x="5674" y="24"/>
              <a:ext cx="86" cy="4296"/>
              <a:chOff x="5616" y="-48"/>
              <a:chExt cx="144" cy="4368"/>
            </a:xfrm>
          </p:grpSpPr>
          <p:sp>
            <p:nvSpPr>
              <p:cNvPr id="25"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6"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9" name="Group 14"/>
            <p:cNvGrpSpPr>
              <a:grpSpLocks/>
            </p:cNvGrpSpPr>
            <p:nvPr/>
          </p:nvGrpSpPr>
          <p:grpSpPr bwMode="auto">
            <a:xfrm>
              <a:off x="144" y="0"/>
              <a:ext cx="5616" cy="144"/>
              <a:chOff x="96" y="-48"/>
              <a:chExt cx="5520" cy="144"/>
            </a:xfrm>
          </p:grpSpPr>
          <p:sp>
            <p:nvSpPr>
              <p:cNvPr id="23" name="Rectangle 10"/>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4" name="Rectangle 11"/>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0" name="Group 17"/>
            <p:cNvGrpSpPr>
              <a:grpSpLocks/>
            </p:cNvGrpSpPr>
            <p:nvPr/>
          </p:nvGrpSpPr>
          <p:grpSpPr bwMode="auto">
            <a:xfrm>
              <a:off x="144" y="4234"/>
              <a:ext cx="5616" cy="86"/>
              <a:chOff x="96" y="4176"/>
              <a:chExt cx="5520" cy="144"/>
            </a:xfrm>
          </p:grpSpPr>
          <p:sp>
            <p:nvSpPr>
              <p:cNvPr id="21"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2"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mc:AlternateContent xmlns:mc="http://schemas.openxmlformats.org/markup-compatibility/2006" xmlns:a14="http://schemas.microsoft.com/office/drawing/2010/main">
        <mc:Choice Requires="a14">
          <p:sp>
            <p:nvSpPr>
              <p:cNvPr id="29" name="Object 28"/>
              <p:cNvSpPr txBox="1"/>
              <p:nvPr/>
            </p:nvSpPr>
            <p:spPr bwMode="auto">
              <a:xfrm>
                <a:off x="169116" y="3535442"/>
                <a:ext cx="8532812" cy="1066800"/>
              </a:xfrm>
              <a:prstGeom prst="rect">
                <a:avLst/>
              </a:prstGeom>
              <a:solidFill>
                <a:schemeClr val="accent1"/>
              </a:solid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𝑓𝑙𝑎𝑚𝑒𝑙𝑒𝑡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𝑝</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e>
                      </m:d>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𝐿𝑂</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𝐾</m:t>
                          </m:r>
                          <m:r>
                            <a:rPr lang="en-US" i="1">
                              <a:solidFill>
                                <a:srgbClr val="000000"/>
                              </a:solidFill>
                              <a:latin typeface="Cambria Math" panose="02040503050406030204" pitchFamily="18" charset="0"/>
                            </a:rPr>
                            <m:t>𝜑</m:t>
                          </m:r>
                        </m:e>
                      </m:d>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𝑇</m:t>
                                  </m:r>
                                </m:num>
                                <m:den>
                                  <m:r>
                                    <a:rPr lang="en-US" i="1">
                                      <a:solidFill>
                                        <a:srgbClr val="000000"/>
                                      </a:solidFill>
                                      <a:latin typeface="Cambria Math" panose="02040503050406030204" pitchFamily="18" charset="0"/>
                                    </a:rPr>
                                    <m:t>298</m:t>
                                  </m:r>
                                </m:den>
                              </m:f>
                            </m:e>
                          </m:d>
                        </m:e>
                        <m:sup>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2.18−0.8</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𝜑</m:t>
                                  </m:r>
                                  <m:r>
                                    <a:rPr lang="en-US" i="1">
                                      <a:solidFill>
                                        <a:srgbClr val="000000"/>
                                      </a:solidFill>
                                      <a:latin typeface="Cambria Math" panose="02040503050406030204" pitchFamily="18" charset="0"/>
                                    </a:rPr>
                                    <m:t>−1</m:t>
                                  </m:r>
                                </m:e>
                              </m:d>
                            </m:e>
                          </m:d>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𝑝</m:t>
                          </m:r>
                        </m:e>
                        <m:sup>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0.22</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𝜑</m:t>
                                  </m:r>
                                  <m:r>
                                    <a:rPr lang="en-US" i="1">
                                      <a:solidFill>
                                        <a:srgbClr val="000000"/>
                                      </a:solidFill>
                                      <a:latin typeface="Cambria Math" panose="02040503050406030204" pitchFamily="18" charset="0"/>
                                    </a:rPr>
                                    <m:t>−1</m:t>
                                  </m:r>
                                </m:e>
                              </m:d>
                              <m:r>
                                <a:rPr lang="en-US" i="1">
                                  <a:solidFill>
                                    <a:srgbClr val="000000"/>
                                  </a:solidFill>
                                  <a:latin typeface="Cambria Math" panose="02040503050406030204" pitchFamily="18" charset="0"/>
                                </a:rPr>
                                <m:t>−0.16</m:t>
                              </m:r>
                            </m:e>
                          </m:d>
                        </m:sup>
                      </m:sSup>
                    </m:oMath>
                  </m:oMathPara>
                </a14:m>
                <a:endParaRPr lang="en-US"/>
              </a:p>
            </p:txBody>
          </p:sp>
        </mc:Choice>
        <mc:Fallback xmlns="">
          <p:sp>
            <p:nvSpPr>
              <p:cNvPr id="29" name="Object 28"/>
              <p:cNvSpPr txBox="1">
                <a:spLocks noRot="1" noChangeAspect="1" noMove="1" noResize="1" noEditPoints="1" noAdjustHandles="1" noChangeArrowheads="1" noChangeShapeType="1" noTextEdit="1"/>
              </p:cNvSpPr>
              <p:nvPr/>
            </p:nvSpPr>
            <p:spPr bwMode="auto">
              <a:xfrm>
                <a:off x="169116" y="3535442"/>
                <a:ext cx="8532812" cy="1066800"/>
              </a:xfrm>
              <a:prstGeom prst="rect">
                <a:avLst/>
              </a:prstGeom>
              <a:blipFill>
                <a:blip r:embed="rId3"/>
                <a:stretch>
                  <a:fillRect/>
                </a:stretch>
              </a:blipFill>
              <a:ln>
                <a:noFill/>
              </a:ln>
              <a:effectLst/>
            </p:spPr>
            <p:txBody>
              <a:bodyPr/>
              <a:lstStyle/>
              <a:p>
                <a:r>
                  <a:rPr lang="en-US">
                    <a:noFill/>
                  </a:rPr>
                  <a:t> </a:t>
                </a:r>
              </a:p>
            </p:txBody>
          </p:sp>
        </mc:Fallback>
      </mc:AlternateContent>
      <p:grpSp>
        <p:nvGrpSpPr>
          <p:cNvPr id="31" name="Group 30"/>
          <p:cNvGrpSpPr/>
          <p:nvPr/>
        </p:nvGrpSpPr>
        <p:grpSpPr>
          <a:xfrm>
            <a:off x="1419367" y="1758503"/>
            <a:ext cx="6734033" cy="2895087"/>
            <a:chOff x="1419367" y="1758503"/>
            <a:chExt cx="6734033" cy="2895087"/>
          </a:xfrm>
        </p:grpSpPr>
        <p:sp>
          <p:nvSpPr>
            <p:cNvPr id="12" name="TextBox 11"/>
            <p:cNvSpPr txBox="1"/>
            <p:nvPr/>
          </p:nvSpPr>
          <p:spPr>
            <a:xfrm rot="2275255">
              <a:off x="3747988" y="2483020"/>
              <a:ext cx="2683748" cy="461665"/>
            </a:xfrm>
            <a:prstGeom prst="rect">
              <a:avLst/>
            </a:prstGeom>
            <a:noFill/>
          </p:spPr>
          <p:txBody>
            <a:bodyPr wrap="none" rtlCol="0">
              <a:spAutoFit/>
            </a:bodyPr>
            <a:lstStyle/>
            <a:p>
              <a:r>
                <a:rPr lang="en-IN" sz="2400" dirty="0">
                  <a:solidFill>
                    <a:srgbClr val="FF0000"/>
                  </a:solidFill>
                </a:rPr>
                <a:t>Rich Mixture Zone</a:t>
              </a:r>
            </a:p>
          </p:txBody>
        </p:sp>
        <p:sp>
          <p:nvSpPr>
            <p:cNvPr id="30" name="Freeform 29"/>
            <p:cNvSpPr/>
            <p:nvPr/>
          </p:nvSpPr>
          <p:spPr bwMode="auto">
            <a:xfrm>
              <a:off x="1419367" y="1758503"/>
              <a:ext cx="6734033" cy="2895087"/>
            </a:xfrm>
            <a:custGeom>
              <a:avLst/>
              <a:gdLst>
                <a:gd name="connsiteX0" fmla="*/ 0 w 6032311"/>
                <a:gd name="connsiteY0" fmla="*/ 2057 h 2581484"/>
                <a:gd name="connsiteX1" fmla="*/ 532263 w 6032311"/>
                <a:gd name="connsiteY1" fmla="*/ 29353 h 2581484"/>
                <a:gd name="connsiteX2" fmla="*/ 1269242 w 6032311"/>
                <a:gd name="connsiteY2" fmla="*/ 206774 h 2581484"/>
                <a:gd name="connsiteX3" fmla="*/ 1610436 w 6032311"/>
                <a:gd name="connsiteY3" fmla="*/ 288660 h 2581484"/>
                <a:gd name="connsiteX4" fmla="*/ 2238233 w 6032311"/>
                <a:gd name="connsiteY4" fmla="*/ 493377 h 2581484"/>
                <a:gd name="connsiteX5" fmla="*/ 2838734 w 6032311"/>
                <a:gd name="connsiteY5" fmla="*/ 779980 h 2581484"/>
                <a:gd name="connsiteX6" fmla="*/ 3521123 w 6032311"/>
                <a:gd name="connsiteY6" fmla="*/ 1271299 h 2581484"/>
                <a:gd name="connsiteX7" fmla="*/ 3835021 w 6032311"/>
                <a:gd name="connsiteY7" fmla="*/ 1612493 h 2581484"/>
                <a:gd name="connsiteX8" fmla="*/ 4380932 w 6032311"/>
                <a:gd name="connsiteY8" fmla="*/ 2021926 h 2581484"/>
                <a:gd name="connsiteX9" fmla="*/ 5199797 w 6032311"/>
                <a:gd name="connsiteY9" fmla="*/ 2308529 h 2581484"/>
                <a:gd name="connsiteX10" fmla="*/ 6032311 w 6032311"/>
                <a:gd name="connsiteY10" fmla="*/ 2581484 h 258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32311" h="2581484">
                  <a:moveTo>
                    <a:pt x="0" y="2057"/>
                  </a:moveTo>
                  <a:cubicBezTo>
                    <a:pt x="160361" y="-1355"/>
                    <a:pt x="320723" y="-4766"/>
                    <a:pt x="532263" y="29353"/>
                  </a:cubicBezTo>
                  <a:cubicBezTo>
                    <a:pt x="743803" y="63472"/>
                    <a:pt x="1269242" y="206774"/>
                    <a:pt x="1269242" y="206774"/>
                  </a:cubicBezTo>
                  <a:cubicBezTo>
                    <a:pt x="1448938" y="249992"/>
                    <a:pt x="1448938" y="240893"/>
                    <a:pt x="1610436" y="288660"/>
                  </a:cubicBezTo>
                  <a:cubicBezTo>
                    <a:pt x="1771934" y="336427"/>
                    <a:pt x="2033517" y="411490"/>
                    <a:pt x="2238233" y="493377"/>
                  </a:cubicBezTo>
                  <a:cubicBezTo>
                    <a:pt x="2442949" y="575264"/>
                    <a:pt x="2624919" y="650326"/>
                    <a:pt x="2838734" y="779980"/>
                  </a:cubicBezTo>
                  <a:cubicBezTo>
                    <a:pt x="3052549" y="909634"/>
                    <a:pt x="3355075" y="1132547"/>
                    <a:pt x="3521123" y="1271299"/>
                  </a:cubicBezTo>
                  <a:cubicBezTo>
                    <a:pt x="3687171" y="1410051"/>
                    <a:pt x="3691719" y="1487388"/>
                    <a:pt x="3835021" y="1612493"/>
                  </a:cubicBezTo>
                  <a:cubicBezTo>
                    <a:pt x="3978323" y="1737598"/>
                    <a:pt x="4153469" y="1905920"/>
                    <a:pt x="4380932" y="2021926"/>
                  </a:cubicBezTo>
                  <a:cubicBezTo>
                    <a:pt x="4608395" y="2137932"/>
                    <a:pt x="4924567" y="2215269"/>
                    <a:pt x="5199797" y="2308529"/>
                  </a:cubicBezTo>
                  <a:cubicBezTo>
                    <a:pt x="5475027" y="2401789"/>
                    <a:pt x="5753669" y="2491636"/>
                    <a:pt x="6032311" y="258148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grpSp>
      <mc:AlternateContent xmlns:mc="http://schemas.openxmlformats.org/markup-compatibility/2006" xmlns:a14="http://schemas.microsoft.com/office/drawing/2010/main">
        <mc:Choice Requires="a14">
          <p:sp>
            <p:nvSpPr>
              <p:cNvPr id="32" name="Object 2"/>
              <p:cNvSpPr txBox="1"/>
              <p:nvPr/>
            </p:nvSpPr>
            <p:spPr bwMode="auto">
              <a:xfrm>
                <a:off x="2143788" y="2284327"/>
                <a:ext cx="5041900" cy="1128712"/>
              </a:xfrm>
              <a:prstGeom prst="rect">
                <a:avLst/>
              </a:prstGeom>
              <a:solidFill>
                <a:schemeClr val="accent1"/>
              </a:solid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𝑖𝑑</m:t>
                          </m:r>
                        </m:sub>
                      </m:sSub>
                      <m:r>
                        <a:rPr lang="en-US" i="1">
                          <a:solidFill>
                            <a:srgbClr val="000000"/>
                          </a:solidFill>
                          <a:latin typeface="Cambria Math" panose="02040503050406030204" pitchFamily="18" charset="0"/>
                        </a:rPr>
                        <m:t>=4.0×1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−3</m:t>
                          </m:r>
                        </m:sup>
                      </m:sSup>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𝑟𝑒𝑓</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𝑐𝑦𝑙</m:t>
                                      </m:r>
                                    </m:sub>
                                  </m:sSub>
                                </m:den>
                              </m:f>
                            </m:e>
                          </m:d>
                        </m:e>
                        <m:sup>
                          <m:r>
                            <a:rPr lang="en-US" i="1">
                              <a:solidFill>
                                <a:srgbClr val="000000"/>
                              </a:solidFill>
                              <a:latin typeface="Cambria Math" panose="02040503050406030204" pitchFamily="18" charset="0"/>
                            </a:rPr>
                            <m:t>2.5</m:t>
                          </m:r>
                        </m:sup>
                      </m:s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𝜑</m:t>
                              </m:r>
                            </m:e>
                            <m:sub>
                              <m:r>
                                <a:rPr lang="en-US" i="1">
                                  <a:solidFill>
                                    <a:srgbClr val="000000"/>
                                  </a:solidFill>
                                  <a:latin typeface="Cambria Math" panose="02040503050406030204" pitchFamily="18" charset="0"/>
                                </a:rPr>
                                <m:t>𝑔</m:t>
                              </m:r>
                            </m:sub>
                            <m:sup>
                              <m:r>
                                <a:rPr lang="en-US" i="1">
                                  <a:solidFill>
                                    <a:srgbClr val="000000"/>
                                  </a:solidFill>
                                  <a:latin typeface="Cambria Math" panose="02040503050406030204" pitchFamily="18" charset="0"/>
                                </a:rPr>
                                <m:t>1.04</m:t>
                              </m:r>
                            </m:sup>
                          </m:sSubSup>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exp</m:t>
                          </m:r>
                        </m:fName>
                        <m:e>
                          <m:d>
                            <m:dPr>
                              <m:begChr m:val="["/>
                              <m:endChr m:val="]"/>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6000</m:t>
                                  </m:r>
                                </m:num>
                                <m:den>
                                  <m:r>
                                    <a:rPr lang="en-US" i="1">
                                      <a:solidFill>
                                        <a:srgbClr val="000000"/>
                                      </a:solidFill>
                                      <a:latin typeface="Cambria Math" panose="02040503050406030204" pitchFamily="18" charset="0"/>
                                    </a:rPr>
                                    <m:t>𝑇</m:t>
                                  </m:r>
                                </m:den>
                              </m:f>
                            </m:e>
                          </m:d>
                        </m:e>
                      </m:func>
                    </m:oMath>
                  </m:oMathPara>
                </a14:m>
                <a:endParaRPr lang="en-US"/>
              </a:p>
            </p:txBody>
          </p:sp>
        </mc:Choice>
        <mc:Fallback xmlns="">
          <p:sp>
            <p:nvSpPr>
              <p:cNvPr id="32" name="Object 2"/>
              <p:cNvSpPr txBox="1">
                <a:spLocks noRot="1" noChangeAspect="1" noMove="1" noResize="1" noEditPoints="1" noAdjustHandles="1" noChangeArrowheads="1" noChangeShapeType="1" noTextEdit="1"/>
              </p:cNvSpPr>
              <p:nvPr/>
            </p:nvSpPr>
            <p:spPr bwMode="auto">
              <a:xfrm>
                <a:off x="2143788" y="2284327"/>
                <a:ext cx="5041900" cy="1128712"/>
              </a:xfrm>
              <a:prstGeom prst="rect">
                <a:avLst/>
              </a:prstGeom>
              <a:blipFill>
                <a:blip r:embed="rId4"/>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145258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0" y="198438"/>
            <a:ext cx="9144000" cy="792162"/>
          </a:xfrm>
        </p:spPr>
        <p:txBody>
          <a:bodyPr/>
          <a:lstStyle/>
          <a:p>
            <a:r>
              <a:rPr lang="en-IN" sz="2800">
                <a:latin typeface="Times New Roman" panose="02020603050405020304" pitchFamily="18" charset="0"/>
                <a:cs typeface="Times New Roman" panose="02020603050405020304" pitchFamily="18" charset="0"/>
              </a:rPr>
              <a:t>Effect of  Split Ratio 80 % (Harsh) HCCI DI </a:t>
            </a:r>
            <a:br>
              <a:rPr lang="en-IN" sz="2800">
                <a:latin typeface="Times New Roman" panose="02020603050405020304" pitchFamily="18" charset="0"/>
                <a:cs typeface="Times New Roman" panose="02020603050405020304" pitchFamily="18" charset="0"/>
              </a:rPr>
            </a:br>
            <a:r>
              <a:rPr lang="en-IN" sz="2800">
                <a:latin typeface="Times New Roman" panose="02020603050405020304" pitchFamily="18" charset="0"/>
                <a:cs typeface="Times New Roman" panose="02020603050405020304" pitchFamily="18" charset="0"/>
              </a:rPr>
              <a:t> Engine Cylinder Process</a:t>
            </a:r>
          </a:p>
        </p:txBody>
      </p:sp>
      <p:sp>
        <p:nvSpPr>
          <p:cNvPr id="11" name="Rectangle 10"/>
          <p:cNvSpPr/>
          <p:nvPr/>
        </p:nvSpPr>
        <p:spPr>
          <a:xfrm>
            <a:off x="381000" y="64770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N"/>
          </a:p>
        </p:txBody>
      </p:sp>
      <p:pic>
        <p:nvPicPr>
          <p:cNvPr id="1027" name="Picture 3"/>
          <p:cNvPicPr>
            <a:picLocks noChangeAspect="1" noChangeArrowheads="1"/>
          </p:cNvPicPr>
          <p:nvPr/>
        </p:nvPicPr>
        <p:blipFill>
          <a:blip r:embed="rId2">
            <a:lum bright="-58000" contrast="76000"/>
            <a:extLst>
              <a:ext uri="{28A0092B-C50C-407E-A947-70E740481C1C}">
                <a14:useLocalDpi xmlns:a14="http://schemas.microsoft.com/office/drawing/2010/main" val="0"/>
              </a:ext>
            </a:extLst>
          </a:blip>
          <a:srcRect/>
          <a:stretch>
            <a:fillRect/>
          </a:stretch>
        </p:blipFill>
        <p:spPr bwMode="auto">
          <a:xfrm>
            <a:off x="381000" y="990600"/>
            <a:ext cx="6007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lum bright="-60000" contrast="84000"/>
            <a:extLst>
              <a:ext uri="{28A0092B-C50C-407E-A947-70E740481C1C}">
                <a14:useLocalDpi xmlns:a14="http://schemas.microsoft.com/office/drawing/2010/main" val="0"/>
              </a:ext>
            </a:extLst>
          </a:blip>
          <a:srcRect/>
          <a:stretch>
            <a:fillRect/>
          </a:stretch>
        </p:blipFill>
        <p:spPr bwMode="auto">
          <a:xfrm>
            <a:off x="3143250" y="2362200"/>
            <a:ext cx="58594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2" name="Group 7"/>
          <p:cNvGrpSpPr>
            <a:grpSpLocks/>
          </p:cNvGrpSpPr>
          <p:nvPr/>
        </p:nvGrpSpPr>
        <p:grpSpPr bwMode="auto">
          <a:xfrm>
            <a:off x="0" y="0"/>
            <a:ext cx="9144000" cy="6858000"/>
            <a:chOff x="0" y="0"/>
            <a:chExt cx="5760" cy="4320"/>
          </a:xfrm>
        </p:grpSpPr>
        <p:grpSp>
          <p:nvGrpSpPr>
            <p:cNvPr id="14343" name="Group 8"/>
            <p:cNvGrpSpPr>
              <a:grpSpLocks/>
            </p:cNvGrpSpPr>
            <p:nvPr/>
          </p:nvGrpSpPr>
          <p:grpSpPr bwMode="auto">
            <a:xfrm>
              <a:off x="0" y="0"/>
              <a:ext cx="192" cy="4320"/>
              <a:chOff x="0" y="-48"/>
              <a:chExt cx="144" cy="4368"/>
            </a:xfrm>
          </p:grpSpPr>
          <p:sp>
            <p:nvSpPr>
              <p:cNvPr id="14353"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4354"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4344" name="Group 11"/>
            <p:cNvGrpSpPr>
              <a:grpSpLocks/>
            </p:cNvGrpSpPr>
            <p:nvPr/>
          </p:nvGrpSpPr>
          <p:grpSpPr bwMode="auto">
            <a:xfrm>
              <a:off x="5674" y="24"/>
              <a:ext cx="86" cy="4296"/>
              <a:chOff x="5616" y="-48"/>
              <a:chExt cx="144" cy="4368"/>
            </a:xfrm>
          </p:grpSpPr>
          <p:sp>
            <p:nvSpPr>
              <p:cNvPr id="14351"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4352"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4345" name="Group 14"/>
            <p:cNvGrpSpPr>
              <a:grpSpLocks/>
            </p:cNvGrpSpPr>
            <p:nvPr/>
          </p:nvGrpSpPr>
          <p:grpSpPr bwMode="auto">
            <a:xfrm>
              <a:off x="144" y="0"/>
              <a:ext cx="5616" cy="144"/>
              <a:chOff x="96" y="-48"/>
              <a:chExt cx="5520" cy="144"/>
            </a:xfrm>
          </p:grpSpPr>
          <p:sp>
            <p:nvSpPr>
              <p:cNvPr id="14349"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4350"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4346" name="Group 17"/>
            <p:cNvGrpSpPr>
              <a:grpSpLocks/>
            </p:cNvGrpSpPr>
            <p:nvPr/>
          </p:nvGrpSpPr>
          <p:grpSpPr bwMode="auto">
            <a:xfrm>
              <a:off x="144" y="4234"/>
              <a:ext cx="5616" cy="86"/>
              <a:chOff x="96" y="4176"/>
              <a:chExt cx="5520" cy="144"/>
            </a:xfrm>
          </p:grpSpPr>
          <p:sp>
            <p:nvSpPr>
              <p:cNvPr id="14347"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4348"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spTree>
    <p:extLst>
      <p:ext uri="{BB962C8B-B14F-4D97-AF65-F5344CB8AC3E}">
        <p14:creationId xmlns:p14="http://schemas.microsoft.com/office/powerpoint/2010/main" val="3242769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ssolv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2" y="267813"/>
            <a:ext cx="6319838" cy="687371"/>
          </a:xfrm>
        </p:spPr>
        <p:txBody>
          <a:bodyPr/>
          <a:lstStyle/>
          <a:p>
            <a:r>
              <a:rPr lang="en-IN" sz="2800" dirty="0">
                <a:latin typeface="Times New Roman" panose="02020603050405020304" pitchFamily="18" charset="0"/>
                <a:cs typeface="Times New Roman" panose="02020603050405020304" pitchFamily="18" charset="0"/>
              </a:rPr>
              <a:t>Rich Equivalence Ration &amp; Onset of Premixed Ignition-Combustion</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73000"/>
                    </a14:imgEffect>
                    <a14:imgEffect>
                      <a14:brightnessContrast bright="23000"/>
                    </a14:imgEffect>
                  </a14:imgLayer>
                </a14:imgProps>
              </a:ext>
            </a:extLst>
          </a:blip>
          <a:stretch>
            <a:fillRect/>
          </a:stretch>
        </p:blipFill>
        <p:spPr>
          <a:xfrm>
            <a:off x="368755" y="1208976"/>
            <a:ext cx="2411769" cy="5259614"/>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41000"/>
                    </a14:imgEffect>
                    <a14:imgEffect>
                      <a14:brightnessContrast bright="19000"/>
                    </a14:imgEffect>
                  </a14:imgLayer>
                </a14:imgProps>
              </a:ext>
            </a:extLst>
          </a:blip>
          <a:stretch>
            <a:fillRect/>
          </a:stretch>
        </p:blipFill>
        <p:spPr>
          <a:xfrm>
            <a:off x="3104506" y="1088146"/>
            <a:ext cx="2613517" cy="5436480"/>
          </a:xfrm>
          <a:prstGeom prst="rect">
            <a:avLst/>
          </a:prstGeom>
        </p:spPr>
      </p:pic>
      <p:grpSp>
        <p:nvGrpSpPr>
          <p:cNvPr id="21" name="Group 20"/>
          <p:cNvGrpSpPr/>
          <p:nvPr/>
        </p:nvGrpSpPr>
        <p:grpSpPr>
          <a:xfrm>
            <a:off x="5068068" y="1973228"/>
            <a:ext cx="3939407" cy="1218514"/>
            <a:chOff x="5204593" y="1905000"/>
            <a:chExt cx="3939407" cy="1218514"/>
          </a:xfrm>
        </p:grpSpPr>
        <p:pic>
          <p:nvPicPr>
            <p:cNvPr id="4" name="Picture 3"/>
            <p:cNvPicPr>
              <a:picLocks noChangeAspect="1"/>
            </p:cNvPicPr>
            <p:nvPr/>
          </p:nvPicPr>
          <p:blipFill>
            <a:blip r:embed="rId6"/>
            <a:stretch>
              <a:fillRect/>
            </a:stretch>
          </p:blipFill>
          <p:spPr>
            <a:xfrm>
              <a:off x="5204593" y="1905000"/>
              <a:ext cx="3939407" cy="623888"/>
            </a:xfrm>
            <a:prstGeom prst="rect">
              <a:avLst/>
            </a:prstGeom>
          </p:spPr>
        </p:pic>
        <p:sp>
          <p:nvSpPr>
            <p:cNvPr id="20" name="TextBox 19"/>
            <p:cNvSpPr txBox="1"/>
            <p:nvPr/>
          </p:nvSpPr>
          <p:spPr>
            <a:xfrm>
              <a:off x="5835745" y="2661849"/>
              <a:ext cx="3068468" cy="461665"/>
            </a:xfrm>
            <a:prstGeom prst="rect">
              <a:avLst/>
            </a:prstGeom>
            <a:noFill/>
          </p:spPr>
          <p:txBody>
            <a:bodyPr wrap="none" rtlCol="0">
              <a:spAutoFit/>
            </a:bodyPr>
            <a:lstStyle/>
            <a:p>
              <a:r>
                <a:rPr lang="en-IN" sz="2400" dirty="0">
                  <a:latin typeface="Times New Roman" panose="02020603050405020304" pitchFamily="18" charset="0"/>
                  <a:cs typeface="Times New Roman" panose="02020603050405020304" pitchFamily="18" charset="0"/>
                </a:rPr>
                <a:t>Fuel Equivalence Ratio</a:t>
              </a:r>
            </a:p>
          </p:txBody>
        </p:sp>
      </p:grpSp>
      <p:pic>
        <p:nvPicPr>
          <p:cNvPr id="23" name="Picture 22"/>
          <p:cNvPicPr>
            <a:picLocks noChangeAspect="1"/>
          </p:cNvPicPr>
          <p:nvPr/>
        </p:nvPicPr>
        <p:blipFill>
          <a:blip r:embed="rId7">
            <a:extLst>
              <a:ext uri="{BEBA8EAE-BF5A-486C-A8C5-ECC9F3942E4B}">
                <a14:imgProps xmlns:a14="http://schemas.microsoft.com/office/drawing/2010/main">
                  <a14:imgLayer r:embed="rId8">
                    <a14:imgEffect>
                      <a14:brightnessContrast bright="-39000" contrast="88000"/>
                    </a14:imgEffect>
                  </a14:imgLayer>
                </a14:imgProps>
              </a:ext>
            </a:extLst>
          </a:blip>
          <a:stretch>
            <a:fillRect/>
          </a:stretch>
        </p:blipFill>
        <p:spPr>
          <a:xfrm>
            <a:off x="2899514" y="3045420"/>
            <a:ext cx="6044006" cy="3732091"/>
          </a:xfrm>
          <a:prstGeom prst="rect">
            <a:avLst/>
          </a:prstGeom>
        </p:spPr>
      </p:pic>
      <p:grpSp>
        <p:nvGrpSpPr>
          <p:cNvPr id="3" name="Group 38">
            <a:extLst>
              <a:ext uri="{FF2B5EF4-FFF2-40B4-BE49-F238E27FC236}">
                <a16:creationId xmlns:a16="http://schemas.microsoft.com/office/drawing/2014/main" id="{5089FDFF-11B5-C911-C6DA-FF9AF76E5F8B}"/>
              </a:ext>
            </a:extLst>
          </p:cNvPr>
          <p:cNvGrpSpPr>
            <a:grpSpLocks/>
          </p:cNvGrpSpPr>
          <p:nvPr/>
        </p:nvGrpSpPr>
        <p:grpSpPr bwMode="auto">
          <a:xfrm>
            <a:off x="0" y="0"/>
            <a:ext cx="9144000" cy="6858000"/>
            <a:chOff x="0" y="0"/>
            <a:chExt cx="9144000" cy="6858000"/>
          </a:xfrm>
        </p:grpSpPr>
        <p:grpSp>
          <p:nvGrpSpPr>
            <p:cNvPr id="7" name="Group 19">
              <a:extLst>
                <a:ext uri="{FF2B5EF4-FFF2-40B4-BE49-F238E27FC236}">
                  <a16:creationId xmlns:a16="http://schemas.microsoft.com/office/drawing/2014/main" id="{49DD8173-B171-FC2A-A49D-DBE720C424E6}"/>
                </a:ext>
              </a:extLst>
            </p:cNvPr>
            <p:cNvGrpSpPr>
              <a:grpSpLocks/>
            </p:cNvGrpSpPr>
            <p:nvPr/>
          </p:nvGrpSpPr>
          <p:grpSpPr bwMode="auto">
            <a:xfrm>
              <a:off x="0" y="0"/>
              <a:ext cx="9144000" cy="6858000"/>
              <a:chOff x="0" y="0"/>
              <a:chExt cx="9144000" cy="6858000"/>
            </a:xfrm>
          </p:grpSpPr>
          <p:grpSp>
            <p:nvGrpSpPr>
              <p:cNvPr id="9" name="Group 8">
                <a:extLst>
                  <a:ext uri="{FF2B5EF4-FFF2-40B4-BE49-F238E27FC236}">
                    <a16:creationId xmlns:a16="http://schemas.microsoft.com/office/drawing/2014/main" id="{945303EE-977A-1C3F-8363-CEE519B4D377}"/>
                  </a:ext>
                </a:extLst>
              </p:cNvPr>
              <p:cNvGrpSpPr>
                <a:grpSpLocks/>
              </p:cNvGrpSpPr>
              <p:nvPr/>
            </p:nvGrpSpPr>
            <p:grpSpPr bwMode="auto">
              <a:xfrm>
                <a:off x="0" y="0"/>
                <a:ext cx="9144000" cy="6858000"/>
                <a:chOff x="0" y="0"/>
                <a:chExt cx="5760" cy="4320"/>
              </a:xfrm>
            </p:grpSpPr>
            <p:grpSp>
              <p:nvGrpSpPr>
                <p:cNvPr id="11" name="Group 9">
                  <a:extLst>
                    <a:ext uri="{FF2B5EF4-FFF2-40B4-BE49-F238E27FC236}">
                      <a16:creationId xmlns:a16="http://schemas.microsoft.com/office/drawing/2014/main" id="{6A8D6370-9934-C738-83B6-6447FA92F692}"/>
                    </a:ext>
                  </a:extLst>
                </p:cNvPr>
                <p:cNvGrpSpPr>
                  <a:grpSpLocks/>
                </p:cNvGrpSpPr>
                <p:nvPr/>
              </p:nvGrpSpPr>
              <p:grpSpPr bwMode="auto">
                <a:xfrm>
                  <a:off x="0" y="0"/>
                  <a:ext cx="192" cy="4320"/>
                  <a:chOff x="0" y="-48"/>
                  <a:chExt cx="144" cy="4368"/>
                </a:xfrm>
              </p:grpSpPr>
              <p:sp>
                <p:nvSpPr>
                  <p:cNvPr id="24" name="Rectangle 10">
                    <a:extLst>
                      <a:ext uri="{FF2B5EF4-FFF2-40B4-BE49-F238E27FC236}">
                        <a16:creationId xmlns:a16="http://schemas.microsoft.com/office/drawing/2014/main" id="{90FCA556-6F18-18EC-88F1-7F1B71D2290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5" name="Rectangle 11">
                    <a:extLst>
                      <a:ext uri="{FF2B5EF4-FFF2-40B4-BE49-F238E27FC236}">
                        <a16:creationId xmlns:a16="http://schemas.microsoft.com/office/drawing/2014/main" id="{6E8A5ADD-BEE9-0B8F-CC70-8B422761E647}"/>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2">
                  <a:extLst>
                    <a:ext uri="{FF2B5EF4-FFF2-40B4-BE49-F238E27FC236}">
                      <a16:creationId xmlns:a16="http://schemas.microsoft.com/office/drawing/2014/main" id="{0A5CB501-4A70-F612-57E3-4497824767E0}"/>
                    </a:ext>
                  </a:extLst>
                </p:cNvPr>
                <p:cNvGrpSpPr>
                  <a:grpSpLocks/>
                </p:cNvGrpSpPr>
                <p:nvPr/>
              </p:nvGrpSpPr>
              <p:grpSpPr bwMode="auto">
                <a:xfrm>
                  <a:off x="5674" y="24"/>
                  <a:ext cx="86" cy="4296"/>
                  <a:chOff x="5616" y="-48"/>
                  <a:chExt cx="144" cy="4368"/>
                </a:xfrm>
              </p:grpSpPr>
              <p:sp>
                <p:nvSpPr>
                  <p:cNvPr id="19" name="Rectangle 13">
                    <a:extLst>
                      <a:ext uri="{FF2B5EF4-FFF2-40B4-BE49-F238E27FC236}">
                        <a16:creationId xmlns:a16="http://schemas.microsoft.com/office/drawing/2014/main" id="{76C4C503-2A1E-1DBD-6C80-9C5A100C979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2" name="Rectangle 14">
                    <a:extLst>
                      <a:ext uri="{FF2B5EF4-FFF2-40B4-BE49-F238E27FC236}">
                        <a16:creationId xmlns:a16="http://schemas.microsoft.com/office/drawing/2014/main" id="{BE3FB8C3-3984-6D44-3A50-685053E3DE4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5">
                  <a:extLst>
                    <a:ext uri="{FF2B5EF4-FFF2-40B4-BE49-F238E27FC236}">
                      <a16:creationId xmlns:a16="http://schemas.microsoft.com/office/drawing/2014/main" id="{DF80B31F-6D3A-7F93-95D4-D792E664EFAB}"/>
                    </a:ext>
                  </a:extLst>
                </p:cNvPr>
                <p:cNvGrpSpPr>
                  <a:grpSpLocks/>
                </p:cNvGrpSpPr>
                <p:nvPr/>
              </p:nvGrpSpPr>
              <p:grpSpPr bwMode="auto">
                <a:xfrm>
                  <a:off x="144" y="0"/>
                  <a:ext cx="5616" cy="144"/>
                  <a:chOff x="96" y="-48"/>
                  <a:chExt cx="5520" cy="144"/>
                </a:xfrm>
              </p:grpSpPr>
              <p:sp>
                <p:nvSpPr>
                  <p:cNvPr id="17" name="Rectangle 16">
                    <a:extLst>
                      <a:ext uri="{FF2B5EF4-FFF2-40B4-BE49-F238E27FC236}">
                        <a16:creationId xmlns:a16="http://schemas.microsoft.com/office/drawing/2014/main" id="{3A720413-D8BD-D886-6FB4-F90F9621701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7">
                    <a:extLst>
                      <a:ext uri="{FF2B5EF4-FFF2-40B4-BE49-F238E27FC236}">
                        <a16:creationId xmlns:a16="http://schemas.microsoft.com/office/drawing/2014/main" id="{CC175841-7CEF-055E-EDBE-2DA61BA7FE82}"/>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4" name="Group 18">
                  <a:extLst>
                    <a:ext uri="{FF2B5EF4-FFF2-40B4-BE49-F238E27FC236}">
                      <a16:creationId xmlns:a16="http://schemas.microsoft.com/office/drawing/2014/main" id="{566CC1AA-13C7-FA0E-3FE0-0398164597B5}"/>
                    </a:ext>
                  </a:extLst>
                </p:cNvPr>
                <p:cNvGrpSpPr>
                  <a:grpSpLocks/>
                </p:cNvGrpSpPr>
                <p:nvPr/>
              </p:nvGrpSpPr>
              <p:grpSpPr bwMode="auto">
                <a:xfrm>
                  <a:off x="144" y="4234"/>
                  <a:ext cx="5616" cy="86"/>
                  <a:chOff x="96" y="4176"/>
                  <a:chExt cx="5520" cy="144"/>
                </a:xfrm>
              </p:grpSpPr>
              <p:sp>
                <p:nvSpPr>
                  <p:cNvPr id="15" name="Rectangle 19">
                    <a:extLst>
                      <a:ext uri="{FF2B5EF4-FFF2-40B4-BE49-F238E27FC236}">
                        <a16:creationId xmlns:a16="http://schemas.microsoft.com/office/drawing/2014/main" id="{ADA12008-DDFC-DE66-161F-FBA2DA0459DA}"/>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20">
                    <a:extLst>
                      <a:ext uri="{FF2B5EF4-FFF2-40B4-BE49-F238E27FC236}">
                        <a16:creationId xmlns:a16="http://schemas.microsoft.com/office/drawing/2014/main" id="{70019E02-B536-4869-5CBF-77D14D00480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10" name="Rectangle 21">
                <a:extLst>
                  <a:ext uri="{FF2B5EF4-FFF2-40B4-BE49-F238E27FC236}">
                    <a16:creationId xmlns:a16="http://schemas.microsoft.com/office/drawing/2014/main" id="{6CE5A8E3-FEB9-3135-A07D-273B38841350}"/>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8" name="Picture 42" descr="A picture containing shape&#10;&#10;Description automatically generated">
              <a:extLst>
                <a:ext uri="{FF2B5EF4-FFF2-40B4-BE49-F238E27FC236}">
                  <a16:creationId xmlns:a16="http://schemas.microsoft.com/office/drawing/2014/main" id="{7EE5898C-B682-ED87-BB17-F881163EEA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2209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532737" y="254758"/>
            <a:ext cx="8229600" cy="609600"/>
          </a:xfrm>
        </p:spPr>
        <p:txBody>
          <a:bodyPr/>
          <a:lstStyle/>
          <a:p>
            <a:r>
              <a:rPr lang="en-US" sz="2800" dirty="0">
                <a:latin typeface="Times New Roman" panose="02020603050405020304" pitchFamily="18" charset="0"/>
                <a:cs typeface="Times New Roman" panose="02020603050405020304" pitchFamily="18" charset="0"/>
              </a:rPr>
              <a:t> Fuel Economy  of Homogenization</a:t>
            </a:r>
            <a:endParaRPr lang="en-I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381000" y="64770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N"/>
          </a:p>
        </p:txBody>
      </p:sp>
      <p:graphicFrame>
        <p:nvGraphicFramePr>
          <p:cNvPr id="15" name="Chart 14"/>
          <p:cNvGraphicFramePr/>
          <p:nvPr/>
        </p:nvGraphicFramePr>
        <p:xfrm>
          <a:off x="381000" y="838199"/>
          <a:ext cx="8153400" cy="5883275"/>
        </p:xfrm>
        <a:graphic>
          <a:graphicData uri="http://schemas.openxmlformats.org/drawingml/2006/chart">
            <c:chart xmlns:c="http://schemas.openxmlformats.org/drawingml/2006/chart" xmlns:r="http://schemas.openxmlformats.org/officeDocument/2006/relationships" r:id="rId2"/>
          </a:graphicData>
        </a:graphic>
      </p:graphicFrame>
      <p:grpSp>
        <p:nvGrpSpPr>
          <p:cNvPr id="20485" name="Group 7"/>
          <p:cNvGrpSpPr>
            <a:grpSpLocks/>
          </p:cNvGrpSpPr>
          <p:nvPr/>
        </p:nvGrpSpPr>
        <p:grpSpPr bwMode="auto">
          <a:xfrm>
            <a:off x="0" y="0"/>
            <a:ext cx="9144000" cy="6858000"/>
            <a:chOff x="0" y="0"/>
            <a:chExt cx="5760" cy="4320"/>
          </a:xfrm>
        </p:grpSpPr>
        <p:grpSp>
          <p:nvGrpSpPr>
            <p:cNvPr id="20486" name="Group 8"/>
            <p:cNvGrpSpPr>
              <a:grpSpLocks/>
            </p:cNvGrpSpPr>
            <p:nvPr/>
          </p:nvGrpSpPr>
          <p:grpSpPr bwMode="auto">
            <a:xfrm>
              <a:off x="0" y="0"/>
              <a:ext cx="192" cy="4320"/>
              <a:chOff x="0" y="-48"/>
              <a:chExt cx="144" cy="4368"/>
            </a:xfrm>
          </p:grpSpPr>
          <p:sp>
            <p:nvSpPr>
              <p:cNvPr id="20496"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0497"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0487" name="Group 11"/>
            <p:cNvGrpSpPr>
              <a:grpSpLocks/>
            </p:cNvGrpSpPr>
            <p:nvPr/>
          </p:nvGrpSpPr>
          <p:grpSpPr bwMode="auto">
            <a:xfrm>
              <a:off x="5674" y="24"/>
              <a:ext cx="86" cy="4296"/>
              <a:chOff x="5616" y="-48"/>
              <a:chExt cx="144" cy="4368"/>
            </a:xfrm>
          </p:grpSpPr>
          <p:sp>
            <p:nvSpPr>
              <p:cNvPr id="20494"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0495"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0488" name="Group 14"/>
            <p:cNvGrpSpPr>
              <a:grpSpLocks/>
            </p:cNvGrpSpPr>
            <p:nvPr/>
          </p:nvGrpSpPr>
          <p:grpSpPr bwMode="auto">
            <a:xfrm>
              <a:off x="144" y="0"/>
              <a:ext cx="5616" cy="144"/>
              <a:chOff x="96" y="-48"/>
              <a:chExt cx="5520" cy="144"/>
            </a:xfrm>
          </p:grpSpPr>
          <p:sp>
            <p:nvSpPr>
              <p:cNvPr id="20492"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0493"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0489" name="Group 17"/>
            <p:cNvGrpSpPr>
              <a:grpSpLocks/>
            </p:cNvGrpSpPr>
            <p:nvPr/>
          </p:nvGrpSpPr>
          <p:grpSpPr bwMode="auto">
            <a:xfrm>
              <a:off x="144" y="4234"/>
              <a:ext cx="5616" cy="86"/>
              <a:chOff x="96" y="4176"/>
              <a:chExt cx="5520" cy="144"/>
            </a:xfrm>
          </p:grpSpPr>
          <p:sp>
            <p:nvSpPr>
              <p:cNvPr id="20490"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0491"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spTree>
    <p:extLst>
      <p:ext uri="{BB962C8B-B14F-4D97-AF65-F5344CB8AC3E}">
        <p14:creationId xmlns:p14="http://schemas.microsoft.com/office/powerpoint/2010/main" val="4086330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278642" y="192206"/>
            <a:ext cx="8229600" cy="533400"/>
          </a:xfrm>
        </p:spPr>
        <p:txBody>
          <a:bodyPr/>
          <a:lstStyle/>
          <a:p>
            <a:r>
              <a:rPr lang="en-IN" sz="2800" dirty="0">
                <a:latin typeface="Times New Roman" panose="02020603050405020304" pitchFamily="18" charset="0"/>
                <a:cs typeface="Times New Roman" panose="02020603050405020304" pitchFamily="18" charset="0"/>
              </a:rPr>
              <a:t>Eco-friendly Behaviour of Homogenization </a:t>
            </a:r>
          </a:p>
        </p:txBody>
      </p:sp>
      <p:graphicFrame>
        <p:nvGraphicFramePr>
          <p:cNvPr id="5" name="Chart 4"/>
          <p:cNvGraphicFramePr/>
          <p:nvPr/>
        </p:nvGraphicFramePr>
        <p:xfrm>
          <a:off x="838200" y="1681012"/>
          <a:ext cx="6934200" cy="4719788"/>
        </p:xfrm>
        <a:graphic>
          <a:graphicData uri="http://schemas.openxmlformats.org/drawingml/2006/chart">
            <c:chart xmlns:c="http://schemas.openxmlformats.org/drawingml/2006/chart" xmlns:r="http://schemas.openxmlformats.org/officeDocument/2006/relationships" r:id="rId2"/>
          </a:graphicData>
        </a:graphic>
      </p:graphicFrame>
      <p:grpSp>
        <p:nvGrpSpPr>
          <p:cNvPr id="5125" name="Group 7"/>
          <p:cNvGrpSpPr>
            <a:grpSpLocks/>
          </p:cNvGrpSpPr>
          <p:nvPr/>
        </p:nvGrpSpPr>
        <p:grpSpPr bwMode="auto">
          <a:xfrm>
            <a:off x="0" y="0"/>
            <a:ext cx="9144000" cy="6858000"/>
            <a:chOff x="0" y="0"/>
            <a:chExt cx="5760" cy="4320"/>
          </a:xfrm>
        </p:grpSpPr>
        <p:grpSp>
          <p:nvGrpSpPr>
            <p:cNvPr id="5127" name="Group 8"/>
            <p:cNvGrpSpPr>
              <a:grpSpLocks/>
            </p:cNvGrpSpPr>
            <p:nvPr/>
          </p:nvGrpSpPr>
          <p:grpSpPr bwMode="auto">
            <a:xfrm>
              <a:off x="0" y="0"/>
              <a:ext cx="192" cy="4320"/>
              <a:chOff x="0" y="-48"/>
              <a:chExt cx="144" cy="4368"/>
            </a:xfrm>
          </p:grpSpPr>
          <p:sp>
            <p:nvSpPr>
              <p:cNvPr id="5137"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5138"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5128" name="Group 11"/>
            <p:cNvGrpSpPr>
              <a:grpSpLocks/>
            </p:cNvGrpSpPr>
            <p:nvPr/>
          </p:nvGrpSpPr>
          <p:grpSpPr bwMode="auto">
            <a:xfrm>
              <a:off x="5674" y="24"/>
              <a:ext cx="86" cy="4296"/>
              <a:chOff x="5616" y="-48"/>
              <a:chExt cx="144" cy="4368"/>
            </a:xfrm>
          </p:grpSpPr>
          <p:sp>
            <p:nvSpPr>
              <p:cNvPr id="5135"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5136"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5129" name="Group 14"/>
            <p:cNvGrpSpPr>
              <a:grpSpLocks/>
            </p:cNvGrpSpPr>
            <p:nvPr/>
          </p:nvGrpSpPr>
          <p:grpSpPr bwMode="auto">
            <a:xfrm>
              <a:off x="144" y="0"/>
              <a:ext cx="5616" cy="144"/>
              <a:chOff x="96" y="-48"/>
              <a:chExt cx="5520" cy="144"/>
            </a:xfrm>
          </p:grpSpPr>
          <p:sp>
            <p:nvSpPr>
              <p:cNvPr id="5133"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5134"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5130" name="Group 17"/>
            <p:cNvGrpSpPr>
              <a:grpSpLocks/>
            </p:cNvGrpSpPr>
            <p:nvPr/>
          </p:nvGrpSpPr>
          <p:grpSpPr bwMode="auto">
            <a:xfrm>
              <a:off x="144" y="4234"/>
              <a:ext cx="5616" cy="86"/>
              <a:chOff x="96" y="4176"/>
              <a:chExt cx="5520" cy="144"/>
            </a:xfrm>
          </p:grpSpPr>
          <p:sp>
            <p:nvSpPr>
              <p:cNvPr id="5131"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5132"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sp>
        <p:nvSpPr>
          <p:cNvPr id="19" name="Rectangle 18"/>
          <p:cNvSpPr>
            <a:spLocks noChangeArrowheads="1"/>
          </p:cNvSpPr>
          <p:nvPr/>
        </p:nvSpPr>
        <p:spPr bwMode="auto">
          <a:xfrm>
            <a:off x="278642" y="715726"/>
            <a:ext cx="8702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IN" sz="2400" i="1" dirty="0">
                <a:latin typeface="Times New Roman" panose="02020603050405020304" pitchFamily="18" charset="0"/>
                <a:cs typeface="Times New Roman" panose="02020603050405020304" pitchFamily="18" charset="0"/>
              </a:rPr>
              <a:t>Smoke Opacity</a:t>
            </a:r>
            <a:r>
              <a:rPr lang="en-IN" sz="2400" dirty="0">
                <a:latin typeface="Times New Roman" panose="02020603050405020304" pitchFamily="18" charset="0"/>
                <a:cs typeface="Times New Roman" panose="02020603050405020304" pitchFamily="18" charset="0"/>
              </a:rPr>
              <a:t> is the fraction (or %) of incident light which is adsorbed or scattered by the particulate matter in </a:t>
            </a:r>
            <a:r>
              <a:rPr lang="en-IN" sz="2400" i="1" dirty="0">
                <a:latin typeface="Times New Roman" panose="02020603050405020304" pitchFamily="18" charset="0"/>
                <a:cs typeface="Times New Roman" panose="02020603050405020304" pitchFamily="18" charset="0"/>
              </a:rPr>
              <a:t>exhaust gas.</a:t>
            </a:r>
            <a:endParaRPr lang="en-IN"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039800" y="2303640"/>
              <a:ext cx="1403280" cy="2274840"/>
            </p14:xfrm>
          </p:contentPart>
        </mc:Choice>
        <mc:Fallback xmlns="">
          <p:pic>
            <p:nvPicPr>
              <p:cNvPr id="2" name="Ink 1"/>
              <p:cNvPicPr/>
              <p:nvPr/>
            </p:nvPicPr>
            <p:blipFill>
              <a:blip r:embed="rId4"/>
              <a:stretch>
                <a:fillRect/>
              </a:stretch>
            </p:blipFill>
            <p:spPr>
              <a:xfrm>
                <a:off x="7031160" y="2297520"/>
                <a:ext cx="1418400" cy="2289960"/>
              </a:xfrm>
              <a:prstGeom prst="rect">
                <a:avLst/>
              </a:prstGeom>
            </p:spPr>
          </p:pic>
        </mc:Fallback>
      </mc:AlternateContent>
    </p:spTree>
    <p:extLst>
      <p:ext uri="{BB962C8B-B14F-4D97-AF65-F5344CB8AC3E}">
        <p14:creationId xmlns:p14="http://schemas.microsoft.com/office/powerpoint/2010/main" val="3504526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60338" y="357822"/>
            <a:ext cx="8991600" cy="715962"/>
          </a:xfrm>
        </p:spPr>
        <p:txBody>
          <a:bodyPr/>
          <a:lstStyle/>
          <a:p>
            <a:r>
              <a:rPr lang="en-IN" sz="2800" dirty="0">
                <a:latin typeface="Times New Roman" panose="02020603050405020304" pitchFamily="18" charset="0"/>
                <a:cs typeface="Times New Roman" panose="02020603050405020304" pitchFamily="18" charset="0"/>
              </a:rPr>
              <a:t>Control of Particulates in 80 % (Harsh) HCCI DI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Engine - 1</a:t>
            </a:r>
          </a:p>
        </p:txBody>
      </p:sp>
      <p:graphicFrame>
        <p:nvGraphicFramePr>
          <p:cNvPr id="4" name="Chart 3"/>
          <p:cNvGraphicFramePr/>
          <p:nvPr/>
        </p:nvGraphicFramePr>
        <p:xfrm>
          <a:off x="838200" y="1143000"/>
          <a:ext cx="7086600" cy="5410200"/>
        </p:xfrm>
        <a:graphic>
          <a:graphicData uri="http://schemas.openxmlformats.org/drawingml/2006/chart">
            <c:chart xmlns:c="http://schemas.openxmlformats.org/drawingml/2006/chart" xmlns:r="http://schemas.openxmlformats.org/officeDocument/2006/relationships" r:id="rId2"/>
          </a:graphicData>
        </a:graphic>
      </p:graphicFrame>
      <p:grpSp>
        <p:nvGrpSpPr>
          <p:cNvPr id="12292" name="Group 7"/>
          <p:cNvGrpSpPr>
            <a:grpSpLocks/>
          </p:cNvGrpSpPr>
          <p:nvPr/>
        </p:nvGrpSpPr>
        <p:grpSpPr bwMode="auto">
          <a:xfrm>
            <a:off x="0" y="0"/>
            <a:ext cx="9144000" cy="6858000"/>
            <a:chOff x="0" y="0"/>
            <a:chExt cx="5760" cy="4320"/>
          </a:xfrm>
        </p:grpSpPr>
        <p:grpSp>
          <p:nvGrpSpPr>
            <p:cNvPr id="12293" name="Group 8"/>
            <p:cNvGrpSpPr>
              <a:grpSpLocks/>
            </p:cNvGrpSpPr>
            <p:nvPr/>
          </p:nvGrpSpPr>
          <p:grpSpPr bwMode="auto">
            <a:xfrm>
              <a:off x="0" y="0"/>
              <a:ext cx="192" cy="4320"/>
              <a:chOff x="0" y="-48"/>
              <a:chExt cx="144" cy="4368"/>
            </a:xfrm>
          </p:grpSpPr>
          <p:sp>
            <p:nvSpPr>
              <p:cNvPr id="12303"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2304"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2294" name="Group 11"/>
            <p:cNvGrpSpPr>
              <a:grpSpLocks/>
            </p:cNvGrpSpPr>
            <p:nvPr/>
          </p:nvGrpSpPr>
          <p:grpSpPr bwMode="auto">
            <a:xfrm>
              <a:off x="5674" y="24"/>
              <a:ext cx="86" cy="4296"/>
              <a:chOff x="5616" y="-48"/>
              <a:chExt cx="144" cy="4368"/>
            </a:xfrm>
          </p:grpSpPr>
          <p:sp>
            <p:nvSpPr>
              <p:cNvPr id="12301"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2302"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2295" name="Group 14"/>
            <p:cNvGrpSpPr>
              <a:grpSpLocks/>
            </p:cNvGrpSpPr>
            <p:nvPr/>
          </p:nvGrpSpPr>
          <p:grpSpPr bwMode="auto">
            <a:xfrm>
              <a:off x="144" y="0"/>
              <a:ext cx="5616" cy="144"/>
              <a:chOff x="96" y="-48"/>
              <a:chExt cx="5520" cy="144"/>
            </a:xfrm>
          </p:grpSpPr>
          <p:sp>
            <p:nvSpPr>
              <p:cNvPr id="12299"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2300"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2296" name="Group 17"/>
            <p:cNvGrpSpPr>
              <a:grpSpLocks/>
            </p:cNvGrpSpPr>
            <p:nvPr/>
          </p:nvGrpSpPr>
          <p:grpSpPr bwMode="auto">
            <a:xfrm>
              <a:off x="144" y="4234"/>
              <a:ext cx="5616" cy="86"/>
              <a:chOff x="96" y="4176"/>
              <a:chExt cx="5520" cy="144"/>
            </a:xfrm>
          </p:grpSpPr>
          <p:sp>
            <p:nvSpPr>
              <p:cNvPr id="12297"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2298"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905480" y="1544400"/>
              <a:ext cx="5830200" cy="3201480"/>
            </p14:xfrm>
          </p:contentPart>
        </mc:Choice>
        <mc:Fallback xmlns="">
          <p:pic>
            <p:nvPicPr>
              <p:cNvPr id="2" name="Ink 1"/>
              <p:cNvPicPr/>
              <p:nvPr/>
            </p:nvPicPr>
            <p:blipFill>
              <a:blip r:embed="rId4"/>
              <a:stretch>
                <a:fillRect/>
              </a:stretch>
            </p:blipFill>
            <p:spPr>
              <a:xfrm>
                <a:off x="1896120" y="1536840"/>
                <a:ext cx="5848200" cy="3219120"/>
              </a:xfrm>
              <a:prstGeom prst="rect">
                <a:avLst/>
              </a:prstGeom>
            </p:spPr>
          </p:pic>
        </mc:Fallback>
      </mc:AlternateContent>
    </p:spTree>
    <p:extLst>
      <p:ext uri="{BB962C8B-B14F-4D97-AF65-F5344CB8AC3E}">
        <p14:creationId xmlns:p14="http://schemas.microsoft.com/office/powerpoint/2010/main" val="2714797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198438"/>
            <a:ext cx="8991600" cy="715962"/>
          </a:xfrm>
        </p:spPr>
        <p:txBody>
          <a:bodyPr/>
          <a:lstStyle/>
          <a:p>
            <a:r>
              <a:rPr lang="en-IN" sz="2800" dirty="0">
                <a:latin typeface="Times New Roman" panose="02020603050405020304" pitchFamily="18" charset="0"/>
                <a:cs typeface="Times New Roman" panose="02020603050405020304" pitchFamily="18" charset="0"/>
              </a:rPr>
              <a:t>Control of Particulates in 80 % (Harsh) HCCI DI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Engine - 2</a:t>
            </a:r>
          </a:p>
        </p:txBody>
      </p:sp>
      <p:graphicFrame>
        <p:nvGraphicFramePr>
          <p:cNvPr id="3" name="Chart 2"/>
          <p:cNvGraphicFramePr/>
          <p:nvPr/>
        </p:nvGraphicFramePr>
        <p:xfrm>
          <a:off x="304800" y="990600"/>
          <a:ext cx="8534400" cy="5562600"/>
        </p:xfrm>
        <a:graphic>
          <a:graphicData uri="http://schemas.openxmlformats.org/drawingml/2006/chart">
            <c:chart xmlns:c="http://schemas.openxmlformats.org/drawingml/2006/chart" xmlns:r="http://schemas.openxmlformats.org/officeDocument/2006/relationships" r:id="rId2"/>
          </a:graphicData>
        </a:graphic>
      </p:graphicFrame>
      <p:grpSp>
        <p:nvGrpSpPr>
          <p:cNvPr id="13316" name="Group 7"/>
          <p:cNvGrpSpPr>
            <a:grpSpLocks/>
          </p:cNvGrpSpPr>
          <p:nvPr/>
        </p:nvGrpSpPr>
        <p:grpSpPr bwMode="auto">
          <a:xfrm>
            <a:off x="0" y="0"/>
            <a:ext cx="9144000" cy="6858000"/>
            <a:chOff x="0" y="0"/>
            <a:chExt cx="5760" cy="4320"/>
          </a:xfrm>
        </p:grpSpPr>
        <p:grpSp>
          <p:nvGrpSpPr>
            <p:cNvPr id="13317" name="Group 8"/>
            <p:cNvGrpSpPr>
              <a:grpSpLocks/>
            </p:cNvGrpSpPr>
            <p:nvPr/>
          </p:nvGrpSpPr>
          <p:grpSpPr bwMode="auto">
            <a:xfrm>
              <a:off x="0" y="0"/>
              <a:ext cx="192" cy="4320"/>
              <a:chOff x="0" y="-48"/>
              <a:chExt cx="144" cy="4368"/>
            </a:xfrm>
          </p:grpSpPr>
          <p:sp>
            <p:nvSpPr>
              <p:cNvPr id="13327"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3328"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3318" name="Group 11"/>
            <p:cNvGrpSpPr>
              <a:grpSpLocks/>
            </p:cNvGrpSpPr>
            <p:nvPr/>
          </p:nvGrpSpPr>
          <p:grpSpPr bwMode="auto">
            <a:xfrm>
              <a:off x="5674" y="24"/>
              <a:ext cx="86" cy="4296"/>
              <a:chOff x="5616" y="-48"/>
              <a:chExt cx="144" cy="4368"/>
            </a:xfrm>
          </p:grpSpPr>
          <p:sp>
            <p:nvSpPr>
              <p:cNvPr id="13325"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3326"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3319" name="Group 14"/>
            <p:cNvGrpSpPr>
              <a:grpSpLocks/>
            </p:cNvGrpSpPr>
            <p:nvPr/>
          </p:nvGrpSpPr>
          <p:grpSpPr bwMode="auto">
            <a:xfrm>
              <a:off x="144" y="0"/>
              <a:ext cx="5616" cy="144"/>
              <a:chOff x="96" y="-48"/>
              <a:chExt cx="5520" cy="144"/>
            </a:xfrm>
          </p:grpSpPr>
          <p:sp>
            <p:nvSpPr>
              <p:cNvPr id="13323"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3324"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13320" name="Group 17"/>
            <p:cNvGrpSpPr>
              <a:grpSpLocks/>
            </p:cNvGrpSpPr>
            <p:nvPr/>
          </p:nvGrpSpPr>
          <p:grpSpPr bwMode="auto">
            <a:xfrm>
              <a:off x="144" y="4234"/>
              <a:ext cx="5616" cy="86"/>
              <a:chOff x="96" y="4176"/>
              <a:chExt cx="5520" cy="144"/>
            </a:xfrm>
          </p:grpSpPr>
          <p:sp>
            <p:nvSpPr>
              <p:cNvPr id="13321"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13322"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574040" y="5187240"/>
              <a:ext cx="655200" cy="555840"/>
            </p14:xfrm>
          </p:contentPart>
        </mc:Choice>
        <mc:Fallback xmlns="">
          <p:pic>
            <p:nvPicPr>
              <p:cNvPr id="2" name="Ink 1"/>
              <p:cNvPicPr/>
              <p:nvPr/>
            </p:nvPicPr>
            <p:blipFill>
              <a:blip r:embed="rId4"/>
              <a:stretch>
                <a:fillRect/>
              </a:stretch>
            </p:blipFill>
            <p:spPr>
              <a:xfrm>
                <a:off x="7562880" y="5178960"/>
                <a:ext cx="677520" cy="574920"/>
              </a:xfrm>
              <a:prstGeom prst="rect">
                <a:avLst/>
              </a:prstGeom>
            </p:spPr>
          </p:pic>
        </mc:Fallback>
      </mc:AlternateContent>
    </p:spTree>
    <p:extLst>
      <p:ext uri="{BB962C8B-B14F-4D97-AF65-F5344CB8AC3E}">
        <p14:creationId xmlns:p14="http://schemas.microsoft.com/office/powerpoint/2010/main" val="1703725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457200" y="152400"/>
            <a:ext cx="8229600" cy="609600"/>
          </a:xfrm>
        </p:spPr>
        <p:txBody>
          <a:bodyPr/>
          <a:lstStyle/>
          <a:p>
            <a:r>
              <a:rPr lang="en-US" sz="2800">
                <a:latin typeface="Times New Roman" panose="02020603050405020304" pitchFamily="18" charset="0"/>
                <a:cs typeface="Times New Roman" panose="02020603050405020304" pitchFamily="18" charset="0"/>
              </a:rPr>
              <a:t>Effect of Degree of Homogenization : Particulates </a:t>
            </a:r>
            <a:endParaRPr lang="en-IN" sz="2800">
              <a:latin typeface="Times New Roman" panose="02020603050405020304" pitchFamily="18" charset="0"/>
              <a:cs typeface="Times New Roman" panose="02020603050405020304" pitchFamily="18" charset="0"/>
            </a:endParaRPr>
          </a:p>
        </p:txBody>
      </p:sp>
      <p:sp>
        <p:nvSpPr>
          <p:cNvPr id="6" name="Rectangle 5"/>
          <p:cNvSpPr/>
          <p:nvPr/>
        </p:nvSpPr>
        <p:spPr>
          <a:xfrm>
            <a:off x="381000" y="64770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N"/>
          </a:p>
        </p:txBody>
      </p:sp>
      <p:graphicFrame>
        <p:nvGraphicFramePr>
          <p:cNvPr id="11" name="Chart 10"/>
          <p:cNvGraphicFramePr/>
          <p:nvPr/>
        </p:nvGraphicFramePr>
        <p:xfrm>
          <a:off x="1219200" y="990600"/>
          <a:ext cx="6553200" cy="51054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509" name="Group 7"/>
          <p:cNvGrpSpPr>
            <a:grpSpLocks/>
          </p:cNvGrpSpPr>
          <p:nvPr/>
        </p:nvGrpSpPr>
        <p:grpSpPr bwMode="auto">
          <a:xfrm>
            <a:off x="0" y="0"/>
            <a:ext cx="9144000" cy="6858000"/>
            <a:chOff x="0" y="0"/>
            <a:chExt cx="5760" cy="4320"/>
          </a:xfrm>
        </p:grpSpPr>
        <p:grpSp>
          <p:nvGrpSpPr>
            <p:cNvPr id="21510" name="Group 8"/>
            <p:cNvGrpSpPr>
              <a:grpSpLocks/>
            </p:cNvGrpSpPr>
            <p:nvPr/>
          </p:nvGrpSpPr>
          <p:grpSpPr bwMode="auto">
            <a:xfrm>
              <a:off x="0" y="0"/>
              <a:ext cx="192" cy="4320"/>
              <a:chOff x="0" y="-48"/>
              <a:chExt cx="144" cy="4368"/>
            </a:xfrm>
          </p:grpSpPr>
          <p:sp>
            <p:nvSpPr>
              <p:cNvPr id="21520"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1521"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1511" name="Group 11"/>
            <p:cNvGrpSpPr>
              <a:grpSpLocks/>
            </p:cNvGrpSpPr>
            <p:nvPr/>
          </p:nvGrpSpPr>
          <p:grpSpPr bwMode="auto">
            <a:xfrm>
              <a:off x="5674" y="24"/>
              <a:ext cx="86" cy="4296"/>
              <a:chOff x="5616" y="-48"/>
              <a:chExt cx="144" cy="4368"/>
            </a:xfrm>
          </p:grpSpPr>
          <p:sp>
            <p:nvSpPr>
              <p:cNvPr id="21518"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1519"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1512" name="Group 14"/>
            <p:cNvGrpSpPr>
              <a:grpSpLocks/>
            </p:cNvGrpSpPr>
            <p:nvPr/>
          </p:nvGrpSpPr>
          <p:grpSpPr bwMode="auto">
            <a:xfrm>
              <a:off x="144" y="0"/>
              <a:ext cx="5616" cy="144"/>
              <a:chOff x="96" y="-48"/>
              <a:chExt cx="5520" cy="144"/>
            </a:xfrm>
          </p:grpSpPr>
          <p:sp>
            <p:nvSpPr>
              <p:cNvPr id="21516"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1517"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1513" name="Group 17"/>
            <p:cNvGrpSpPr>
              <a:grpSpLocks/>
            </p:cNvGrpSpPr>
            <p:nvPr/>
          </p:nvGrpSpPr>
          <p:grpSpPr bwMode="auto">
            <a:xfrm>
              <a:off x="144" y="4234"/>
              <a:ext cx="5616" cy="86"/>
              <a:chOff x="96" y="4176"/>
              <a:chExt cx="5520" cy="144"/>
            </a:xfrm>
          </p:grpSpPr>
          <p:sp>
            <p:nvSpPr>
              <p:cNvPr id="21514"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1515"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spTree>
    <p:extLst>
      <p:ext uri="{BB962C8B-B14F-4D97-AF65-F5344CB8AC3E}">
        <p14:creationId xmlns:p14="http://schemas.microsoft.com/office/powerpoint/2010/main" val="3558912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457200" y="152400"/>
            <a:ext cx="8229600" cy="609600"/>
          </a:xfrm>
        </p:spPr>
        <p:txBody>
          <a:bodyPr/>
          <a:lstStyle/>
          <a:p>
            <a:r>
              <a:rPr lang="en-US" sz="2800">
                <a:latin typeface="Times New Roman" panose="02020603050405020304" pitchFamily="18" charset="0"/>
                <a:cs typeface="Times New Roman" panose="02020603050405020304" pitchFamily="18" charset="0"/>
              </a:rPr>
              <a:t>Effect of Degree of Homogenization : HC Emissions </a:t>
            </a:r>
            <a:endParaRPr lang="en-IN" sz="2800">
              <a:latin typeface="Times New Roman" panose="02020603050405020304" pitchFamily="18" charset="0"/>
              <a:cs typeface="Times New Roman" panose="02020603050405020304" pitchFamily="18" charset="0"/>
            </a:endParaRPr>
          </a:p>
        </p:txBody>
      </p:sp>
      <p:sp>
        <p:nvSpPr>
          <p:cNvPr id="6" name="Rectangle 5"/>
          <p:cNvSpPr/>
          <p:nvPr/>
        </p:nvSpPr>
        <p:spPr>
          <a:xfrm>
            <a:off x="381000" y="64770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N"/>
          </a:p>
        </p:txBody>
      </p:sp>
      <p:graphicFrame>
        <p:nvGraphicFramePr>
          <p:cNvPr id="18" name="Chart 17"/>
          <p:cNvGraphicFramePr/>
          <p:nvPr/>
        </p:nvGraphicFramePr>
        <p:xfrm>
          <a:off x="381000" y="762000"/>
          <a:ext cx="8153400" cy="5715000"/>
        </p:xfrm>
        <a:graphic>
          <a:graphicData uri="http://schemas.openxmlformats.org/drawingml/2006/chart">
            <c:chart xmlns:c="http://schemas.openxmlformats.org/drawingml/2006/chart" xmlns:r="http://schemas.openxmlformats.org/officeDocument/2006/relationships" r:id="rId2"/>
          </a:graphicData>
        </a:graphic>
      </p:graphicFrame>
      <p:grpSp>
        <p:nvGrpSpPr>
          <p:cNvPr id="22533" name="Group 7"/>
          <p:cNvGrpSpPr>
            <a:grpSpLocks/>
          </p:cNvGrpSpPr>
          <p:nvPr/>
        </p:nvGrpSpPr>
        <p:grpSpPr bwMode="auto">
          <a:xfrm>
            <a:off x="0" y="0"/>
            <a:ext cx="9144000" cy="6858000"/>
            <a:chOff x="0" y="0"/>
            <a:chExt cx="5760" cy="4320"/>
          </a:xfrm>
        </p:grpSpPr>
        <p:grpSp>
          <p:nvGrpSpPr>
            <p:cNvPr id="22534" name="Group 8"/>
            <p:cNvGrpSpPr>
              <a:grpSpLocks/>
            </p:cNvGrpSpPr>
            <p:nvPr/>
          </p:nvGrpSpPr>
          <p:grpSpPr bwMode="auto">
            <a:xfrm>
              <a:off x="0" y="0"/>
              <a:ext cx="192" cy="4320"/>
              <a:chOff x="0" y="-48"/>
              <a:chExt cx="144" cy="4368"/>
            </a:xfrm>
          </p:grpSpPr>
          <p:sp>
            <p:nvSpPr>
              <p:cNvPr id="22544"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2545"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2535" name="Group 11"/>
            <p:cNvGrpSpPr>
              <a:grpSpLocks/>
            </p:cNvGrpSpPr>
            <p:nvPr/>
          </p:nvGrpSpPr>
          <p:grpSpPr bwMode="auto">
            <a:xfrm>
              <a:off x="5674" y="24"/>
              <a:ext cx="86" cy="4296"/>
              <a:chOff x="5616" y="-48"/>
              <a:chExt cx="144" cy="4368"/>
            </a:xfrm>
          </p:grpSpPr>
          <p:sp>
            <p:nvSpPr>
              <p:cNvPr id="22542"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2543"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2536" name="Group 14"/>
            <p:cNvGrpSpPr>
              <a:grpSpLocks/>
            </p:cNvGrpSpPr>
            <p:nvPr/>
          </p:nvGrpSpPr>
          <p:grpSpPr bwMode="auto">
            <a:xfrm>
              <a:off x="144" y="0"/>
              <a:ext cx="5616" cy="144"/>
              <a:chOff x="96" y="-48"/>
              <a:chExt cx="5520" cy="144"/>
            </a:xfrm>
          </p:grpSpPr>
          <p:sp>
            <p:nvSpPr>
              <p:cNvPr id="22540"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2541"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2537" name="Group 17"/>
            <p:cNvGrpSpPr>
              <a:grpSpLocks/>
            </p:cNvGrpSpPr>
            <p:nvPr/>
          </p:nvGrpSpPr>
          <p:grpSpPr bwMode="auto">
            <a:xfrm>
              <a:off x="144" y="4234"/>
              <a:ext cx="5616" cy="86"/>
              <a:chOff x="96" y="4176"/>
              <a:chExt cx="5520" cy="144"/>
            </a:xfrm>
          </p:grpSpPr>
          <p:sp>
            <p:nvSpPr>
              <p:cNvPr id="22538"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2539"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spTree>
    <p:extLst>
      <p:ext uri="{BB962C8B-B14F-4D97-AF65-F5344CB8AC3E}">
        <p14:creationId xmlns:p14="http://schemas.microsoft.com/office/powerpoint/2010/main" val="2430976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152400"/>
            <a:ext cx="8229600" cy="609600"/>
          </a:xfrm>
        </p:spPr>
        <p:txBody>
          <a:bodyPr/>
          <a:lstStyle/>
          <a:p>
            <a:r>
              <a:rPr lang="en-US" sz="2800">
                <a:latin typeface="Times New Roman" panose="02020603050405020304" pitchFamily="18" charset="0"/>
                <a:cs typeface="Times New Roman" panose="02020603050405020304" pitchFamily="18" charset="0"/>
              </a:rPr>
              <a:t>Effect of Degree of Homogenization : CO Emissions </a:t>
            </a:r>
            <a:endParaRPr lang="en-IN" sz="2800">
              <a:latin typeface="Times New Roman" panose="02020603050405020304" pitchFamily="18" charset="0"/>
              <a:cs typeface="Times New Roman" panose="02020603050405020304" pitchFamily="18" charset="0"/>
            </a:endParaRPr>
          </a:p>
        </p:txBody>
      </p:sp>
      <p:sp>
        <p:nvSpPr>
          <p:cNvPr id="6" name="Rectangle 5"/>
          <p:cNvSpPr/>
          <p:nvPr/>
        </p:nvSpPr>
        <p:spPr>
          <a:xfrm>
            <a:off x="381000" y="64770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N"/>
          </a:p>
        </p:txBody>
      </p:sp>
      <p:graphicFrame>
        <p:nvGraphicFramePr>
          <p:cNvPr id="17" name="Chart 16"/>
          <p:cNvGraphicFramePr/>
          <p:nvPr/>
        </p:nvGraphicFramePr>
        <p:xfrm>
          <a:off x="990600" y="838200"/>
          <a:ext cx="6934200" cy="5257800"/>
        </p:xfrm>
        <a:graphic>
          <a:graphicData uri="http://schemas.openxmlformats.org/drawingml/2006/chart">
            <c:chart xmlns:c="http://schemas.openxmlformats.org/drawingml/2006/chart" xmlns:r="http://schemas.openxmlformats.org/officeDocument/2006/relationships" r:id="rId2"/>
          </a:graphicData>
        </a:graphic>
      </p:graphicFrame>
      <p:grpSp>
        <p:nvGrpSpPr>
          <p:cNvPr id="23557" name="Group 7"/>
          <p:cNvGrpSpPr>
            <a:grpSpLocks/>
          </p:cNvGrpSpPr>
          <p:nvPr/>
        </p:nvGrpSpPr>
        <p:grpSpPr bwMode="auto">
          <a:xfrm>
            <a:off x="0" y="0"/>
            <a:ext cx="9144000" cy="6858000"/>
            <a:chOff x="0" y="0"/>
            <a:chExt cx="5760" cy="4320"/>
          </a:xfrm>
        </p:grpSpPr>
        <p:grpSp>
          <p:nvGrpSpPr>
            <p:cNvPr id="23558" name="Group 8"/>
            <p:cNvGrpSpPr>
              <a:grpSpLocks/>
            </p:cNvGrpSpPr>
            <p:nvPr/>
          </p:nvGrpSpPr>
          <p:grpSpPr bwMode="auto">
            <a:xfrm>
              <a:off x="0" y="0"/>
              <a:ext cx="192" cy="4320"/>
              <a:chOff x="0" y="-48"/>
              <a:chExt cx="144" cy="4368"/>
            </a:xfrm>
          </p:grpSpPr>
          <p:sp>
            <p:nvSpPr>
              <p:cNvPr id="23568"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3569"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3559" name="Group 11"/>
            <p:cNvGrpSpPr>
              <a:grpSpLocks/>
            </p:cNvGrpSpPr>
            <p:nvPr/>
          </p:nvGrpSpPr>
          <p:grpSpPr bwMode="auto">
            <a:xfrm>
              <a:off x="5674" y="24"/>
              <a:ext cx="86" cy="4296"/>
              <a:chOff x="5616" y="-48"/>
              <a:chExt cx="144" cy="4368"/>
            </a:xfrm>
          </p:grpSpPr>
          <p:sp>
            <p:nvSpPr>
              <p:cNvPr id="23566"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3567"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3560" name="Group 14"/>
            <p:cNvGrpSpPr>
              <a:grpSpLocks/>
            </p:cNvGrpSpPr>
            <p:nvPr/>
          </p:nvGrpSpPr>
          <p:grpSpPr bwMode="auto">
            <a:xfrm>
              <a:off x="144" y="0"/>
              <a:ext cx="5616" cy="144"/>
              <a:chOff x="96" y="-48"/>
              <a:chExt cx="5520" cy="144"/>
            </a:xfrm>
          </p:grpSpPr>
          <p:sp>
            <p:nvSpPr>
              <p:cNvPr id="23564"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3565"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3561" name="Group 17"/>
            <p:cNvGrpSpPr>
              <a:grpSpLocks/>
            </p:cNvGrpSpPr>
            <p:nvPr/>
          </p:nvGrpSpPr>
          <p:grpSpPr bwMode="auto">
            <a:xfrm>
              <a:off x="144" y="4234"/>
              <a:ext cx="5616" cy="86"/>
              <a:chOff x="96" y="4176"/>
              <a:chExt cx="5520" cy="144"/>
            </a:xfrm>
          </p:grpSpPr>
          <p:sp>
            <p:nvSpPr>
              <p:cNvPr id="23562"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3563"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spTree>
    <p:extLst>
      <p:ext uri="{BB962C8B-B14F-4D97-AF65-F5344CB8AC3E}">
        <p14:creationId xmlns:p14="http://schemas.microsoft.com/office/powerpoint/2010/main" val="2930558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57200" y="152400"/>
            <a:ext cx="8229600" cy="609600"/>
          </a:xfrm>
        </p:spPr>
        <p:txBody>
          <a:bodyPr/>
          <a:lstStyle/>
          <a:p>
            <a:r>
              <a:rPr lang="en-US" sz="2800">
                <a:latin typeface="Times New Roman" panose="02020603050405020304" pitchFamily="18" charset="0"/>
                <a:cs typeface="Times New Roman" panose="02020603050405020304" pitchFamily="18" charset="0"/>
              </a:rPr>
              <a:t>Effect of Degree of Homogenization : NOx Emissions </a:t>
            </a:r>
            <a:endParaRPr lang="en-IN" sz="2800">
              <a:latin typeface="Times New Roman" panose="02020603050405020304" pitchFamily="18" charset="0"/>
              <a:cs typeface="Times New Roman" panose="02020603050405020304" pitchFamily="18" charset="0"/>
            </a:endParaRPr>
          </a:p>
        </p:txBody>
      </p:sp>
      <p:sp>
        <p:nvSpPr>
          <p:cNvPr id="6" name="Rectangle 5"/>
          <p:cNvSpPr/>
          <p:nvPr/>
        </p:nvSpPr>
        <p:spPr>
          <a:xfrm>
            <a:off x="381000" y="64770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N"/>
          </a:p>
        </p:txBody>
      </p:sp>
      <p:graphicFrame>
        <p:nvGraphicFramePr>
          <p:cNvPr id="16" name="Chart 15"/>
          <p:cNvGraphicFramePr/>
          <p:nvPr/>
        </p:nvGraphicFramePr>
        <p:xfrm>
          <a:off x="762000" y="762000"/>
          <a:ext cx="6934200" cy="5486400"/>
        </p:xfrm>
        <a:graphic>
          <a:graphicData uri="http://schemas.openxmlformats.org/drawingml/2006/chart">
            <c:chart xmlns:c="http://schemas.openxmlformats.org/drawingml/2006/chart" xmlns:r="http://schemas.openxmlformats.org/officeDocument/2006/relationships" r:id="rId2"/>
          </a:graphicData>
        </a:graphic>
      </p:graphicFrame>
      <p:grpSp>
        <p:nvGrpSpPr>
          <p:cNvPr id="24581" name="Group 7"/>
          <p:cNvGrpSpPr>
            <a:grpSpLocks/>
          </p:cNvGrpSpPr>
          <p:nvPr/>
        </p:nvGrpSpPr>
        <p:grpSpPr bwMode="auto">
          <a:xfrm>
            <a:off x="0" y="0"/>
            <a:ext cx="9144000" cy="6858000"/>
            <a:chOff x="0" y="0"/>
            <a:chExt cx="5760" cy="4320"/>
          </a:xfrm>
        </p:grpSpPr>
        <p:grpSp>
          <p:nvGrpSpPr>
            <p:cNvPr id="24582" name="Group 8"/>
            <p:cNvGrpSpPr>
              <a:grpSpLocks/>
            </p:cNvGrpSpPr>
            <p:nvPr/>
          </p:nvGrpSpPr>
          <p:grpSpPr bwMode="auto">
            <a:xfrm>
              <a:off x="0" y="0"/>
              <a:ext cx="192" cy="4320"/>
              <a:chOff x="0" y="-48"/>
              <a:chExt cx="144" cy="4368"/>
            </a:xfrm>
          </p:grpSpPr>
          <p:sp>
            <p:nvSpPr>
              <p:cNvPr id="24592"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4593"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4583" name="Group 11"/>
            <p:cNvGrpSpPr>
              <a:grpSpLocks/>
            </p:cNvGrpSpPr>
            <p:nvPr/>
          </p:nvGrpSpPr>
          <p:grpSpPr bwMode="auto">
            <a:xfrm>
              <a:off x="5674" y="24"/>
              <a:ext cx="86" cy="4296"/>
              <a:chOff x="5616" y="-48"/>
              <a:chExt cx="144" cy="4368"/>
            </a:xfrm>
          </p:grpSpPr>
          <p:sp>
            <p:nvSpPr>
              <p:cNvPr id="24590"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4591"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4584" name="Group 14"/>
            <p:cNvGrpSpPr>
              <a:grpSpLocks/>
            </p:cNvGrpSpPr>
            <p:nvPr/>
          </p:nvGrpSpPr>
          <p:grpSpPr bwMode="auto">
            <a:xfrm>
              <a:off x="144" y="0"/>
              <a:ext cx="5616" cy="144"/>
              <a:chOff x="96" y="-48"/>
              <a:chExt cx="5520" cy="144"/>
            </a:xfrm>
          </p:grpSpPr>
          <p:sp>
            <p:nvSpPr>
              <p:cNvPr id="24588"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4589"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4585" name="Group 17"/>
            <p:cNvGrpSpPr>
              <a:grpSpLocks/>
            </p:cNvGrpSpPr>
            <p:nvPr/>
          </p:nvGrpSpPr>
          <p:grpSpPr bwMode="auto">
            <a:xfrm>
              <a:off x="144" y="4234"/>
              <a:ext cx="5616" cy="86"/>
              <a:chOff x="96" y="4176"/>
              <a:chExt cx="5520" cy="144"/>
            </a:xfrm>
          </p:grpSpPr>
          <p:sp>
            <p:nvSpPr>
              <p:cNvPr id="24586"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4587"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spTree>
    <p:extLst>
      <p:ext uri="{BB962C8B-B14F-4D97-AF65-F5344CB8AC3E}">
        <p14:creationId xmlns:p14="http://schemas.microsoft.com/office/powerpoint/2010/main" val="986120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533400" y="152400"/>
            <a:ext cx="8229600" cy="838200"/>
          </a:xfrm>
        </p:spPr>
        <p:txBody>
          <a:bodyPr/>
          <a:lstStyle/>
          <a:p>
            <a:r>
              <a:rPr lang="en-US" sz="2800">
                <a:latin typeface="Times New Roman" panose="02020603050405020304" pitchFamily="18" charset="0"/>
                <a:cs typeface="Times New Roman" panose="02020603050405020304" pitchFamily="18" charset="0"/>
              </a:rPr>
              <a:t>Schematic Diagram of HCCI-DI Engine test setup with EGR &amp; Fuel Heating</a:t>
            </a:r>
            <a:endParaRPr lang="en-IN" sz="2800">
              <a:latin typeface="Times New Roman" panose="02020603050405020304" pitchFamily="18" charset="0"/>
              <a:cs typeface="Times New Roman" panose="02020603050405020304" pitchFamily="18" charset="0"/>
            </a:endParaRPr>
          </a:p>
        </p:txBody>
      </p:sp>
      <p:sp>
        <p:nvSpPr>
          <p:cNvPr id="13" name="Rectangle 12"/>
          <p:cNvSpPr/>
          <p:nvPr/>
        </p:nvSpPr>
        <p:spPr>
          <a:xfrm>
            <a:off x="381000" y="64770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N"/>
          </a:p>
        </p:txBody>
      </p:sp>
      <p:pic>
        <p:nvPicPr>
          <p:cNvPr id="2560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305800"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7"/>
          <p:cNvGrpSpPr>
            <a:grpSpLocks/>
          </p:cNvGrpSpPr>
          <p:nvPr/>
        </p:nvGrpSpPr>
        <p:grpSpPr bwMode="auto">
          <a:xfrm>
            <a:off x="0" y="0"/>
            <a:ext cx="9144000" cy="6858000"/>
            <a:chOff x="0" y="0"/>
            <a:chExt cx="5760" cy="4320"/>
          </a:xfrm>
        </p:grpSpPr>
        <p:grpSp>
          <p:nvGrpSpPr>
            <p:cNvPr id="25606" name="Group 8"/>
            <p:cNvGrpSpPr>
              <a:grpSpLocks/>
            </p:cNvGrpSpPr>
            <p:nvPr/>
          </p:nvGrpSpPr>
          <p:grpSpPr bwMode="auto">
            <a:xfrm>
              <a:off x="0" y="0"/>
              <a:ext cx="192" cy="4320"/>
              <a:chOff x="0" y="-48"/>
              <a:chExt cx="144" cy="4368"/>
            </a:xfrm>
          </p:grpSpPr>
          <p:sp>
            <p:nvSpPr>
              <p:cNvPr id="25616"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5617"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5607" name="Group 11"/>
            <p:cNvGrpSpPr>
              <a:grpSpLocks/>
            </p:cNvGrpSpPr>
            <p:nvPr/>
          </p:nvGrpSpPr>
          <p:grpSpPr bwMode="auto">
            <a:xfrm>
              <a:off x="5674" y="24"/>
              <a:ext cx="86" cy="4296"/>
              <a:chOff x="5616" y="-48"/>
              <a:chExt cx="144" cy="4368"/>
            </a:xfrm>
          </p:grpSpPr>
          <p:sp>
            <p:nvSpPr>
              <p:cNvPr id="25614"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5615"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5608" name="Group 14"/>
            <p:cNvGrpSpPr>
              <a:grpSpLocks/>
            </p:cNvGrpSpPr>
            <p:nvPr/>
          </p:nvGrpSpPr>
          <p:grpSpPr bwMode="auto">
            <a:xfrm>
              <a:off x="144" y="0"/>
              <a:ext cx="5616" cy="144"/>
              <a:chOff x="96" y="-48"/>
              <a:chExt cx="5520" cy="144"/>
            </a:xfrm>
          </p:grpSpPr>
          <p:sp>
            <p:nvSpPr>
              <p:cNvPr id="25612"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5613"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5609" name="Group 17"/>
            <p:cNvGrpSpPr>
              <a:grpSpLocks/>
            </p:cNvGrpSpPr>
            <p:nvPr/>
          </p:nvGrpSpPr>
          <p:grpSpPr bwMode="auto">
            <a:xfrm>
              <a:off x="144" y="4234"/>
              <a:ext cx="5616" cy="86"/>
              <a:chOff x="96" y="4176"/>
              <a:chExt cx="5520" cy="144"/>
            </a:xfrm>
          </p:grpSpPr>
          <p:sp>
            <p:nvSpPr>
              <p:cNvPr id="25610"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5611"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318000" y="2759040"/>
              <a:ext cx="851760" cy="619920"/>
            </p14:xfrm>
          </p:contentPart>
        </mc:Choice>
        <mc:Fallback xmlns="">
          <p:pic>
            <p:nvPicPr>
              <p:cNvPr id="2" name="Ink 1"/>
              <p:cNvPicPr/>
              <p:nvPr/>
            </p:nvPicPr>
            <p:blipFill>
              <a:blip r:embed="rId4"/>
              <a:stretch>
                <a:fillRect/>
              </a:stretch>
            </p:blipFill>
            <p:spPr>
              <a:xfrm>
                <a:off x="6313680" y="2755800"/>
                <a:ext cx="866520" cy="628920"/>
              </a:xfrm>
              <a:prstGeom prst="rect">
                <a:avLst/>
              </a:prstGeom>
            </p:spPr>
          </p:pic>
        </mc:Fallback>
      </mc:AlternateContent>
    </p:spTree>
    <p:extLst>
      <p:ext uri="{BB962C8B-B14F-4D97-AF65-F5344CB8AC3E}">
        <p14:creationId xmlns:p14="http://schemas.microsoft.com/office/powerpoint/2010/main" val="3818876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457200" y="274638"/>
            <a:ext cx="8229600" cy="715962"/>
          </a:xfrm>
        </p:spPr>
        <p:txBody>
          <a:bodyPr/>
          <a:lstStyle/>
          <a:p>
            <a:r>
              <a:rPr lang="en-US" sz="2800"/>
              <a:t>Effect of Exhaust Gas recirculation</a:t>
            </a:r>
            <a:endParaRPr lang="en-IN" sz="2800"/>
          </a:p>
        </p:txBody>
      </p:sp>
      <p:sp>
        <p:nvSpPr>
          <p:cNvPr id="6" name="Rectangle 5"/>
          <p:cNvSpPr/>
          <p:nvPr/>
        </p:nvSpPr>
        <p:spPr>
          <a:xfrm>
            <a:off x="381000" y="64770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N"/>
          </a:p>
        </p:txBody>
      </p:sp>
      <p:graphicFrame>
        <p:nvGraphicFramePr>
          <p:cNvPr id="11" name="Chart 10"/>
          <p:cNvGraphicFramePr/>
          <p:nvPr/>
        </p:nvGraphicFramePr>
        <p:xfrm>
          <a:off x="852055" y="3553691"/>
          <a:ext cx="28956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nvGraphicFramePr>
        <p:xfrm>
          <a:off x="990600" y="914400"/>
          <a:ext cx="31242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nvGraphicFramePr>
        <p:xfrm>
          <a:off x="4724400" y="914400"/>
          <a:ext cx="32004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nvGraphicFramePr>
        <p:xfrm>
          <a:off x="4876800" y="3962400"/>
          <a:ext cx="2895600" cy="2590800"/>
        </p:xfrm>
        <a:graphic>
          <a:graphicData uri="http://schemas.openxmlformats.org/drawingml/2006/chart">
            <c:chart xmlns:c="http://schemas.openxmlformats.org/drawingml/2006/chart" xmlns:r="http://schemas.openxmlformats.org/officeDocument/2006/relationships" r:id="rId5"/>
          </a:graphicData>
        </a:graphic>
      </p:graphicFrame>
      <p:grpSp>
        <p:nvGrpSpPr>
          <p:cNvPr id="26632" name="Group 7"/>
          <p:cNvGrpSpPr>
            <a:grpSpLocks/>
          </p:cNvGrpSpPr>
          <p:nvPr/>
        </p:nvGrpSpPr>
        <p:grpSpPr bwMode="auto">
          <a:xfrm>
            <a:off x="0" y="0"/>
            <a:ext cx="9144000" cy="6858000"/>
            <a:chOff x="0" y="0"/>
            <a:chExt cx="5760" cy="4320"/>
          </a:xfrm>
        </p:grpSpPr>
        <p:grpSp>
          <p:nvGrpSpPr>
            <p:cNvPr id="26633" name="Group 8"/>
            <p:cNvGrpSpPr>
              <a:grpSpLocks/>
            </p:cNvGrpSpPr>
            <p:nvPr/>
          </p:nvGrpSpPr>
          <p:grpSpPr bwMode="auto">
            <a:xfrm>
              <a:off x="0" y="0"/>
              <a:ext cx="192" cy="4320"/>
              <a:chOff x="0" y="-48"/>
              <a:chExt cx="144" cy="4368"/>
            </a:xfrm>
          </p:grpSpPr>
          <p:sp>
            <p:nvSpPr>
              <p:cNvPr id="26643"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6644"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6634" name="Group 11"/>
            <p:cNvGrpSpPr>
              <a:grpSpLocks/>
            </p:cNvGrpSpPr>
            <p:nvPr/>
          </p:nvGrpSpPr>
          <p:grpSpPr bwMode="auto">
            <a:xfrm>
              <a:off x="5674" y="24"/>
              <a:ext cx="86" cy="4296"/>
              <a:chOff x="5616" y="-48"/>
              <a:chExt cx="144" cy="4368"/>
            </a:xfrm>
          </p:grpSpPr>
          <p:sp>
            <p:nvSpPr>
              <p:cNvPr id="26641"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6642"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6635" name="Group 14"/>
            <p:cNvGrpSpPr>
              <a:grpSpLocks/>
            </p:cNvGrpSpPr>
            <p:nvPr/>
          </p:nvGrpSpPr>
          <p:grpSpPr bwMode="auto">
            <a:xfrm>
              <a:off x="144" y="0"/>
              <a:ext cx="5616" cy="144"/>
              <a:chOff x="96" y="-48"/>
              <a:chExt cx="5520" cy="144"/>
            </a:xfrm>
          </p:grpSpPr>
          <p:sp>
            <p:nvSpPr>
              <p:cNvPr id="26639"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6640"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6636" name="Group 17"/>
            <p:cNvGrpSpPr>
              <a:grpSpLocks/>
            </p:cNvGrpSpPr>
            <p:nvPr/>
          </p:nvGrpSpPr>
          <p:grpSpPr bwMode="auto">
            <a:xfrm>
              <a:off x="144" y="4234"/>
              <a:ext cx="5616" cy="86"/>
              <a:chOff x="96" y="4176"/>
              <a:chExt cx="5520" cy="144"/>
            </a:xfrm>
          </p:grpSpPr>
          <p:sp>
            <p:nvSpPr>
              <p:cNvPr id="26637"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6638"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4786560" y="790200"/>
              <a:ext cx="975960" cy="1877040"/>
            </p14:xfrm>
          </p:contentPart>
        </mc:Choice>
        <mc:Fallback xmlns="">
          <p:pic>
            <p:nvPicPr>
              <p:cNvPr id="2" name="Ink 1"/>
              <p:cNvPicPr/>
              <p:nvPr/>
            </p:nvPicPr>
            <p:blipFill>
              <a:blip r:embed="rId7"/>
              <a:stretch>
                <a:fillRect/>
              </a:stretch>
            </p:blipFill>
            <p:spPr>
              <a:xfrm>
                <a:off x="4781880" y="784080"/>
                <a:ext cx="987480" cy="1889280"/>
              </a:xfrm>
              <a:prstGeom prst="rect">
                <a:avLst/>
              </a:prstGeom>
            </p:spPr>
          </p:pic>
        </mc:Fallback>
      </mc:AlternateContent>
    </p:spTree>
    <p:extLst>
      <p:ext uri="{BB962C8B-B14F-4D97-AF65-F5344CB8AC3E}">
        <p14:creationId xmlns:p14="http://schemas.microsoft.com/office/powerpoint/2010/main" val="4251952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4400" y="880257"/>
            <a:ext cx="2438400" cy="5613230"/>
          </a:xfrm>
          <a:prstGeom prst="rect">
            <a:avLst/>
          </a:prstGeom>
        </p:spPr>
      </p:pic>
      <p:pic>
        <p:nvPicPr>
          <p:cNvPr id="4" name="Picture 3"/>
          <p:cNvPicPr>
            <a:picLocks noChangeAspect="1"/>
          </p:cNvPicPr>
          <p:nvPr/>
        </p:nvPicPr>
        <p:blipFill>
          <a:blip r:embed="rId3"/>
          <a:stretch>
            <a:fillRect/>
          </a:stretch>
        </p:blipFill>
        <p:spPr>
          <a:xfrm>
            <a:off x="4091309" y="976895"/>
            <a:ext cx="4898571" cy="1371600"/>
          </a:xfrm>
          <a:prstGeom prst="rect">
            <a:avLst/>
          </a:prstGeom>
        </p:spPr>
      </p:pic>
      <p:sp>
        <p:nvSpPr>
          <p:cNvPr id="2" name="Title 1"/>
          <p:cNvSpPr>
            <a:spLocks noGrp="1"/>
          </p:cNvSpPr>
          <p:nvPr>
            <p:ph type="title"/>
          </p:nvPr>
        </p:nvSpPr>
        <p:spPr>
          <a:xfrm>
            <a:off x="0" y="232024"/>
            <a:ext cx="8229600" cy="864133"/>
          </a:xfrm>
        </p:spPr>
        <p:txBody>
          <a:bodyPr/>
          <a:lstStyle/>
          <a:p>
            <a:r>
              <a:rPr lang="en-IN" sz="2800" dirty="0">
                <a:latin typeface="Times New Roman" panose="02020603050405020304" pitchFamily="18" charset="0"/>
                <a:cs typeface="Times New Roman" panose="02020603050405020304" pitchFamily="18" charset="0"/>
              </a:rPr>
              <a:t>Auto Ignition &amp; Premixed Burning</a:t>
            </a:r>
          </a:p>
        </p:txBody>
      </p:sp>
      <p:pic>
        <p:nvPicPr>
          <p:cNvPr id="5" name="Picture 4"/>
          <p:cNvPicPr>
            <a:picLocks noChangeAspect="1"/>
          </p:cNvPicPr>
          <p:nvPr/>
        </p:nvPicPr>
        <p:blipFill>
          <a:blip r:embed="rId4"/>
          <a:stretch>
            <a:fillRect/>
          </a:stretch>
        </p:blipFill>
        <p:spPr>
          <a:xfrm>
            <a:off x="4978048" y="5472639"/>
            <a:ext cx="3200400" cy="1241368"/>
          </a:xfrm>
          <a:prstGeom prst="rect">
            <a:avLst/>
          </a:prstGeom>
        </p:spPr>
      </p:pic>
      <p:pic>
        <p:nvPicPr>
          <p:cNvPr id="6" name="Picture 5"/>
          <p:cNvPicPr>
            <a:picLocks noChangeAspect="1"/>
          </p:cNvPicPr>
          <p:nvPr/>
        </p:nvPicPr>
        <p:blipFill>
          <a:blip r:embed="rId5"/>
          <a:stretch>
            <a:fillRect/>
          </a:stretch>
        </p:blipFill>
        <p:spPr>
          <a:xfrm>
            <a:off x="4517990" y="4472514"/>
            <a:ext cx="4120515" cy="1000125"/>
          </a:xfrm>
          <a:prstGeom prst="rect">
            <a:avLst/>
          </a:prstGeom>
        </p:spPr>
      </p:pic>
      <p:sp>
        <p:nvSpPr>
          <p:cNvPr id="7" name="Rectangle 6"/>
          <p:cNvSpPr/>
          <p:nvPr/>
        </p:nvSpPr>
        <p:spPr bwMode="auto">
          <a:xfrm>
            <a:off x="762000" y="3686872"/>
            <a:ext cx="2590800" cy="29425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p:sp>
        <p:nvSpPr>
          <p:cNvPr id="21" name="Rectangle 20"/>
          <p:cNvSpPr/>
          <p:nvPr/>
        </p:nvSpPr>
        <p:spPr>
          <a:xfrm>
            <a:off x="3563276" y="2685985"/>
            <a:ext cx="5107602" cy="1200329"/>
          </a:xfrm>
          <a:prstGeom prst="rect">
            <a:avLst/>
          </a:prstGeom>
        </p:spPr>
        <p:txBody>
          <a:bodyPr wrap="square">
            <a:spAutoFit/>
          </a:bodyPr>
          <a:lstStyle/>
          <a:p>
            <a:pPr algn="l"/>
            <a:r>
              <a:rPr lang="en-IN" sz="2400" dirty="0">
                <a:latin typeface="Times New Roman" panose="02020603050405020304" pitchFamily="18" charset="0"/>
                <a:cs typeface="Times New Roman" panose="02020603050405020304" pitchFamily="18" charset="0"/>
              </a:rPr>
              <a:t>Fuel rich pre-premixed burning</a:t>
            </a:r>
          </a:p>
          <a:p>
            <a:pPr algn="l"/>
            <a:r>
              <a:rPr lang="en-IN" sz="2400" dirty="0">
                <a:latin typeface="Times New Roman" panose="02020603050405020304" pitchFamily="18" charset="0"/>
                <a:cs typeface="Times New Roman" panose="02020603050405020304" pitchFamily="18" charset="0"/>
              </a:rPr>
              <a:t>– Release of energy and release of Chemiluminescence emissions.</a:t>
            </a:r>
          </a:p>
        </p:txBody>
      </p:sp>
      <p:grpSp>
        <p:nvGrpSpPr>
          <p:cNvPr id="8" name="Group 38">
            <a:extLst>
              <a:ext uri="{FF2B5EF4-FFF2-40B4-BE49-F238E27FC236}">
                <a16:creationId xmlns:a16="http://schemas.microsoft.com/office/drawing/2014/main" id="{AF7E42FE-D920-BE78-96A6-E211AF8DDD54}"/>
              </a:ext>
            </a:extLst>
          </p:cNvPr>
          <p:cNvGrpSpPr>
            <a:grpSpLocks/>
          </p:cNvGrpSpPr>
          <p:nvPr/>
        </p:nvGrpSpPr>
        <p:grpSpPr bwMode="auto">
          <a:xfrm>
            <a:off x="0" y="0"/>
            <a:ext cx="9144000" cy="6858000"/>
            <a:chOff x="0" y="0"/>
            <a:chExt cx="9144000" cy="6858000"/>
          </a:xfrm>
        </p:grpSpPr>
        <p:grpSp>
          <p:nvGrpSpPr>
            <p:cNvPr id="9" name="Group 19">
              <a:extLst>
                <a:ext uri="{FF2B5EF4-FFF2-40B4-BE49-F238E27FC236}">
                  <a16:creationId xmlns:a16="http://schemas.microsoft.com/office/drawing/2014/main" id="{2CBDCCED-9EBB-E67B-6685-94F10F20E29D}"/>
                </a:ext>
              </a:extLst>
            </p:cNvPr>
            <p:cNvGrpSpPr>
              <a:grpSpLocks/>
            </p:cNvGrpSpPr>
            <p:nvPr/>
          </p:nvGrpSpPr>
          <p:grpSpPr bwMode="auto">
            <a:xfrm>
              <a:off x="0" y="0"/>
              <a:ext cx="9144000" cy="6858000"/>
              <a:chOff x="0" y="0"/>
              <a:chExt cx="9144000" cy="6858000"/>
            </a:xfrm>
          </p:grpSpPr>
          <p:grpSp>
            <p:nvGrpSpPr>
              <p:cNvPr id="11" name="Group 8">
                <a:extLst>
                  <a:ext uri="{FF2B5EF4-FFF2-40B4-BE49-F238E27FC236}">
                    <a16:creationId xmlns:a16="http://schemas.microsoft.com/office/drawing/2014/main" id="{24FD7B0B-4557-4054-4038-541EEEF862D3}"/>
                  </a:ext>
                </a:extLst>
              </p:cNvPr>
              <p:cNvGrpSpPr>
                <a:grpSpLocks/>
              </p:cNvGrpSpPr>
              <p:nvPr/>
            </p:nvGrpSpPr>
            <p:grpSpPr bwMode="auto">
              <a:xfrm>
                <a:off x="0" y="0"/>
                <a:ext cx="9144000" cy="6858000"/>
                <a:chOff x="0" y="0"/>
                <a:chExt cx="5760" cy="4320"/>
              </a:xfrm>
            </p:grpSpPr>
            <p:grpSp>
              <p:nvGrpSpPr>
                <p:cNvPr id="13" name="Group 9">
                  <a:extLst>
                    <a:ext uri="{FF2B5EF4-FFF2-40B4-BE49-F238E27FC236}">
                      <a16:creationId xmlns:a16="http://schemas.microsoft.com/office/drawing/2014/main" id="{AFB76EF4-516B-AED2-4CDC-B2BB0DF7270C}"/>
                    </a:ext>
                  </a:extLst>
                </p:cNvPr>
                <p:cNvGrpSpPr>
                  <a:grpSpLocks/>
                </p:cNvGrpSpPr>
                <p:nvPr/>
              </p:nvGrpSpPr>
              <p:grpSpPr bwMode="auto">
                <a:xfrm>
                  <a:off x="0" y="0"/>
                  <a:ext cx="192" cy="4320"/>
                  <a:chOff x="0" y="-48"/>
                  <a:chExt cx="144" cy="4368"/>
                </a:xfrm>
              </p:grpSpPr>
              <p:sp>
                <p:nvSpPr>
                  <p:cNvPr id="24" name="Rectangle 10">
                    <a:extLst>
                      <a:ext uri="{FF2B5EF4-FFF2-40B4-BE49-F238E27FC236}">
                        <a16:creationId xmlns:a16="http://schemas.microsoft.com/office/drawing/2014/main" id="{E36B67E6-6848-3CD3-D9F2-529A366D82C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5" name="Rectangle 11">
                    <a:extLst>
                      <a:ext uri="{FF2B5EF4-FFF2-40B4-BE49-F238E27FC236}">
                        <a16:creationId xmlns:a16="http://schemas.microsoft.com/office/drawing/2014/main" id="{B23B523A-6912-54A8-B4DB-1406A710ADB0}"/>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4" name="Group 12">
                  <a:extLst>
                    <a:ext uri="{FF2B5EF4-FFF2-40B4-BE49-F238E27FC236}">
                      <a16:creationId xmlns:a16="http://schemas.microsoft.com/office/drawing/2014/main" id="{61F86040-8B7C-3230-0D65-49182EB59212}"/>
                    </a:ext>
                  </a:extLst>
                </p:cNvPr>
                <p:cNvGrpSpPr>
                  <a:grpSpLocks/>
                </p:cNvGrpSpPr>
                <p:nvPr/>
              </p:nvGrpSpPr>
              <p:grpSpPr bwMode="auto">
                <a:xfrm>
                  <a:off x="5674" y="24"/>
                  <a:ext cx="86" cy="4296"/>
                  <a:chOff x="5616" y="-48"/>
                  <a:chExt cx="144" cy="4368"/>
                </a:xfrm>
              </p:grpSpPr>
              <p:sp>
                <p:nvSpPr>
                  <p:cNvPr id="22" name="Rectangle 13">
                    <a:extLst>
                      <a:ext uri="{FF2B5EF4-FFF2-40B4-BE49-F238E27FC236}">
                        <a16:creationId xmlns:a16="http://schemas.microsoft.com/office/drawing/2014/main" id="{0C71E360-711C-C043-4F6F-0CEEA007709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 name="Rectangle 14">
                    <a:extLst>
                      <a:ext uri="{FF2B5EF4-FFF2-40B4-BE49-F238E27FC236}">
                        <a16:creationId xmlns:a16="http://schemas.microsoft.com/office/drawing/2014/main" id="{4A37306D-F1CC-D55D-78B0-9096C2C88B7E}"/>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5" name="Group 15">
                  <a:extLst>
                    <a:ext uri="{FF2B5EF4-FFF2-40B4-BE49-F238E27FC236}">
                      <a16:creationId xmlns:a16="http://schemas.microsoft.com/office/drawing/2014/main" id="{DC77A380-0A82-F0FB-CE3E-0A8AB1D33F22}"/>
                    </a:ext>
                  </a:extLst>
                </p:cNvPr>
                <p:cNvGrpSpPr>
                  <a:grpSpLocks/>
                </p:cNvGrpSpPr>
                <p:nvPr/>
              </p:nvGrpSpPr>
              <p:grpSpPr bwMode="auto">
                <a:xfrm>
                  <a:off x="144" y="0"/>
                  <a:ext cx="5616" cy="144"/>
                  <a:chOff x="96" y="-48"/>
                  <a:chExt cx="5520" cy="144"/>
                </a:xfrm>
              </p:grpSpPr>
              <p:sp>
                <p:nvSpPr>
                  <p:cNvPr id="19" name="Rectangle 16">
                    <a:extLst>
                      <a:ext uri="{FF2B5EF4-FFF2-40B4-BE49-F238E27FC236}">
                        <a16:creationId xmlns:a16="http://schemas.microsoft.com/office/drawing/2014/main" id="{7FAF16FF-03AA-E6BB-1A2D-5460DAA71686}"/>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7">
                    <a:extLst>
                      <a:ext uri="{FF2B5EF4-FFF2-40B4-BE49-F238E27FC236}">
                        <a16:creationId xmlns:a16="http://schemas.microsoft.com/office/drawing/2014/main" id="{88793E57-823E-FC90-61C1-D43974CA783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6" name="Group 18">
                  <a:extLst>
                    <a:ext uri="{FF2B5EF4-FFF2-40B4-BE49-F238E27FC236}">
                      <a16:creationId xmlns:a16="http://schemas.microsoft.com/office/drawing/2014/main" id="{CA0F35DB-657F-2B72-F6D6-77287380322C}"/>
                    </a:ext>
                  </a:extLst>
                </p:cNvPr>
                <p:cNvGrpSpPr>
                  <a:grpSpLocks/>
                </p:cNvGrpSpPr>
                <p:nvPr/>
              </p:nvGrpSpPr>
              <p:grpSpPr bwMode="auto">
                <a:xfrm>
                  <a:off x="144" y="4234"/>
                  <a:ext cx="5616" cy="86"/>
                  <a:chOff x="96" y="4176"/>
                  <a:chExt cx="5520" cy="144"/>
                </a:xfrm>
              </p:grpSpPr>
              <p:sp>
                <p:nvSpPr>
                  <p:cNvPr id="17" name="Rectangle 19">
                    <a:extLst>
                      <a:ext uri="{FF2B5EF4-FFF2-40B4-BE49-F238E27FC236}">
                        <a16:creationId xmlns:a16="http://schemas.microsoft.com/office/drawing/2014/main" id="{3294595E-2EA2-B05A-622F-C6630C90652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20">
                    <a:extLst>
                      <a:ext uri="{FF2B5EF4-FFF2-40B4-BE49-F238E27FC236}">
                        <a16:creationId xmlns:a16="http://schemas.microsoft.com/office/drawing/2014/main" id="{42814B99-6046-B89A-F00F-47B11C19416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12" name="Rectangle 21">
                <a:extLst>
                  <a:ext uri="{FF2B5EF4-FFF2-40B4-BE49-F238E27FC236}">
                    <a16:creationId xmlns:a16="http://schemas.microsoft.com/office/drawing/2014/main" id="{0EB41B6C-EE55-EE9F-1207-E1600DA46A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0" name="Picture 42" descr="A picture containing shape&#10;&#10;Description automatically generated">
              <a:extLst>
                <a:ext uri="{FF2B5EF4-FFF2-40B4-BE49-F238E27FC236}">
                  <a16:creationId xmlns:a16="http://schemas.microsoft.com/office/drawing/2014/main" id="{4B83E4E6-0EDB-36F5-2EE5-88AFFB7AF4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0575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dissolve">
                                      <p:cBhvr>
                                        <p:cTn id="32" dur="500"/>
                                        <p:tgtEl>
                                          <p:spTgt spid="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Effect transition="in" filter="dissolve">
                                      <p:cBhvr>
                                        <p:cTn id="37"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457200" y="152400"/>
            <a:ext cx="8229600" cy="639763"/>
          </a:xfrm>
        </p:spPr>
        <p:txBody>
          <a:bodyPr/>
          <a:lstStyle/>
          <a:p>
            <a:r>
              <a:rPr lang="en-US" sz="2800">
                <a:latin typeface="Times New Roman" panose="02020603050405020304" pitchFamily="18" charset="0"/>
                <a:cs typeface="Times New Roman" panose="02020603050405020304" pitchFamily="18" charset="0"/>
              </a:rPr>
              <a:t>Role of Fuel Heating</a:t>
            </a:r>
            <a:endParaRPr lang="en-IN" sz="2800">
              <a:latin typeface="Times New Roman" panose="02020603050405020304" pitchFamily="18" charset="0"/>
              <a:cs typeface="Times New Roman" panose="02020603050405020304" pitchFamily="18" charset="0"/>
            </a:endParaRPr>
          </a:p>
        </p:txBody>
      </p:sp>
      <p:sp>
        <p:nvSpPr>
          <p:cNvPr id="6" name="Rectangle 5"/>
          <p:cNvSpPr/>
          <p:nvPr/>
        </p:nvSpPr>
        <p:spPr>
          <a:xfrm>
            <a:off x="381000" y="64770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N"/>
          </a:p>
        </p:txBody>
      </p:sp>
      <p:graphicFrame>
        <p:nvGraphicFramePr>
          <p:cNvPr id="13" name="Chart 12"/>
          <p:cNvGraphicFramePr/>
          <p:nvPr/>
        </p:nvGraphicFramePr>
        <p:xfrm>
          <a:off x="5334000" y="3581400"/>
          <a:ext cx="30480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nvGraphicFramePr>
        <p:xfrm>
          <a:off x="1143000" y="3733800"/>
          <a:ext cx="325087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nvGraphicFramePr>
        <p:xfrm>
          <a:off x="6019800" y="990600"/>
          <a:ext cx="2895600"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nvGraphicFramePr>
        <p:xfrm>
          <a:off x="3276600" y="990600"/>
          <a:ext cx="2895600" cy="2514600"/>
        </p:xfrm>
        <a:graphic>
          <a:graphicData uri="http://schemas.openxmlformats.org/drawingml/2006/chart">
            <c:chart xmlns:c="http://schemas.openxmlformats.org/drawingml/2006/chart" xmlns:r="http://schemas.openxmlformats.org/officeDocument/2006/relationships" r:id="rId5"/>
          </a:graphicData>
        </a:graphic>
      </p:graphicFrame>
      <p:grpSp>
        <p:nvGrpSpPr>
          <p:cNvPr id="27656" name="Group 7"/>
          <p:cNvGrpSpPr>
            <a:grpSpLocks/>
          </p:cNvGrpSpPr>
          <p:nvPr/>
        </p:nvGrpSpPr>
        <p:grpSpPr bwMode="auto">
          <a:xfrm>
            <a:off x="0" y="0"/>
            <a:ext cx="9144000" cy="6858000"/>
            <a:chOff x="0" y="0"/>
            <a:chExt cx="5760" cy="4320"/>
          </a:xfrm>
        </p:grpSpPr>
        <p:grpSp>
          <p:nvGrpSpPr>
            <p:cNvPr id="27658" name="Group 8"/>
            <p:cNvGrpSpPr>
              <a:grpSpLocks/>
            </p:cNvGrpSpPr>
            <p:nvPr/>
          </p:nvGrpSpPr>
          <p:grpSpPr bwMode="auto">
            <a:xfrm>
              <a:off x="0" y="0"/>
              <a:ext cx="192" cy="4320"/>
              <a:chOff x="0" y="-48"/>
              <a:chExt cx="144" cy="4368"/>
            </a:xfrm>
          </p:grpSpPr>
          <p:sp>
            <p:nvSpPr>
              <p:cNvPr id="27668"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7669"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7659" name="Group 11"/>
            <p:cNvGrpSpPr>
              <a:grpSpLocks/>
            </p:cNvGrpSpPr>
            <p:nvPr/>
          </p:nvGrpSpPr>
          <p:grpSpPr bwMode="auto">
            <a:xfrm>
              <a:off x="5674" y="24"/>
              <a:ext cx="86" cy="4296"/>
              <a:chOff x="5616" y="-48"/>
              <a:chExt cx="144" cy="4368"/>
            </a:xfrm>
          </p:grpSpPr>
          <p:sp>
            <p:nvSpPr>
              <p:cNvPr id="27666"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7667"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7660" name="Group 14"/>
            <p:cNvGrpSpPr>
              <a:grpSpLocks/>
            </p:cNvGrpSpPr>
            <p:nvPr/>
          </p:nvGrpSpPr>
          <p:grpSpPr bwMode="auto">
            <a:xfrm>
              <a:off x="144" y="0"/>
              <a:ext cx="5616" cy="144"/>
              <a:chOff x="96" y="-48"/>
              <a:chExt cx="5520" cy="144"/>
            </a:xfrm>
          </p:grpSpPr>
          <p:sp>
            <p:nvSpPr>
              <p:cNvPr id="27664"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7665"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7661" name="Group 17"/>
            <p:cNvGrpSpPr>
              <a:grpSpLocks/>
            </p:cNvGrpSpPr>
            <p:nvPr/>
          </p:nvGrpSpPr>
          <p:grpSpPr bwMode="auto">
            <a:xfrm>
              <a:off x="144" y="4234"/>
              <a:ext cx="5616" cy="86"/>
              <a:chOff x="96" y="4176"/>
              <a:chExt cx="5520" cy="144"/>
            </a:xfrm>
          </p:grpSpPr>
          <p:sp>
            <p:nvSpPr>
              <p:cNvPr id="27662"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7663"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graphicFrame>
        <p:nvGraphicFramePr>
          <p:cNvPr id="15" name="Chart 14"/>
          <p:cNvGraphicFramePr/>
          <p:nvPr/>
        </p:nvGraphicFramePr>
        <p:xfrm>
          <a:off x="0" y="1066800"/>
          <a:ext cx="3200400" cy="2438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10711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57200" y="-76200"/>
            <a:ext cx="8229600" cy="838200"/>
          </a:xfrm>
        </p:spPr>
        <p:txBody>
          <a:bodyPr/>
          <a:lstStyle/>
          <a:p>
            <a:r>
              <a:rPr lang="en-US" sz="2800">
                <a:latin typeface="Times New Roman" panose="02020603050405020304" pitchFamily="18" charset="0"/>
                <a:cs typeface="Times New Roman" panose="02020603050405020304" pitchFamily="18" charset="0"/>
              </a:rPr>
              <a:t>High Speed Operation of HCCI-DI Engine</a:t>
            </a:r>
            <a:endParaRPr lang="en-IN" sz="2800">
              <a:latin typeface="Times New Roman" panose="02020603050405020304" pitchFamily="18" charset="0"/>
              <a:cs typeface="Times New Roman" panose="02020603050405020304" pitchFamily="18" charset="0"/>
            </a:endParaRPr>
          </a:p>
        </p:txBody>
      </p:sp>
      <p:sp>
        <p:nvSpPr>
          <p:cNvPr id="6" name="Rectangle 5"/>
          <p:cNvSpPr/>
          <p:nvPr/>
        </p:nvSpPr>
        <p:spPr>
          <a:xfrm>
            <a:off x="381000" y="64770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N"/>
          </a:p>
        </p:txBody>
      </p:sp>
      <p:graphicFrame>
        <p:nvGraphicFramePr>
          <p:cNvPr id="7" name="Chart 6"/>
          <p:cNvGraphicFramePr/>
          <p:nvPr/>
        </p:nvGraphicFramePr>
        <p:xfrm>
          <a:off x="304800" y="914400"/>
          <a:ext cx="39624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4953000" y="990600"/>
          <a:ext cx="38100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57200" y="3581400"/>
          <a:ext cx="3733800"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4876800" y="3581400"/>
          <a:ext cx="4038600" cy="2743200"/>
        </p:xfrm>
        <a:graphic>
          <a:graphicData uri="http://schemas.openxmlformats.org/drawingml/2006/chart">
            <c:chart xmlns:c="http://schemas.openxmlformats.org/drawingml/2006/chart" xmlns:r="http://schemas.openxmlformats.org/officeDocument/2006/relationships" r:id="rId5"/>
          </a:graphicData>
        </a:graphic>
      </p:graphicFrame>
      <p:grpSp>
        <p:nvGrpSpPr>
          <p:cNvPr id="28680" name="Group 7"/>
          <p:cNvGrpSpPr>
            <a:grpSpLocks/>
          </p:cNvGrpSpPr>
          <p:nvPr/>
        </p:nvGrpSpPr>
        <p:grpSpPr bwMode="auto">
          <a:xfrm>
            <a:off x="0" y="0"/>
            <a:ext cx="9144000" cy="6858000"/>
            <a:chOff x="0" y="0"/>
            <a:chExt cx="5760" cy="4320"/>
          </a:xfrm>
        </p:grpSpPr>
        <p:grpSp>
          <p:nvGrpSpPr>
            <p:cNvPr id="28681" name="Group 8"/>
            <p:cNvGrpSpPr>
              <a:grpSpLocks/>
            </p:cNvGrpSpPr>
            <p:nvPr/>
          </p:nvGrpSpPr>
          <p:grpSpPr bwMode="auto">
            <a:xfrm>
              <a:off x="0" y="0"/>
              <a:ext cx="192" cy="4320"/>
              <a:chOff x="0" y="-48"/>
              <a:chExt cx="144" cy="4368"/>
            </a:xfrm>
          </p:grpSpPr>
          <p:sp>
            <p:nvSpPr>
              <p:cNvPr id="28691"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8692"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8682" name="Group 11"/>
            <p:cNvGrpSpPr>
              <a:grpSpLocks/>
            </p:cNvGrpSpPr>
            <p:nvPr/>
          </p:nvGrpSpPr>
          <p:grpSpPr bwMode="auto">
            <a:xfrm>
              <a:off x="5674" y="24"/>
              <a:ext cx="86" cy="4296"/>
              <a:chOff x="5616" y="-48"/>
              <a:chExt cx="144" cy="4368"/>
            </a:xfrm>
          </p:grpSpPr>
          <p:sp>
            <p:nvSpPr>
              <p:cNvPr id="28689"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8690"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8683" name="Group 14"/>
            <p:cNvGrpSpPr>
              <a:grpSpLocks/>
            </p:cNvGrpSpPr>
            <p:nvPr/>
          </p:nvGrpSpPr>
          <p:grpSpPr bwMode="auto">
            <a:xfrm>
              <a:off x="144" y="0"/>
              <a:ext cx="5616" cy="144"/>
              <a:chOff x="96" y="-48"/>
              <a:chExt cx="5520" cy="144"/>
            </a:xfrm>
          </p:grpSpPr>
          <p:sp>
            <p:nvSpPr>
              <p:cNvPr id="28687"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8688"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28684" name="Group 17"/>
            <p:cNvGrpSpPr>
              <a:grpSpLocks/>
            </p:cNvGrpSpPr>
            <p:nvPr/>
          </p:nvGrpSpPr>
          <p:grpSpPr bwMode="auto">
            <a:xfrm>
              <a:off x="144" y="4234"/>
              <a:ext cx="5616" cy="86"/>
              <a:chOff x="96" y="4176"/>
              <a:chExt cx="5520" cy="144"/>
            </a:xfrm>
          </p:grpSpPr>
          <p:sp>
            <p:nvSpPr>
              <p:cNvPr id="28685"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28686"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spTree>
    <p:extLst>
      <p:ext uri="{BB962C8B-B14F-4D97-AF65-F5344CB8AC3E}">
        <p14:creationId xmlns:p14="http://schemas.microsoft.com/office/powerpoint/2010/main" val="2013805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2"/>
          <p:cNvSpPr>
            <a:spLocks noGrp="1"/>
          </p:cNvSpPr>
          <p:nvPr>
            <p:ph type="title"/>
          </p:nvPr>
        </p:nvSpPr>
        <p:spPr>
          <a:xfrm>
            <a:off x="457200" y="228600"/>
            <a:ext cx="8229600" cy="609600"/>
          </a:xfrm>
        </p:spPr>
        <p:txBody>
          <a:bodyPr/>
          <a:lstStyle/>
          <a:p>
            <a:r>
              <a:rPr lang="en-IN" sz="2800" dirty="0">
                <a:latin typeface="Times New Roman" panose="02020603050405020304" pitchFamily="18" charset="0"/>
                <a:cs typeface="Times New Roman" panose="02020603050405020304" pitchFamily="18" charset="0"/>
              </a:rPr>
              <a:t>Special Parameters for Combustion Characterization</a:t>
            </a:r>
          </a:p>
        </p:txBody>
      </p:sp>
      <p:sp>
        <p:nvSpPr>
          <p:cNvPr id="11" name="Rectangle 10"/>
          <p:cNvSpPr/>
          <p:nvPr/>
        </p:nvSpPr>
        <p:spPr>
          <a:xfrm>
            <a:off x="381000" y="64770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N"/>
          </a:p>
        </p:txBody>
      </p:sp>
      <p:sp>
        <p:nvSpPr>
          <p:cNvPr id="5125" name="Rectangle 1"/>
          <p:cNvSpPr>
            <a:spLocks noChangeArrowheads="1"/>
          </p:cNvSpPr>
          <p:nvPr/>
        </p:nvSpPr>
        <p:spPr bwMode="auto">
          <a:xfrm>
            <a:off x="1143000" y="849313"/>
            <a:ext cx="685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b="1"/>
              <a:t>Identification of Different Combustion Parameters </a:t>
            </a:r>
            <a:endParaRPr lang="en-IN"/>
          </a:p>
        </p:txBody>
      </p:sp>
      <p:pic>
        <p:nvPicPr>
          <p:cNvPr id="51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7724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a:off x="3352800" y="1905000"/>
            <a:ext cx="914400"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5128" name="Group 7"/>
          <p:cNvGrpSpPr>
            <a:grpSpLocks/>
          </p:cNvGrpSpPr>
          <p:nvPr/>
        </p:nvGrpSpPr>
        <p:grpSpPr bwMode="auto">
          <a:xfrm>
            <a:off x="0" y="0"/>
            <a:ext cx="9144000" cy="6858000"/>
            <a:chOff x="0" y="0"/>
            <a:chExt cx="5760" cy="4320"/>
          </a:xfrm>
        </p:grpSpPr>
        <p:grpSp>
          <p:nvGrpSpPr>
            <p:cNvPr id="5129" name="Group 8"/>
            <p:cNvGrpSpPr>
              <a:grpSpLocks/>
            </p:cNvGrpSpPr>
            <p:nvPr/>
          </p:nvGrpSpPr>
          <p:grpSpPr bwMode="auto">
            <a:xfrm>
              <a:off x="0" y="0"/>
              <a:ext cx="192" cy="4320"/>
              <a:chOff x="0" y="-48"/>
              <a:chExt cx="144" cy="4368"/>
            </a:xfrm>
          </p:grpSpPr>
          <p:sp>
            <p:nvSpPr>
              <p:cNvPr id="5139" name="Rectangle 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5140" name="Rectangle 1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5130" name="Group 11"/>
            <p:cNvGrpSpPr>
              <a:grpSpLocks/>
            </p:cNvGrpSpPr>
            <p:nvPr/>
          </p:nvGrpSpPr>
          <p:grpSpPr bwMode="auto">
            <a:xfrm>
              <a:off x="5674" y="24"/>
              <a:ext cx="86" cy="4296"/>
              <a:chOff x="5616" y="-48"/>
              <a:chExt cx="144" cy="4368"/>
            </a:xfrm>
          </p:grpSpPr>
          <p:sp>
            <p:nvSpPr>
              <p:cNvPr id="5137"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5138"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5131" name="Group 14"/>
            <p:cNvGrpSpPr>
              <a:grpSpLocks/>
            </p:cNvGrpSpPr>
            <p:nvPr/>
          </p:nvGrpSpPr>
          <p:grpSpPr bwMode="auto">
            <a:xfrm>
              <a:off x="144" y="0"/>
              <a:ext cx="5616" cy="144"/>
              <a:chOff x="96" y="-48"/>
              <a:chExt cx="5520" cy="144"/>
            </a:xfrm>
          </p:grpSpPr>
          <p:sp>
            <p:nvSpPr>
              <p:cNvPr id="5135" name="Rectangle 1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5136" name="Rectangle 1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p:nvGrpSpPr>
            <p:cNvPr id="5132" name="Group 17"/>
            <p:cNvGrpSpPr>
              <a:grpSpLocks/>
            </p:cNvGrpSpPr>
            <p:nvPr/>
          </p:nvGrpSpPr>
          <p:grpSpPr bwMode="auto">
            <a:xfrm>
              <a:off x="144" y="4234"/>
              <a:ext cx="5616" cy="86"/>
              <a:chOff x="96" y="4176"/>
              <a:chExt cx="5520" cy="144"/>
            </a:xfrm>
          </p:grpSpPr>
          <p:sp>
            <p:nvSpPr>
              <p:cNvPr id="5133" name="Rectangle 1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
            <p:nvSpPr>
              <p:cNvPr id="5134" name="Rectangle 1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grpSp>
      </p:grpSp>
      <mc:AlternateContent xmlns:mc="http://schemas.openxmlformats.org/markup-compatibility/2006" xmlns:p14="http://schemas.microsoft.com/office/powerpoint/2010/main">
        <mc:Choice Requires="p14">
          <p:contentPart p14:bwMode="auto" r:id="rId3">
            <p14:nvContentPartPr>
              <p14:cNvPr id="5122" name="Ink 30"/>
              <p14:cNvContentPartPr>
                <a14:cpLocks xmlns:a14="http://schemas.microsoft.com/office/drawing/2010/main" noRot="1" noChangeAspect="1" noEditPoints="1" noChangeArrowheads="1" noChangeShapeType="1"/>
              </p14:cNvContentPartPr>
              <p14:nvPr/>
            </p14:nvContentPartPr>
            <p14:xfrm>
              <a:off x="10606088" y="3127375"/>
              <a:ext cx="1587" cy="1588"/>
            </p14:xfrm>
          </p:contentPart>
        </mc:Choice>
        <mc:Fallback xmlns="">
          <p:pic>
            <p:nvPicPr>
              <p:cNvPr id="5122" name="Ink 30"/>
              <p:cNvPicPr>
                <a:picLocks noRot="1" noChangeAspect="1" noEditPoints="1" noChangeArrowheads="1" noChangeShapeType="1"/>
              </p:cNvPicPr>
              <p:nvPr/>
            </p:nvPicPr>
            <p:blipFill>
              <a:blip r:embed="rId4"/>
              <a:stretch>
                <a:fillRect/>
              </a:stretch>
            </p:blipFill>
            <p:spPr>
              <a:xfrm>
                <a:off x="10564826" y="3086087"/>
                <a:ext cx="84111" cy="84164"/>
              </a:xfrm>
              <a:prstGeom prst="rect">
                <a:avLst/>
              </a:prstGeom>
            </p:spPr>
          </p:pic>
        </mc:Fallback>
      </mc:AlternateContent>
    </p:spTree>
    <p:extLst>
      <p:ext uri="{BB962C8B-B14F-4D97-AF65-F5344CB8AC3E}">
        <p14:creationId xmlns:p14="http://schemas.microsoft.com/office/powerpoint/2010/main" val="350834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23" y="259312"/>
            <a:ext cx="8229600" cy="685297"/>
          </a:xfrm>
        </p:spPr>
        <p:txBody>
          <a:bodyPr/>
          <a:lstStyle/>
          <a:p>
            <a:r>
              <a:rPr lang="en-IN" sz="2800" dirty="0">
                <a:latin typeface="Times New Roman" panose="02020603050405020304" pitchFamily="18" charset="0"/>
                <a:cs typeface="Times New Roman" panose="02020603050405020304" pitchFamily="18" charset="0"/>
              </a:rPr>
              <a:t>Transition into Diffusion Burning</a:t>
            </a:r>
          </a:p>
        </p:txBody>
      </p:sp>
      <p:pic>
        <p:nvPicPr>
          <p:cNvPr id="19" name="Picture 18"/>
          <p:cNvPicPr>
            <a:picLocks noChangeAspect="1"/>
          </p:cNvPicPr>
          <p:nvPr/>
        </p:nvPicPr>
        <p:blipFill>
          <a:blip r:embed="rId2"/>
          <a:stretch>
            <a:fillRect/>
          </a:stretch>
        </p:blipFill>
        <p:spPr>
          <a:xfrm>
            <a:off x="333232" y="1354098"/>
            <a:ext cx="3134321" cy="1253728"/>
          </a:xfrm>
          <a:prstGeom prst="rect">
            <a:avLst/>
          </a:prstGeom>
        </p:spPr>
      </p:pic>
      <p:pic>
        <p:nvPicPr>
          <p:cNvPr id="20" name="Picture 19"/>
          <p:cNvPicPr>
            <a:picLocks noChangeAspect="1"/>
          </p:cNvPicPr>
          <p:nvPr/>
        </p:nvPicPr>
        <p:blipFill>
          <a:blip r:embed="rId3"/>
          <a:stretch>
            <a:fillRect/>
          </a:stretch>
        </p:blipFill>
        <p:spPr>
          <a:xfrm>
            <a:off x="5159680" y="1317704"/>
            <a:ext cx="3007616" cy="844243"/>
          </a:xfrm>
          <a:prstGeom prst="rect">
            <a:avLst/>
          </a:prstGeom>
        </p:spPr>
      </p:pic>
      <p:pic>
        <p:nvPicPr>
          <p:cNvPr id="21" name="Picture 20"/>
          <p:cNvPicPr>
            <a:picLocks noChangeAspect="1"/>
          </p:cNvPicPr>
          <p:nvPr/>
        </p:nvPicPr>
        <p:blipFill>
          <a:blip r:embed="rId4"/>
          <a:stretch>
            <a:fillRect/>
          </a:stretch>
        </p:blipFill>
        <p:spPr>
          <a:xfrm>
            <a:off x="399683" y="2412253"/>
            <a:ext cx="3919818" cy="1481654"/>
          </a:xfrm>
          <a:prstGeom prst="rect">
            <a:avLst/>
          </a:prstGeom>
        </p:spPr>
      </p:pic>
      <p:pic>
        <p:nvPicPr>
          <p:cNvPr id="22" name="Picture 21"/>
          <p:cNvPicPr>
            <a:picLocks noChangeAspect="1"/>
          </p:cNvPicPr>
          <p:nvPr/>
        </p:nvPicPr>
        <p:blipFill>
          <a:blip r:embed="rId5"/>
          <a:stretch>
            <a:fillRect/>
          </a:stretch>
        </p:blipFill>
        <p:spPr>
          <a:xfrm>
            <a:off x="5088223" y="2647276"/>
            <a:ext cx="3919252" cy="592445"/>
          </a:xfrm>
          <a:prstGeom prst="rect">
            <a:avLst/>
          </a:prstGeom>
        </p:spPr>
      </p:pic>
      <p:pic>
        <p:nvPicPr>
          <p:cNvPr id="24" name="Picture 23"/>
          <p:cNvPicPr>
            <a:picLocks noChangeAspect="1"/>
          </p:cNvPicPr>
          <p:nvPr/>
        </p:nvPicPr>
        <p:blipFill>
          <a:blip r:embed="rId6"/>
          <a:stretch>
            <a:fillRect/>
          </a:stretch>
        </p:blipFill>
        <p:spPr>
          <a:xfrm>
            <a:off x="304800" y="3776700"/>
            <a:ext cx="4614027" cy="1569525"/>
          </a:xfrm>
          <a:prstGeom prst="rect">
            <a:avLst/>
          </a:prstGeom>
        </p:spPr>
      </p:pic>
      <p:pic>
        <p:nvPicPr>
          <p:cNvPr id="25" name="Picture 24"/>
          <p:cNvPicPr>
            <a:picLocks noChangeAspect="1"/>
          </p:cNvPicPr>
          <p:nvPr/>
        </p:nvPicPr>
        <p:blipFill>
          <a:blip r:embed="rId7"/>
          <a:stretch>
            <a:fillRect/>
          </a:stretch>
        </p:blipFill>
        <p:spPr>
          <a:xfrm>
            <a:off x="5473836" y="3820926"/>
            <a:ext cx="3212964" cy="1296459"/>
          </a:xfrm>
          <a:prstGeom prst="rect">
            <a:avLst/>
          </a:prstGeom>
        </p:spPr>
      </p:pic>
      <p:grpSp>
        <p:nvGrpSpPr>
          <p:cNvPr id="3" name="Group 38">
            <a:extLst>
              <a:ext uri="{FF2B5EF4-FFF2-40B4-BE49-F238E27FC236}">
                <a16:creationId xmlns:a16="http://schemas.microsoft.com/office/drawing/2014/main" id="{50B5A8E0-0111-C1DA-8335-A625360E5277}"/>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EB7C68CA-617A-429B-FB09-625B91CBC4FD}"/>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59001650-FE8F-6A17-5BA1-CD4815342565}"/>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E4A8F5A3-3B2C-5945-47EA-BE968239C590}"/>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7A1E8143-6820-CC52-4091-C81EA134F293}"/>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 name="Rectangle 11">
                    <a:extLst>
                      <a:ext uri="{FF2B5EF4-FFF2-40B4-BE49-F238E27FC236}">
                        <a16:creationId xmlns:a16="http://schemas.microsoft.com/office/drawing/2014/main" id="{94313E5A-2121-3D46-17D1-93CE0AC0505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7EB2B491-7BC0-1DDB-20EF-B9B0F1BD2BB6}"/>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15A26637-A02F-51A3-344C-60AAE5F9BB2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A2F8A9CB-976E-28CE-A247-3BFA04E0FFA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E69D6976-4F2F-C5C3-A008-0272A5A1E67A}"/>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AB9C57CE-30D2-987D-1512-0209FC80B75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54A85C0B-3BB2-55C0-C09B-D22B4FE1CD64}"/>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87545A7A-A158-EEF5-C3E6-15A3724F669E}"/>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9029D4BA-3727-7497-E154-176F0386512B}"/>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943510DD-AD90-0092-3A81-2B080F237A8D}"/>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534FA392-395D-A554-08AD-D745623B3AFE}"/>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E5CED62B-5B45-D01F-D068-9D7AB6838B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951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IN" sz="2800" dirty="0"/>
              <a:t>Diffusion Burning Flame</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4000"/>
                    </a14:imgEffect>
                  </a14:imgLayer>
                </a14:imgProps>
              </a:ext>
            </a:extLst>
          </a:blip>
          <a:stretch>
            <a:fillRect/>
          </a:stretch>
        </p:blipFill>
        <p:spPr>
          <a:xfrm>
            <a:off x="956622" y="846137"/>
            <a:ext cx="6882319" cy="2286000"/>
          </a:xfrm>
          <a:prstGeom prst="rect">
            <a:avLst/>
          </a:prstGeom>
        </p:spPr>
      </p:pic>
      <p:sp>
        <p:nvSpPr>
          <p:cNvPr id="17" name="Rectangle 16"/>
          <p:cNvSpPr/>
          <p:nvPr/>
        </p:nvSpPr>
        <p:spPr>
          <a:xfrm>
            <a:off x="457200" y="2939940"/>
            <a:ext cx="8594653" cy="830997"/>
          </a:xfrm>
          <a:prstGeom prst="rect">
            <a:avLst/>
          </a:prstGeom>
        </p:spPr>
        <p:txBody>
          <a:bodyPr wrap="square">
            <a:spAutoFit/>
          </a:bodyPr>
          <a:lstStyle/>
          <a:p>
            <a:pPr algn="l"/>
            <a:r>
              <a:rPr lang="en-IN" sz="2400" dirty="0">
                <a:latin typeface="Times New Roman" panose="02020603050405020304" pitchFamily="18" charset="0"/>
                <a:cs typeface="Times New Roman" panose="02020603050405020304" pitchFamily="18" charset="0"/>
              </a:rPr>
              <a:t>Oxidation of incomplete products of the rich premixed combustion.</a:t>
            </a:r>
          </a:p>
          <a:p>
            <a:pPr algn="l"/>
            <a:r>
              <a:rPr lang="en-IN" sz="2400" dirty="0">
                <a:latin typeface="Times New Roman" panose="02020603050405020304" pitchFamily="18" charset="0"/>
                <a:cs typeface="Times New Roman" panose="02020603050405020304" pitchFamily="18" charset="0"/>
              </a:rPr>
              <a:t> Fuel </a:t>
            </a:r>
            <a:r>
              <a:rPr lang="en-IN" sz="2400" dirty="0" err="1">
                <a:latin typeface="Times New Roman" panose="02020603050405020304" pitchFamily="18" charset="0"/>
                <a:cs typeface="Times New Roman" panose="02020603050405020304" pitchFamily="18" charset="0"/>
              </a:rPr>
              <a:t>vapor</a:t>
            </a:r>
            <a:r>
              <a:rPr lang="en-IN" sz="2400" dirty="0">
                <a:latin typeface="Times New Roman" panose="02020603050405020304" pitchFamily="18" charset="0"/>
                <a:cs typeface="Times New Roman" panose="02020603050405020304" pitchFamily="18" charset="0"/>
              </a:rPr>
              <a:t> at the ‘jet’/ air interface</a:t>
            </a:r>
          </a:p>
        </p:txBody>
      </p:sp>
      <p:grpSp>
        <p:nvGrpSpPr>
          <p:cNvPr id="22" name="Group 21"/>
          <p:cNvGrpSpPr/>
          <p:nvPr/>
        </p:nvGrpSpPr>
        <p:grpSpPr>
          <a:xfrm>
            <a:off x="1783547" y="4014157"/>
            <a:ext cx="5576906" cy="2464097"/>
            <a:chOff x="1876285" y="3925521"/>
            <a:chExt cx="5576906" cy="2464097"/>
          </a:xfrm>
        </p:grpSpPr>
        <p:pic>
          <p:nvPicPr>
            <p:cNvPr id="20" name="Picture 19"/>
            <p:cNvPicPr>
              <a:picLocks noChangeAspect="1"/>
            </p:cNvPicPr>
            <p:nvPr/>
          </p:nvPicPr>
          <p:blipFill>
            <a:blip r:embed="rId4"/>
            <a:stretch>
              <a:fillRect/>
            </a:stretch>
          </p:blipFill>
          <p:spPr>
            <a:xfrm rot="5400000">
              <a:off x="3760493" y="2041313"/>
              <a:ext cx="1808490" cy="5576906"/>
            </a:xfrm>
            <a:prstGeom prst="rect">
              <a:avLst/>
            </a:prstGeom>
          </p:spPr>
        </p:pic>
        <p:sp>
          <p:nvSpPr>
            <p:cNvPr id="21" name="TextBox 20"/>
            <p:cNvSpPr txBox="1"/>
            <p:nvPr/>
          </p:nvSpPr>
          <p:spPr>
            <a:xfrm>
              <a:off x="3054439" y="5866398"/>
              <a:ext cx="2584361" cy="523220"/>
            </a:xfrm>
            <a:prstGeom prst="rect">
              <a:avLst/>
            </a:prstGeom>
            <a:noFill/>
          </p:spPr>
          <p:txBody>
            <a:bodyPr wrap="none" rtlCol="0">
              <a:spAutoFit/>
            </a:bodyPr>
            <a:lstStyle/>
            <a:p>
              <a:r>
                <a:rPr lang="en-IN" sz="2800" dirty="0">
                  <a:solidFill>
                    <a:srgbClr val="FF0000"/>
                  </a:solidFill>
                  <a:latin typeface="Times New Roman" panose="02020603050405020304" pitchFamily="18" charset="0"/>
                  <a:cs typeface="Times New Roman" panose="02020603050405020304" pitchFamily="18" charset="0"/>
                </a:rPr>
                <a:t>Local Extinction</a:t>
              </a:r>
            </a:p>
          </p:txBody>
        </p:sp>
      </p:grpSp>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2029320" y="4437720"/>
              <a:ext cx="2683800" cy="926280"/>
            </p14:xfrm>
          </p:contentPart>
        </mc:Choice>
        <mc:Fallback xmlns="">
          <p:pic>
            <p:nvPicPr>
              <p:cNvPr id="4" name="Ink 3"/>
              <p:cNvPicPr/>
              <p:nvPr/>
            </p:nvPicPr>
            <p:blipFill>
              <a:blip r:embed="rId7"/>
              <a:stretch>
                <a:fillRect/>
              </a:stretch>
            </p:blipFill>
            <p:spPr>
              <a:xfrm>
                <a:off x="2021040" y="4425480"/>
                <a:ext cx="2702520" cy="950040"/>
              </a:xfrm>
              <a:prstGeom prst="rect">
                <a:avLst/>
              </a:prstGeom>
            </p:spPr>
          </p:pic>
        </mc:Fallback>
      </mc:AlternateContent>
      <p:grpSp>
        <p:nvGrpSpPr>
          <p:cNvPr id="5" name="Group 38">
            <a:extLst>
              <a:ext uri="{FF2B5EF4-FFF2-40B4-BE49-F238E27FC236}">
                <a16:creationId xmlns:a16="http://schemas.microsoft.com/office/drawing/2014/main" id="{C19A35A0-E822-1913-2A9C-CD0A2846917A}"/>
              </a:ext>
            </a:extLst>
          </p:cNvPr>
          <p:cNvGrpSpPr>
            <a:grpSpLocks/>
          </p:cNvGrpSpPr>
          <p:nvPr/>
        </p:nvGrpSpPr>
        <p:grpSpPr bwMode="auto">
          <a:xfrm>
            <a:off x="0" y="0"/>
            <a:ext cx="9144000" cy="6858000"/>
            <a:chOff x="0" y="0"/>
            <a:chExt cx="9144000" cy="6858000"/>
          </a:xfrm>
        </p:grpSpPr>
        <p:grpSp>
          <p:nvGrpSpPr>
            <p:cNvPr id="6" name="Group 19">
              <a:extLst>
                <a:ext uri="{FF2B5EF4-FFF2-40B4-BE49-F238E27FC236}">
                  <a16:creationId xmlns:a16="http://schemas.microsoft.com/office/drawing/2014/main" id="{DB6BA365-7BB5-6B3D-539E-58B318D137FE}"/>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4FB346D3-3377-8050-7A2E-82A51DC14773}"/>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16752C9F-EFAC-B8D2-2FA5-0857BFD57487}"/>
                    </a:ext>
                  </a:extLst>
                </p:cNvPr>
                <p:cNvGrpSpPr>
                  <a:grpSpLocks/>
                </p:cNvGrpSpPr>
                <p:nvPr/>
              </p:nvGrpSpPr>
              <p:grpSpPr bwMode="auto">
                <a:xfrm>
                  <a:off x="0" y="0"/>
                  <a:ext cx="192" cy="4320"/>
                  <a:chOff x="0" y="-48"/>
                  <a:chExt cx="144" cy="4368"/>
                </a:xfrm>
              </p:grpSpPr>
              <p:sp>
                <p:nvSpPr>
                  <p:cNvPr id="24" name="Rectangle 10">
                    <a:extLst>
                      <a:ext uri="{FF2B5EF4-FFF2-40B4-BE49-F238E27FC236}">
                        <a16:creationId xmlns:a16="http://schemas.microsoft.com/office/drawing/2014/main" id="{35709C9C-B887-AD43-3939-CF7A437D0EB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5" name="Rectangle 11">
                    <a:extLst>
                      <a:ext uri="{FF2B5EF4-FFF2-40B4-BE49-F238E27FC236}">
                        <a16:creationId xmlns:a16="http://schemas.microsoft.com/office/drawing/2014/main" id="{45463466-2D3C-4700-BDA7-C00392BC1CA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7BC2A3FD-F15A-E60D-6E49-AF5981CADA5C}"/>
                    </a:ext>
                  </a:extLst>
                </p:cNvPr>
                <p:cNvGrpSpPr>
                  <a:grpSpLocks/>
                </p:cNvGrpSpPr>
                <p:nvPr/>
              </p:nvGrpSpPr>
              <p:grpSpPr bwMode="auto">
                <a:xfrm>
                  <a:off x="5674" y="24"/>
                  <a:ext cx="86" cy="4296"/>
                  <a:chOff x="5616" y="-48"/>
                  <a:chExt cx="144" cy="4368"/>
                </a:xfrm>
              </p:grpSpPr>
              <p:sp>
                <p:nvSpPr>
                  <p:cNvPr id="19" name="Rectangle 13">
                    <a:extLst>
                      <a:ext uri="{FF2B5EF4-FFF2-40B4-BE49-F238E27FC236}">
                        <a16:creationId xmlns:a16="http://schemas.microsoft.com/office/drawing/2014/main" id="{9DAE96CD-9D0A-77CB-F2A7-3F96E4CC0DE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 name="Rectangle 14">
                    <a:extLst>
                      <a:ext uri="{FF2B5EF4-FFF2-40B4-BE49-F238E27FC236}">
                        <a16:creationId xmlns:a16="http://schemas.microsoft.com/office/drawing/2014/main" id="{95664AEA-8F38-C73D-BA91-DCDD9C218018}"/>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DA6DF022-2504-971B-7027-11BBF3D49B71}"/>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9B2EDB9F-BF19-AF7C-E2AA-48E8D27164E9}"/>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7">
                    <a:extLst>
                      <a:ext uri="{FF2B5EF4-FFF2-40B4-BE49-F238E27FC236}">
                        <a16:creationId xmlns:a16="http://schemas.microsoft.com/office/drawing/2014/main" id="{3E109CEB-EAE0-E4B2-7853-27DCAC5F8A6F}"/>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BF8E90A8-F556-5AED-DF5B-AC1B4D74AD7E}"/>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54A9D268-BDEA-6181-D21B-45DC94090440}"/>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66F235F0-02C4-53D8-7094-3CC07369F9FD}"/>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67F38882-7DE9-050E-3D89-4BE758A1873F}"/>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a:extLst>
                <a:ext uri="{FF2B5EF4-FFF2-40B4-BE49-F238E27FC236}">
                  <a16:creationId xmlns:a16="http://schemas.microsoft.com/office/drawing/2014/main" id="{6E242DDB-FF5F-A8D6-7695-02F71C98DB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048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dissolv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dissolve">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435"/>
            <a:ext cx="6958084" cy="872362"/>
          </a:xfrm>
        </p:spPr>
        <p:txBody>
          <a:bodyPr/>
          <a:lstStyle/>
          <a:p>
            <a:r>
              <a:rPr lang="en-IN" sz="2800" dirty="0">
                <a:latin typeface="Times New Roman" panose="02020603050405020304" pitchFamily="18" charset="0"/>
                <a:cs typeface="Times New Roman" panose="02020603050405020304" pitchFamily="18" charset="0"/>
              </a:rPr>
              <a:t>Diesel Engineer with  Eco-inimical Combustion</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33316" y="960438"/>
            <a:ext cx="8153400" cy="5668962"/>
          </a:xfrm>
          <a:prstGeom prst="rect">
            <a:avLst/>
          </a:prstGeom>
          <a:noFill/>
          <a:ln>
            <a:noFill/>
          </a:ln>
        </p:spPr>
      </p:pic>
      <p:sp>
        <p:nvSpPr>
          <p:cNvPr id="17" name="Oval 16"/>
          <p:cNvSpPr/>
          <p:nvPr/>
        </p:nvSpPr>
        <p:spPr bwMode="auto">
          <a:xfrm>
            <a:off x="4114800" y="4419600"/>
            <a:ext cx="2209800" cy="1219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chemeClr val="tx1"/>
              </a:solidFill>
              <a:effectLst/>
              <a:latin typeface="Arial"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961320" y="4474920"/>
              <a:ext cx="853560" cy="817200"/>
            </p14:xfrm>
          </p:contentPart>
        </mc:Choice>
        <mc:Fallback xmlns="">
          <p:pic>
            <p:nvPicPr>
              <p:cNvPr id="4" name="Ink 3"/>
              <p:cNvPicPr/>
              <p:nvPr/>
            </p:nvPicPr>
            <p:blipFill>
              <a:blip r:embed="rId4"/>
              <a:stretch>
                <a:fillRect/>
              </a:stretch>
            </p:blipFill>
            <p:spPr>
              <a:xfrm>
                <a:off x="6951960" y="4465560"/>
                <a:ext cx="872280" cy="835920"/>
              </a:xfrm>
              <a:prstGeom prst="rect">
                <a:avLst/>
              </a:prstGeom>
            </p:spPr>
          </p:pic>
        </mc:Fallback>
      </mc:AlternateContent>
      <p:grpSp>
        <p:nvGrpSpPr>
          <p:cNvPr id="5" name="Group 38">
            <a:extLst>
              <a:ext uri="{FF2B5EF4-FFF2-40B4-BE49-F238E27FC236}">
                <a16:creationId xmlns:a16="http://schemas.microsoft.com/office/drawing/2014/main" id="{40A81792-0938-02C4-5EC1-80CCC3A5AA72}"/>
              </a:ext>
            </a:extLst>
          </p:cNvPr>
          <p:cNvGrpSpPr>
            <a:grpSpLocks/>
          </p:cNvGrpSpPr>
          <p:nvPr/>
        </p:nvGrpSpPr>
        <p:grpSpPr bwMode="auto">
          <a:xfrm>
            <a:off x="0" y="0"/>
            <a:ext cx="9144000" cy="6858000"/>
            <a:chOff x="0" y="0"/>
            <a:chExt cx="9144000" cy="6858000"/>
          </a:xfrm>
        </p:grpSpPr>
        <p:grpSp>
          <p:nvGrpSpPr>
            <p:cNvPr id="6" name="Group 19">
              <a:extLst>
                <a:ext uri="{FF2B5EF4-FFF2-40B4-BE49-F238E27FC236}">
                  <a16:creationId xmlns:a16="http://schemas.microsoft.com/office/drawing/2014/main" id="{E22F80E5-2D70-8781-C943-379400936F62}"/>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60E06ED9-8507-D352-E730-BFB6EF9018E8}"/>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72F4543C-1AC1-605B-2A42-F384D9C4EB3A}"/>
                    </a:ext>
                  </a:extLst>
                </p:cNvPr>
                <p:cNvGrpSpPr>
                  <a:grpSpLocks/>
                </p:cNvGrpSpPr>
                <p:nvPr/>
              </p:nvGrpSpPr>
              <p:grpSpPr bwMode="auto">
                <a:xfrm>
                  <a:off x="0" y="0"/>
                  <a:ext cx="192" cy="4320"/>
                  <a:chOff x="0" y="-48"/>
                  <a:chExt cx="144" cy="4368"/>
                </a:xfrm>
              </p:grpSpPr>
              <p:sp>
                <p:nvSpPr>
                  <p:cNvPr id="21" name="Rectangle 10">
                    <a:extLst>
                      <a:ext uri="{FF2B5EF4-FFF2-40B4-BE49-F238E27FC236}">
                        <a16:creationId xmlns:a16="http://schemas.microsoft.com/office/drawing/2014/main" id="{7FE0F62C-0081-AD7C-E066-72CA6622C7D9}"/>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2" name="Rectangle 11">
                    <a:extLst>
                      <a:ext uri="{FF2B5EF4-FFF2-40B4-BE49-F238E27FC236}">
                        <a16:creationId xmlns:a16="http://schemas.microsoft.com/office/drawing/2014/main" id="{7EA31469-07CF-1FEC-6130-B298F2EF163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9E8F537D-CF49-54EE-FE13-FFF9294920E4}"/>
                    </a:ext>
                  </a:extLst>
                </p:cNvPr>
                <p:cNvGrpSpPr>
                  <a:grpSpLocks/>
                </p:cNvGrpSpPr>
                <p:nvPr/>
              </p:nvGrpSpPr>
              <p:grpSpPr bwMode="auto">
                <a:xfrm>
                  <a:off x="5674" y="24"/>
                  <a:ext cx="86" cy="4296"/>
                  <a:chOff x="5616" y="-48"/>
                  <a:chExt cx="144" cy="4368"/>
                </a:xfrm>
              </p:grpSpPr>
              <p:sp>
                <p:nvSpPr>
                  <p:cNvPr id="19" name="Rectangle 13">
                    <a:extLst>
                      <a:ext uri="{FF2B5EF4-FFF2-40B4-BE49-F238E27FC236}">
                        <a16:creationId xmlns:a16="http://schemas.microsoft.com/office/drawing/2014/main" id="{4B4966C1-2927-59A4-22D3-0BE8B1EACDF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4">
                    <a:extLst>
                      <a:ext uri="{FF2B5EF4-FFF2-40B4-BE49-F238E27FC236}">
                        <a16:creationId xmlns:a16="http://schemas.microsoft.com/office/drawing/2014/main" id="{0A9ABAB0-91F5-1FA7-0C33-FE7BE9E2EEBE}"/>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17281060-17A0-7A2E-3DB8-BB806403A003}"/>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BB93EB95-7022-3E73-06E7-3F927F1FE9A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7">
                    <a:extLst>
                      <a:ext uri="{FF2B5EF4-FFF2-40B4-BE49-F238E27FC236}">
                        <a16:creationId xmlns:a16="http://schemas.microsoft.com/office/drawing/2014/main" id="{F5EE2971-5A01-DA40-DFAB-74A7EF961A57}"/>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8213822D-09FD-CBFE-F24F-225AF9D0F2FF}"/>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D11C8433-A7C8-DD0F-04BF-509DB47E7140}"/>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13C9F40F-1CD0-2B21-C230-1169D1875204}"/>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C9CF7B79-0337-88C0-200B-48EBABEF0143}"/>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a:extLst>
                <a:ext uri="{FF2B5EF4-FFF2-40B4-BE49-F238E27FC236}">
                  <a16:creationId xmlns:a16="http://schemas.microsoft.com/office/drawing/2014/main" id="{36543C5E-E679-7AFE-79D3-E5F874500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2467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216291"/>
            <a:ext cx="4525013" cy="523220"/>
          </a:xfrm>
          <a:prstGeom prst="rect">
            <a:avLst/>
          </a:prstGeom>
          <a:noFill/>
        </p:spPr>
        <p:txBody>
          <a:bodyPr wrap="square" rtlCol="0">
            <a:spAutoFit/>
          </a:bodyPr>
          <a:lstStyle/>
          <a:p>
            <a:pPr algn="ctr"/>
            <a:r>
              <a:rPr lang="en-US" sz="2800" dirty="0">
                <a:solidFill>
                  <a:srgbClr val="C00000"/>
                </a:solidFill>
                <a:latin typeface="Times New Roman" panose="02020603050405020304" pitchFamily="18" charset="0"/>
                <a:cs typeface="Times New Roman" panose="02020603050405020304" pitchFamily="18" charset="0"/>
              </a:rPr>
              <a:t>Diesel Engine Menace</a:t>
            </a:r>
          </a:p>
        </p:txBody>
      </p:sp>
      <p:sp>
        <p:nvSpPr>
          <p:cNvPr id="7" name="Rectangle 6"/>
          <p:cNvSpPr/>
          <p:nvPr/>
        </p:nvSpPr>
        <p:spPr>
          <a:xfrm>
            <a:off x="381000" y="1734112"/>
            <a:ext cx="6298462" cy="3280706"/>
          </a:xfrm>
          <a:prstGeom prst="rect">
            <a:avLst/>
          </a:prstGeom>
        </p:spPr>
        <p:txBody>
          <a:bodyPr wrap="square">
            <a:spAutoFit/>
          </a:bodyPr>
          <a:lstStyle/>
          <a:p>
            <a:pPr marL="214313" indent="-214313" algn="l">
              <a:lnSpc>
                <a:spcPct val="125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Stratified charge and unacceptable occurrence of </a:t>
            </a:r>
            <a:r>
              <a:rPr lang="el-GR" sz="2400" i="1" dirty="0">
                <a:latin typeface="Times New Roman" panose="02020603050405020304" pitchFamily="18" charset="0"/>
                <a:cs typeface="Times New Roman" panose="02020603050405020304" pitchFamily="18" charset="0"/>
              </a:rPr>
              <a:t>φ</a:t>
            </a:r>
            <a:r>
              <a:rPr lang="en-IN" sz="2400" i="1" dirty="0">
                <a:latin typeface="Times New Roman" panose="02020603050405020304" pitchFamily="18" charset="0"/>
                <a:cs typeface="Times New Roman" panose="02020603050405020304" pitchFamily="18" charset="0"/>
              </a:rPr>
              <a:t>-T</a:t>
            </a:r>
            <a:r>
              <a:rPr lang="en-IN" sz="2400" dirty="0">
                <a:latin typeface="Times New Roman" panose="02020603050405020304" pitchFamily="18" charset="0"/>
                <a:cs typeface="Times New Roman" panose="02020603050405020304" pitchFamily="18" charset="0"/>
              </a:rPr>
              <a:t> combination in cylinder.</a:t>
            </a:r>
          </a:p>
          <a:p>
            <a:pPr marL="214313" indent="-214313" algn="l">
              <a:lnSpc>
                <a:spcPct val="125000"/>
              </a:lnSpc>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Stoichiometric zones: </a:t>
            </a:r>
            <a:r>
              <a:rPr lang="en-IN" sz="2400" dirty="0">
                <a:solidFill>
                  <a:srgbClr val="3333FF"/>
                </a:solidFill>
                <a:latin typeface="Times New Roman" panose="02020603050405020304" pitchFamily="18" charset="0"/>
                <a:cs typeface="Times New Roman" panose="02020603050405020304" pitchFamily="18" charset="0"/>
              </a:rPr>
              <a:t>High AFT</a:t>
            </a:r>
            <a:r>
              <a:rPr lang="en-IN" sz="2400" dirty="0">
                <a:latin typeface="Times New Roman" panose="02020603050405020304" pitchFamily="18" charset="0"/>
                <a:cs typeface="Times New Roman" panose="02020603050405020304" pitchFamily="18" charset="0"/>
              </a:rPr>
              <a:t>-NO</a:t>
            </a:r>
            <a:r>
              <a:rPr lang="en-IN" sz="2400" baseline="-25000" dirty="0">
                <a:latin typeface="Times New Roman" panose="02020603050405020304" pitchFamily="18" charset="0"/>
                <a:cs typeface="Times New Roman" panose="02020603050405020304" pitchFamily="18" charset="0"/>
              </a:rPr>
              <a:t>x</a:t>
            </a:r>
            <a:r>
              <a:rPr lang="en-IN" sz="2400" dirty="0">
                <a:latin typeface="Times New Roman" panose="02020603050405020304" pitchFamily="18" charset="0"/>
                <a:cs typeface="Times New Roman" panose="02020603050405020304" pitchFamily="18" charset="0"/>
              </a:rPr>
              <a:t> in post flame.</a:t>
            </a:r>
          </a:p>
          <a:p>
            <a:pPr marL="214313" indent="-214313" algn="l">
              <a:lnSpc>
                <a:spcPct val="125000"/>
              </a:lnSpc>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Rich zone: </a:t>
            </a:r>
            <a:r>
              <a:rPr lang="en-IN" sz="2400" dirty="0">
                <a:solidFill>
                  <a:srgbClr val="3333FF"/>
                </a:solidFill>
                <a:latin typeface="Times New Roman" panose="02020603050405020304" pitchFamily="18" charset="0"/>
                <a:cs typeface="Times New Roman" panose="02020603050405020304" pitchFamily="18" charset="0"/>
              </a:rPr>
              <a:t>High PAH</a:t>
            </a:r>
            <a:r>
              <a:rPr lang="en-IN" sz="2400" dirty="0">
                <a:latin typeface="Times New Roman" panose="02020603050405020304" pitchFamily="18" charset="0"/>
                <a:cs typeface="Times New Roman" panose="02020603050405020304" pitchFamily="18" charset="0"/>
              </a:rPr>
              <a:t>- Soot.</a:t>
            </a:r>
          </a:p>
          <a:p>
            <a:pPr marL="214313" indent="-214313" algn="l">
              <a:lnSpc>
                <a:spcPct val="125000"/>
              </a:lnSpc>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Lean zone: Poor combustion- High  CO and UBHC</a:t>
            </a:r>
            <a:r>
              <a:rPr lang="en-US" sz="2400"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1615375" y="1178486"/>
            <a:ext cx="326902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Why Menace?</a:t>
            </a:r>
          </a:p>
        </p:txBody>
      </p:sp>
      <p:pic>
        <p:nvPicPr>
          <p:cNvPr id="11" name="Picture 10" descr="C:\Users\IC Engine Lab\Desktop\My Comprehensive\2.tif"/>
          <p:cNvPicPr/>
          <p:nvPr/>
        </p:nvPicPr>
        <p:blipFill>
          <a:blip r:embed="rId2">
            <a:extLst>
              <a:ext uri="{28A0092B-C50C-407E-A947-70E740481C1C}">
                <a14:useLocalDpi xmlns:a14="http://schemas.microsoft.com/office/drawing/2010/main" val="0"/>
              </a:ext>
            </a:extLst>
          </a:blip>
          <a:srcRect/>
          <a:stretch>
            <a:fillRect/>
          </a:stretch>
        </p:blipFill>
        <p:spPr bwMode="auto">
          <a:xfrm>
            <a:off x="6223493" y="1000384"/>
            <a:ext cx="2783982" cy="1590416"/>
          </a:xfrm>
          <a:prstGeom prst="rect">
            <a:avLst/>
          </a:prstGeom>
          <a:noFill/>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421" y="2685669"/>
            <a:ext cx="2783982" cy="1459115"/>
          </a:xfrm>
          <a:prstGeom prst="rect">
            <a:avLst/>
          </a:prstGeom>
        </p:spPr>
      </p:pic>
      <p:grpSp>
        <p:nvGrpSpPr>
          <p:cNvPr id="2" name="Group 38">
            <a:extLst>
              <a:ext uri="{FF2B5EF4-FFF2-40B4-BE49-F238E27FC236}">
                <a16:creationId xmlns:a16="http://schemas.microsoft.com/office/drawing/2014/main" id="{EA3F9B33-0C99-F416-AA15-FFF97D2D04D4}"/>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26C26EC3-2239-6A37-18CB-D2A4BAE7492B}"/>
                </a:ext>
              </a:extLst>
            </p:cNvPr>
            <p:cNvGrpSpPr>
              <a:grpSpLocks/>
            </p:cNvGrpSpPr>
            <p:nvPr/>
          </p:nvGrpSpPr>
          <p:grpSpPr bwMode="auto">
            <a:xfrm>
              <a:off x="0" y="0"/>
              <a:ext cx="9144000" cy="6858000"/>
              <a:chOff x="0" y="0"/>
              <a:chExt cx="9144000" cy="6858000"/>
            </a:xfrm>
          </p:grpSpPr>
          <p:grpSp>
            <p:nvGrpSpPr>
              <p:cNvPr id="9" name="Group 8">
                <a:extLst>
                  <a:ext uri="{FF2B5EF4-FFF2-40B4-BE49-F238E27FC236}">
                    <a16:creationId xmlns:a16="http://schemas.microsoft.com/office/drawing/2014/main" id="{8AEE6DF9-B530-9251-4047-AF022FB5FEAD}"/>
                  </a:ext>
                </a:extLst>
              </p:cNvPr>
              <p:cNvGrpSpPr>
                <a:grpSpLocks/>
              </p:cNvGrpSpPr>
              <p:nvPr/>
            </p:nvGrpSpPr>
            <p:grpSpPr bwMode="auto">
              <a:xfrm>
                <a:off x="0" y="0"/>
                <a:ext cx="9144000" cy="6858000"/>
                <a:chOff x="0" y="0"/>
                <a:chExt cx="5760" cy="4320"/>
              </a:xfrm>
            </p:grpSpPr>
            <p:grpSp>
              <p:nvGrpSpPr>
                <p:cNvPr id="12" name="Group 9">
                  <a:extLst>
                    <a:ext uri="{FF2B5EF4-FFF2-40B4-BE49-F238E27FC236}">
                      <a16:creationId xmlns:a16="http://schemas.microsoft.com/office/drawing/2014/main" id="{99CBEC13-17DD-55D7-939F-536327E7B120}"/>
                    </a:ext>
                  </a:extLst>
                </p:cNvPr>
                <p:cNvGrpSpPr>
                  <a:grpSpLocks/>
                </p:cNvGrpSpPr>
                <p:nvPr/>
              </p:nvGrpSpPr>
              <p:grpSpPr bwMode="auto">
                <a:xfrm>
                  <a:off x="0" y="0"/>
                  <a:ext cx="192" cy="4320"/>
                  <a:chOff x="0" y="-48"/>
                  <a:chExt cx="144" cy="4368"/>
                </a:xfrm>
              </p:grpSpPr>
              <p:sp>
                <p:nvSpPr>
                  <p:cNvPr id="22" name="Rectangle 10">
                    <a:extLst>
                      <a:ext uri="{FF2B5EF4-FFF2-40B4-BE49-F238E27FC236}">
                        <a16:creationId xmlns:a16="http://schemas.microsoft.com/office/drawing/2014/main" id="{C90A62A0-C899-5141-5649-8EA9522D1FEE}"/>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 name="Rectangle 11">
                    <a:extLst>
                      <a:ext uri="{FF2B5EF4-FFF2-40B4-BE49-F238E27FC236}">
                        <a16:creationId xmlns:a16="http://schemas.microsoft.com/office/drawing/2014/main" id="{BB2F1C23-60B9-BB3D-8225-554BE8645FA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2">
                  <a:extLst>
                    <a:ext uri="{FF2B5EF4-FFF2-40B4-BE49-F238E27FC236}">
                      <a16:creationId xmlns:a16="http://schemas.microsoft.com/office/drawing/2014/main" id="{E7D06082-E084-7344-0CFD-BF15BE5C5CA9}"/>
                    </a:ext>
                  </a:extLst>
                </p:cNvPr>
                <p:cNvGrpSpPr>
                  <a:grpSpLocks/>
                </p:cNvGrpSpPr>
                <p:nvPr/>
              </p:nvGrpSpPr>
              <p:grpSpPr bwMode="auto">
                <a:xfrm>
                  <a:off x="5674" y="24"/>
                  <a:ext cx="86" cy="4296"/>
                  <a:chOff x="5616" y="-48"/>
                  <a:chExt cx="144" cy="4368"/>
                </a:xfrm>
              </p:grpSpPr>
              <p:sp>
                <p:nvSpPr>
                  <p:cNvPr id="20" name="Rectangle 13">
                    <a:extLst>
                      <a:ext uri="{FF2B5EF4-FFF2-40B4-BE49-F238E27FC236}">
                        <a16:creationId xmlns:a16="http://schemas.microsoft.com/office/drawing/2014/main" id="{25702AEA-001E-C00A-B75D-442C656CC22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4">
                    <a:extLst>
                      <a:ext uri="{FF2B5EF4-FFF2-40B4-BE49-F238E27FC236}">
                        <a16:creationId xmlns:a16="http://schemas.microsoft.com/office/drawing/2014/main" id="{FC349522-94A9-AB9B-84BD-8A2AACB5CCB8}"/>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4" name="Group 15">
                  <a:extLst>
                    <a:ext uri="{FF2B5EF4-FFF2-40B4-BE49-F238E27FC236}">
                      <a16:creationId xmlns:a16="http://schemas.microsoft.com/office/drawing/2014/main" id="{4E22ADFF-0539-1054-A2E6-E89A568B2A99}"/>
                    </a:ext>
                  </a:extLst>
                </p:cNvPr>
                <p:cNvGrpSpPr>
                  <a:grpSpLocks/>
                </p:cNvGrpSpPr>
                <p:nvPr/>
              </p:nvGrpSpPr>
              <p:grpSpPr bwMode="auto">
                <a:xfrm>
                  <a:off x="144" y="0"/>
                  <a:ext cx="5616" cy="144"/>
                  <a:chOff x="96" y="-48"/>
                  <a:chExt cx="5520" cy="144"/>
                </a:xfrm>
              </p:grpSpPr>
              <p:sp>
                <p:nvSpPr>
                  <p:cNvPr id="18" name="Rectangle 16">
                    <a:extLst>
                      <a:ext uri="{FF2B5EF4-FFF2-40B4-BE49-F238E27FC236}">
                        <a16:creationId xmlns:a16="http://schemas.microsoft.com/office/drawing/2014/main" id="{DD1AB113-5DD4-2178-CCAB-6950F8764E6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7">
                    <a:extLst>
                      <a:ext uri="{FF2B5EF4-FFF2-40B4-BE49-F238E27FC236}">
                        <a16:creationId xmlns:a16="http://schemas.microsoft.com/office/drawing/2014/main" id="{CDA32B55-6F90-0000-D8DE-A5BDBB27524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5" name="Group 18">
                  <a:extLst>
                    <a:ext uri="{FF2B5EF4-FFF2-40B4-BE49-F238E27FC236}">
                      <a16:creationId xmlns:a16="http://schemas.microsoft.com/office/drawing/2014/main" id="{122A35DA-F2E6-0691-BAED-AEAF91775957}"/>
                    </a:ext>
                  </a:extLst>
                </p:cNvPr>
                <p:cNvGrpSpPr>
                  <a:grpSpLocks/>
                </p:cNvGrpSpPr>
                <p:nvPr/>
              </p:nvGrpSpPr>
              <p:grpSpPr bwMode="auto">
                <a:xfrm>
                  <a:off x="144" y="4234"/>
                  <a:ext cx="5616" cy="86"/>
                  <a:chOff x="96" y="4176"/>
                  <a:chExt cx="5520" cy="144"/>
                </a:xfrm>
              </p:grpSpPr>
              <p:sp>
                <p:nvSpPr>
                  <p:cNvPr id="16" name="Rectangle 19">
                    <a:extLst>
                      <a:ext uri="{FF2B5EF4-FFF2-40B4-BE49-F238E27FC236}">
                        <a16:creationId xmlns:a16="http://schemas.microsoft.com/office/drawing/2014/main" id="{D6622A86-1292-DA6F-C746-1AA53F4C3513}"/>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20">
                    <a:extLst>
                      <a:ext uri="{FF2B5EF4-FFF2-40B4-BE49-F238E27FC236}">
                        <a16:creationId xmlns:a16="http://schemas.microsoft.com/office/drawing/2014/main" id="{DD8FB3F8-4300-AA59-4138-A8B16B45FBD4}"/>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10" name="Rectangle 21">
                <a:extLst>
                  <a:ext uri="{FF2B5EF4-FFF2-40B4-BE49-F238E27FC236}">
                    <a16:creationId xmlns:a16="http://schemas.microsoft.com/office/drawing/2014/main" id="{47DB1CB5-C73A-8059-C269-BAEFAE80F80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09C06B89-F9C5-4157-792D-21B71CC94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1709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8169</TotalTime>
  <Words>1443</Words>
  <Application>Microsoft Office PowerPoint</Application>
  <PresentationFormat>On-screen Show (4:3)</PresentationFormat>
  <Paragraphs>201</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Blackadder ITC</vt:lpstr>
      <vt:lpstr>Cambria Math</vt:lpstr>
      <vt:lpstr>CommercialScript BT</vt:lpstr>
      <vt:lpstr>Tempus Sans ITC</vt:lpstr>
      <vt:lpstr>Times New Roman</vt:lpstr>
      <vt:lpstr>Wingdings</vt:lpstr>
      <vt:lpstr>Default Design</vt:lpstr>
      <vt:lpstr>Green Methods for Eco-friendly Combustion in CI Engines</vt:lpstr>
      <vt:lpstr>Need to Care the Heterogeneous Combustion in more detail</vt:lpstr>
      <vt:lpstr>Temporal Evolution of Spatial Distribution of Equivalence Ratio in CI Engines</vt:lpstr>
      <vt:lpstr>Rich Equivalence Ration &amp; Onset of Premixed Ignition-Combustion</vt:lpstr>
      <vt:lpstr>Auto Ignition &amp; Premixed Burning</vt:lpstr>
      <vt:lpstr>Transition into Diffusion Burning</vt:lpstr>
      <vt:lpstr>Diffusion Burning Flame</vt:lpstr>
      <vt:lpstr>Diesel Engineer with  Eco-inimical Combustion</vt:lpstr>
      <vt:lpstr>PowerPoint Presentation</vt:lpstr>
      <vt:lpstr>First Generation Common Rail Diesel Injection System</vt:lpstr>
      <vt:lpstr>History of CRDI</vt:lpstr>
      <vt:lpstr>Present Generation (Electronically Controlled) CRDI</vt:lpstr>
      <vt:lpstr>Common Rail Diesel injection system</vt:lpstr>
      <vt:lpstr>Eco-friendly Equivalence Ratio for CI Combustion</vt:lpstr>
      <vt:lpstr>Modern Injectors for CRDI</vt:lpstr>
      <vt:lpstr>Next Generation Injectors for CRDI</vt:lpstr>
      <vt:lpstr>Next Generation Diesel Injection Systems</vt:lpstr>
      <vt:lpstr>Eco-friendly Equivalence Ratio for CI Combustion</vt:lpstr>
      <vt:lpstr>PowerPoint Presentation</vt:lpstr>
      <vt:lpstr>Mildly Knocking Eco-friendly Engine</vt:lpstr>
      <vt:lpstr>Homogeneous Charged Combustion</vt:lpstr>
      <vt:lpstr>Effect of mixing time on Early (pilot) injection on combustion process</vt:lpstr>
      <vt:lpstr>Advanced CI Engine for Next Decade</vt:lpstr>
      <vt:lpstr>Developed HCCI-DI fuel injection system </vt:lpstr>
      <vt:lpstr>Schematic Diagram of HCCI-DI Engine test setup</vt:lpstr>
      <vt:lpstr>Dual Injection HCCI Engines</vt:lpstr>
      <vt:lpstr>Temporal Evolution of Spatial Distribution of Equivalence Ratio during Pilot Injection</vt:lpstr>
      <vt:lpstr>Temporal Evolution of Spatial Distribution of Equivalence Ratio during main injection</vt:lpstr>
      <vt:lpstr>Eco-friendly Equivalence Ratio for CI Combustion</vt:lpstr>
      <vt:lpstr>Diagnostic Testing of HCCI-DI Engine</vt:lpstr>
      <vt:lpstr>Rate of Combustion (Heat Release rate) in a Diesel Engine</vt:lpstr>
      <vt:lpstr>In-cylinder Processes in a Mild HCCI Engine</vt:lpstr>
      <vt:lpstr>Pace of Combustion in a Mild HCCI-DI Engine</vt:lpstr>
      <vt:lpstr>Diagnostic Testing of HCCI-DI Engine</vt:lpstr>
      <vt:lpstr>In-cylinder Processes in a Harsh HCCI-DI Engine</vt:lpstr>
      <vt:lpstr>In-cylinder Processes in a Pure HCCI-DI Engine</vt:lpstr>
      <vt:lpstr>Effect of Split Ratio on Range of Equivalence Ratio in CI Engines</vt:lpstr>
      <vt:lpstr>Effect of Split Ratio on Range of Equivalence Ratio in CI Engines</vt:lpstr>
      <vt:lpstr>Effect of  Split Ratio 80 % (Harsh) HCCI DI   Engine Cylinder Process</vt:lpstr>
      <vt:lpstr> Fuel Economy  of Homogenization</vt:lpstr>
      <vt:lpstr>Eco-friendly Behaviour of Homogenization </vt:lpstr>
      <vt:lpstr>Control of Particulates in 80 % (Harsh) HCCI DI   Engine - 1</vt:lpstr>
      <vt:lpstr>Control of Particulates in 80 % (Harsh) HCCI DI   Engine - 2</vt:lpstr>
      <vt:lpstr>Effect of Degree of Homogenization : Particulates </vt:lpstr>
      <vt:lpstr>Effect of Degree of Homogenization : HC Emissions </vt:lpstr>
      <vt:lpstr>Effect of Degree of Homogenization : CO Emissions </vt:lpstr>
      <vt:lpstr>Effect of Degree of Homogenization : NOx Emissions </vt:lpstr>
      <vt:lpstr>Schematic Diagram of HCCI-DI Engine test setup with EGR &amp; Fuel Heating</vt:lpstr>
      <vt:lpstr>Effect of Exhaust Gas recirculation</vt:lpstr>
      <vt:lpstr>Role of Fuel Heating</vt:lpstr>
      <vt:lpstr>High Speed Operation of HCCI-DI Engine</vt:lpstr>
      <vt:lpstr>Special Parameters for Combustion Characterization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P M V Subbarao</cp:lastModifiedBy>
  <cp:revision>672</cp:revision>
  <cp:lastPrinted>2021-09-24T00:09:15Z</cp:lastPrinted>
  <dcterms:created xsi:type="dcterms:W3CDTF">2003-07-30T05:45:36Z</dcterms:created>
  <dcterms:modified xsi:type="dcterms:W3CDTF">2023-11-17T08:02:20Z</dcterms:modified>
</cp:coreProperties>
</file>