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ink/ink3.xml" ContentType="application/inkml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sldIdLst>
    <p:sldId id="403" r:id="rId2"/>
    <p:sldId id="1120" r:id="rId3"/>
    <p:sldId id="1121" r:id="rId4"/>
    <p:sldId id="1122" r:id="rId5"/>
    <p:sldId id="1123" r:id="rId6"/>
    <p:sldId id="1124" r:id="rId7"/>
    <p:sldId id="453" r:id="rId8"/>
    <p:sldId id="596" r:id="rId9"/>
    <p:sldId id="597" r:id="rId10"/>
    <p:sldId id="601" r:id="rId11"/>
    <p:sldId id="602" r:id="rId12"/>
    <p:sldId id="605" r:id="rId13"/>
    <p:sldId id="590" r:id="rId14"/>
    <p:sldId id="592" r:id="rId15"/>
    <p:sldId id="593" r:id="rId16"/>
    <p:sldId id="608" r:id="rId17"/>
    <p:sldId id="609" r:id="rId18"/>
    <p:sldId id="610" r:id="rId19"/>
    <p:sldId id="611" r:id="rId20"/>
    <p:sldId id="613" r:id="rId21"/>
    <p:sldId id="614" r:id="rId22"/>
    <p:sldId id="619" r:id="rId23"/>
    <p:sldId id="1108" r:id="rId24"/>
    <p:sldId id="1109" r:id="rId25"/>
    <p:sldId id="1098" r:id="rId26"/>
    <p:sldId id="277" r:id="rId27"/>
    <p:sldId id="282" r:id="rId28"/>
    <p:sldId id="275" r:id="rId29"/>
    <p:sldId id="1110" r:id="rId30"/>
    <p:sldId id="504" r:id="rId31"/>
    <p:sldId id="1111" r:id="rId32"/>
    <p:sldId id="1112" r:id="rId33"/>
    <p:sldId id="1113" r:id="rId34"/>
    <p:sldId id="1107" r:id="rId35"/>
    <p:sldId id="1114" r:id="rId36"/>
    <p:sldId id="1115" r:id="rId37"/>
    <p:sldId id="1116" r:id="rId38"/>
    <p:sldId id="1117" r:id="rId39"/>
    <p:sldId id="266" r:id="rId40"/>
    <p:sldId id="267" r:id="rId41"/>
    <p:sldId id="265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0033CC"/>
    <a:srgbClr val="CC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6" autoAdjust="0"/>
    <p:restoredTop sz="94699" autoAdjust="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top\PhD%20Thesis%20File\Chapters\Important%20calculations%20and%20analysis\Final%20Plots_Performance%20and%20emissions%20plo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top\PhD%20Thesis%20File\Chapters\Important%20calculations%20and%20analysis\Final%20Plots_Performance%20and%20emissions%20plo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top\PhD%20Thesis%20File\Chapters\Important%20calculations%20and%20analysis\Final%20Plots_Performance%20and%20emissions%20plot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top\PhD%20Thesis%20File\Chapters\Important%20calculations%20and%20analysis\Final%20Plots_Performance%20and%20emissions%20plot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top\PhD%20Thesis%20File\Chapters\Important%20calculations%20and%20analysis\Final%20Plots_Performance%20and%20emissions%20plot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top\PhD%20Thesis%20File\split%20ratio%20analysis%20at%20optimum%20cond._Thesis_FUEL\3%20kW\New%20Analysis%20for%203%20kW%20load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Dtop\PhD%20Thesis%20File\split%20ratio%20analysis%20at%20optimum%20cond._Thesis_FUEL\3%20kW\New%20Analysis%20for%203%20kW%20load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Dtop\PhD%20Thesis%20File\split%20ratio%20analysis%20at%20optimum%20cond._Thesis_FUEL\3%20kW\New%20Analysis%20for%203%20kW%20load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58591612218687"/>
          <c:y val="5.3103674540682405E-2"/>
          <c:w val="0.74203156897054534"/>
          <c:h val="0.75999300087490063"/>
        </c:manualLayout>
      </c:layout>
      <c:scatterChart>
        <c:scatterStyle val="lineMarker"/>
        <c:varyColors val="0"/>
        <c:ser>
          <c:idx val="0"/>
          <c:order val="0"/>
          <c:tx>
            <c:v>HCCI-DI</c:v>
          </c:tx>
          <c:spPr>
            <a:ln w="28575">
              <a:noFill/>
            </a:ln>
          </c:spPr>
          <c:marker>
            <c:symbol val="diamond"/>
            <c:size val="14"/>
            <c:spPr>
              <a:noFill/>
              <a:ln w="28575">
                <a:solidFill>
                  <a:srgbClr val="000000"/>
                </a:solidFill>
              </a:ln>
            </c:spPr>
          </c:marker>
          <c:trendline>
            <c:spPr>
              <a:ln w="47625"/>
            </c:spPr>
            <c:trendlineType val="poly"/>
            <c:order val="2"/>
            <c:dispRSqr val="0"/>
            <c:dispEq val="0"/>
          </c:trendline>
          <c:xVal>
            <c:numRef>
              <c:f>'[2]Corrected ISFC used'!$B$14:$B$18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'[2]Corrected ISFC used'!$F$14:$F$18</c:f>
              <c:numCache>
                <c:formatCode>General</c:formatCode>
                <c:ptCount val="5"/>
                <c:pt idx="0">
                  <c:v>243.71325707297979</c:v>
                </c:pt>
                <c:pt idx="1">
                  <c:v>235.75950750770218</c:v>
                </c:pt>
                <c:pt idx="2">
                  <c:v>234.19012415376011</c:v>
                </c:pt>
                <c:pt idx="3">
                  <c:v>233.33000726474052</c:v>
                </c:pt>
                <c:pt idx="4">
                  <c:v>224.26078695866047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F1-480E-8D39-266B9EC65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19088"/>
        <c:axId val="304716848"/>
      </c:scatterChart>
      <c:valAx>
        <c:axId val="304719088"/>
        <c:scaling>
          <c:orientation val="minMax"/>
          <c:max val="0.8"/>
        </c:scaling>
        <c:delete val="0"/>
        <c:axPos val="b"/>
        <c:title>
          <c:tx>
            <c:rich>
              <a:bodyPr/>
              <a:lstStyle/>
              <a:p>
                <a:pPr>
                  <a:defRPr lang="en-IN" sz="2800"/>
                </a:pPr>
                <a:r>
                  <a:rPr lang="en-IN" sz="2800" baseline="0" dirty="0"/>
                  <a:t>Split ratio</a:t>
                </a:r>
                <a:endParaRPr lang="en-IN" sz="2800" dirty="0"/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lang="en-IN" sz="1600" baseline="0"/>
            </a:pPr>
            <a:endParaRPr lang="en-US"/>
          </a:p>
        </c:txPr>
        <c:crossAx val="304716848"/>
        <c:crosses val="autoZero"/>
        <c:crossBetween val="midCat"/>
        <c:minorUnit val="0.1"/>
      </c:valAx>
      <c:valAx>
        <c:axId val="304716848"/>
        <c:scaling>
          <c:orientation val="minMax"/>
          <c:max val="260"/>
          <c:min val="180"/>
        </c:scaling>
        <c:delete val="0"/>
        <c:axPos val="l"/>
        <c:title>
          <c:tx>
            <c:rich>
              <a:bodyPr/>
              <a:lstStyle/>
              <a:p>
                <a:pPr>
                  <a:defRPr lang="en-IN" sz="2800"/>
                </a:pPr>
                <a:r>
                  <a:rPr lang="en-IN" sz="2800" baseline="0"/>
                  <a:t>ISFC (gm/kWh)</a:t>
                </a:r>
                <a:endParaRPr lang="en-IN" sz="2800"/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lang="en-IN" sz="1600" baseline="0"/>
            </a:pPr>
            <a:endParaRPr lang="en-US"/>
          </a:p>
        </c:txPr>
        <c:crossAx val="304719088"/>
        <c:crosses val="autoZero"/>
        <c:crossBetween val="midCat"/>
        <c:majorUnit val="20"/>
        <c:min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3086905803438"/>
          <c:y val="6.475721784777097E-2"/>
          <c:w val="0.76743875765530511"/>
          <c:h val="0.75061854768154979"/>
        </c:manualLayout>
      </c:layout>
      <c:scatterChart>
        <c:scatterStyle val="lineMarker"/>
        <c:varyColors val="0"/>
        <c:ser>
          <c:idx val="0"/>
          <c:order val="0"/>
          <c:tx>
            <c:v>HCCI-DI</c:v>
          </c:tx>
          <c:spPr>
            <a:ln w="28575">
              <a:noFill/>
            </a:ln>
          </c:spPr>
          <c:marker>
            <c:symbol val="diamond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'[2]Emissions in gm per kWh'!$A$3:$A$7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'[2]Emissions in gm per kWh'!$E$3:$E$7</c:f>
              <c:numCache>
                <c:formatCode>General</c:formatCode>
                <c:ptCount val="5"/>
                <c:pt idx="0">
                  <c:v>28.3</c:v>
                </c:pt>
                <c:pt idx="1">
                  <c:v>23.9</c:v>
                </c:pt>
                <c:pt idx="2">
                  <c:v>18.2</c:v>
                </c:pt>
                <c:pt idx="3">
                  <c:v>14.82</c:v>
                </c:pt>
                <c:pt idx="4">
                  <c:v>10.200000000000001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69-4D6C-A3BC-DE752E79B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270816"/>
        <c:axId val="301271376"/>
      </c:scatterChart>
      <c:valAx>
        <c:axId val="301270816"/>
        <c:scaling>
          <c:orientation val="minMax"/>
          <c:max val="0.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IN" sz="2400" b="0" dirty="0">
                    <a:latin typeface="Times New Roman" pitchFamily="18" charset="0"/>
                    <a:cs typeface="Times New Roman" pitchFamily="18" charset="0"/>
                  </a:rPr>
                  <a:t>Split ratio (-)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01271376"/>
        <c:crosses val="autoZero"/>
        <c:crossBetween val="midCat"/>
        <c:majorUnit val="0.2"/>
        <c:minorUnit val="0.1"/>
      </c:valAx>
      <c:valAx>
        <c:axId val="301271376"/>
        <c:scaling>
          <c:orientation val="minMax"/>
          <c:max val="3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400" b="0">
                    <a:latin typeface="Times New Roman" pitchFamily="18" charset="0"/>
                    <a:cs typeface="Times New Roman" pitchFamily="18" charset="0"/>
                  </a:rPr>
                  <a:t>Smoke opacity (%)</a:t>
                </a:r>
              </a:p>
            </c:rich>
          </c:tx>
          <c:layout>
            <c:manualLayout>
              <c:xMode val="edge"/>
              <c:yMode val="edge"/>
              <c:x val="4.8485537245988641E-2"/>
              <c:y val="0.18367242401151468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301270816"/>
        <c:crosses val="autoZero"/>
        <c:crossBetween val="midCat"/>
        <c:majorUnit val="5"/>
        <c:minorUnit val="2.5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490070816617"/>
          <c:y val="2.9836884702268456E-2"/>
          <c:w val="0.84086381141609701"/>
          <c:h val="0.85961322543015461"/>
        </c:manualLayout>
      </c:layout>
      <c:scatterChart>
        <c:scatterStyle val="lineMarker"/>
        <c:varyColors val="0"/>
        <c:ser>
          <c:idx val="0"/>
          <c:order val="0"/>
          <c:tx>
            <c:v>HCCI-DI</c:v>
          </c:tx>
          <c:spPr>
            <a:ln w="28575">
              <a:noFill/>
            </a:ln>
          </c:spPr>
          <c:marker>
            <c:symbol val="diamond"/>
            <c:size val="19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 w="53975"/>
            </c:spPr>
            <c:trendlineType val="poly"/>
            <c:order val="2"/>
            <c:dispRSqr val="0"/>
            <c:dispEq val="0"/>
          </c:trendline>
          <c:xVal>
            <c:numRef>
              <c:f>'[2]Emissions in gm per kWh'!$A$3:$A$7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'[2]Emissions in gm per kWh'!$Z$3:$Z$7</c:f>
              <c:numCache>
                <c:formatCode>General</c:formatCode>
                <c:ptCount val="5"/>
                <c:pt idx="0">
                  <c:v>0.16190022946017693</c:v>
                </c:pt>
                <c:pt idx="1">
                  <c:v>0.26518289560243857</c:v>
                </c:pt>
                <c:pt idx="2">
                  <c:v>0.58402636683010956</c:v>
                </c:pt>
                <c:pt idx="3">
                  <c:v>0.83893604776265163</c:v>
                </c:pt>
                <c:pt idx="4">
                  <c:v>1.1567101114729887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F3-4DE2-AF75-E8C3FFE89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282576"/>
        <c:axId val="301283136"/>
      </c:scatterChart>
      <c:valAx>
        <c:axId val="301282576"/>
        <c:scaling>
          <c:orientation val="minMax"/>
          <c:max val="0.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IN" sz="2800" dirty="0"/>
                  <a:t>Split ratio </a:t>
                </a:r>
              </a:p>
            </c:rich>
          </c:tx>
          <c:layout>
            <c:manualLayout>
              <c:xMode val="edge"/>
              <c:yMode val="edge"/>
              <c:x val="0.3683148863467538"/>
              <c:y val="0.91082963901203295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770" baseline="0"/>
            </a:pPr>
            <a:endParaRPr lang="en-US"/>
          </a:p>
        </c:txPr>
        <c:crossAx val="301283136"/>
        <c:crosses val="autoZero"/>
        <c:crossBetween val="midCat"/>
        <c:majorUnit val="0.2"/>
        <c:minorUnit val="0.1"/>
      </c:valAx>
      <c:valAx>
        <c:axId val="301283136"/>
        <c:scaling>
          <c:orientation val="minMax"/>
          <c:max val="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IN" sz="2400"/>
                  <a:t>ISHC (g/kWh)</a:t>
                </a:r>
              </a:p>
            </c:rich>
          </c:tx>
          <c:layout>
            <c:manualLayout>
              <c:xMode val="edge"/>
              <c:yMode val="edge"/>
              <c:x val="3.8120370370370452E-3"/>
              <c:y val="0.29388750000000863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590" baseline="0"/>
            </a:pPr>
            <a:endParaRPr lang="en-US"/>
          </a:p>
        </c:txPr>
        <c:crossAx val="301282576"/>
        <c:crosses val="autoZero"/>
        <c:crossBetween val="midCat"/>
        <c:majorUnit val="0.4"/>
        <c:minorUnit val="0.2"/>
      </c:valAx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67777777777777"/>
          <c:y val="6.549185484045901E-2"/>
          <c:w val="0.77669783950620608"/>
          <c:h val="0.74988395045660661"/>
        </c:manualLayout>
      </c:layout>
      <c:scatterChart>
        <c:scatterStyle val="lineMarker"/>
        <c:varyColors val="0"/>
        <c:ser>
          <c:idx val="0"/>
          <c:order val="0"/>
          <c:tx>
            <c:v>HCCI-DI</c:v>
          </c:tx>
          <c:spPr>
            <a:ln w="28575">
              <a:noFill/>
            </a:ln>
          </c:spPr>
          <c:marker>
            <c:symbol val="diamond"/>
            <c:size val="17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 w="44450"/>
            </c:spPr>
            <c:trendlineType val="poly"/>
            <c:order val="2"/>
            <c:dispRSqr val="0"/>
            <c:dispEq val="0"/>
          </c:trendline>
          <c:xVal>
            <c:numRef>
              <c:f>'[2]Emissions in gm per kWh'!$A$3:$A$7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'[2]Emissions in gm per kWh'!$AA$3:$AA$7</c:f>
              <c:numCache>
                <c:formatCode>General</c:formatCode>
                <c:ptCount val="5"/>
                <c:pt idx="0">
                  <c:v>2.6174810616558242</c:v>
                </c:pt>
                <c:pt idx="1">
                  <c:v>5.3590968449271905</c:v>
                </c:pt>
                <c:pt idx="2">
                  <c:v>9.4420987529327789</c:v>
                </c:pt>
                <c:pt idx="3">
                  <c:v>11.692488470559796</c:v>
                </c:pt>
                <c:pt idx="4">
                  <c:v>13.047082693220975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ED-4626-9AFF-D51B47AA9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285376"/>
        <c:axId val="301285936"/>
      </c:scatterChart>
      <c:valAx>
        <c:axId val="301285376"/>
        <c:scaling>
          <c:orientation val="minMax"/>
          <c:max val="0.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IN" sz="2400" b="0">
                    <a:latin typeface="Times New Roman" pitchFamily="18" charset="0"/>
                    <a:cs typeface="Times New Roman" pitchFamily="18" charset="0"/>
                  </a:rPr>
                  <a:t>Split ratio (-)</a:t>
                </a:r>
              </a:p>
            </c:rich>
          </c:tx>
          <c:layout>
            <c:manualLayout>
              <c:xMode val="edge"/>
              <c:yMode val="edge"/>
              <c:x val="0.50543508984453811"/>
              <c:y val="0.89759005667769842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301285936"/>
        <c:crosses val="autoZero"/>
        <c:crossBetween val="midCat"/>
        <c:majorUnit val="0.2"/>
        <c:minorUnit val="0.1"/>
      </c:valAx>
      <c:valAx>
        <c:axId val="301285936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400" b="0">
                    <a:latin typeface="Times New Roman" pitchFamily="18" charset="0"/>
                    <a:cs typeface="Times New Roman" pitchFamily="18" charset="0"/>
                  </a:rPr>
                  <a:t>ISCO (g/kWh)</a:t>
                </a:r>
              </a:p>
            </c:rich>
          </c:tx>
          <c:layout>
            <c:manualLayout>
              <c:xMode val="edge"/>
              <c:yMode val="edge"/>
              <c:x val="4.9599521213694493E-2"/>
              <c:y val="0.32287306477994676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301285376"/>
        <c:crosses val="autoZero"/>
        <c:crossBetween val="midCat"/>
        <c:majorUnit val="3"/>
        <c:minorUnit val="1"/>
      </c:valAx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40339749198424"/>
          <c:y val="5.4547066751791183E-2"/>
          <c:w val="0.78135826771653538"/>
          <c:h val="0.72570582393417826"/>
        </c:manualLayout>
      </c:layout>
      <c:scatterChart>
        <c:scatterStyle val="lineMarker"/>
        <c:varyColors val="0"/>
        <c:ser>
          <c:idx val="0"/>
          <c:order val="0"/>
          <c:tx>
            <c:v>HCCI-DI</c:v>
          </c:tx>
          <c:spPr>
            <a:ln w="28575">
              <a:noFill/>
            </a:ln>
          </c:spPr>
          <c:marker>
            <c:symbol val="diamond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'[2]Emissions in gm per kWh'!$L$7:$L$10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xVal>
          <c:yVal>
            <c:numRef>
              <c:f>'[2]Emissions in gm per kWh'!$AB$7:$AB$10</c:f>
              <c:numCache>
                <c:formatCode>General</c:formatCode>
                <c:ptCount val="4"/>
                <c:pt idx="0">
                  <c:v>9.315617042959774</c:v>
                </c:pt>
                <c:pt idx="1">
                  <c:v>7.1569553646676765</c:v>
                </c:pt>
                <c:pt idx="2">
                  <c:v>4.2179872355131316</c:v>
                </c:pt>
                <c:pt idx="3">
                  <c:v>2.7126728326052727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D5-4C56-92DA-3D342BCC6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293776"/>
        <c:axId val="301294336"/>
      </c:scatterChart>
      <c:valAx>
        <c:axId val="301293776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EGR</a:t>
                </a:r>
                <a:r>
                  <a:rPr lang="en-IN" baseline="0"/>
                  <a:t> (%)</a:t>
                </a:r>
                <a:endParaRPr lang="en-IN"/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crossAx val="301294336"/>
        <c:crosses val="autoZero"/>
        <c:crossBetween val="midCat"/>
        <c:majorUnit val="5"/>
        <c:minorUnit val="2.5"/>
      </c:valAx>
      <c:valAx>
        <c:axId val="301294336"/>
        <c:scaling>
          <c:orientation val="minMax"/>
          <c:max val="1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ISNOₓ (g/kWh)</a:t>
                </a:r>
              </a:p>
            </c:rich>
          </c:tx>
          <c:layout>
            <c:manualLayout>
              <c:xMode val="edge"/>
              <c:yMode val="edge"/>
              <c:x val="3.8120370370370452E-3"/>
              <c:y val="0.29388750000000824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301293776"/>
        <c:crosses val="autoZero"/>
        <c:crossBetween val="midCat"/>
        <c:majorUnit val="2"/>
        <c:minorUnit val="1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1.9204916458614832E-5"/>
          <c:y val="8.1081081081081086E-2"/>
          <c:w val="0.9707796296296447"/>
          <c:h val="9.1704866272571767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83293392673744"/>
          <c:y val="2.1183626085200892E-2"/>
          <c:w val="0.70541302128900552"/>
          <c:h val="0.74491944444445735"/>
        </c:manualLayout>
      </c:layout>
      <c:scatterChart>
        <c:scatterStyle val="lineMarker"/>
        <c:varyColors val="0"/>
        <c:ser>
          <c:idx val="1"/>
          <c:order val="0"/>
          <c:tx>
            <c:v>Baseline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9525" cap="rnd">
                <a:solidFill>
                  <a:srgbClr val="C00000"/>
                </a:solidFill>
                <a:round/>
              </a:ln>
              <a:effectLst/>
            </c:spPr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Ref>
              <c:f>Thesis1!$C$10</c:f>
              <c:numCache>
                <c:formatCode>0.00</c:formatCode>
                <c:ptCount val="1"/>
                <c:pt idx="0">
                  <c:v>62.433704330000012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26-464A-B7A7-0B0AB8044DEF}"/>
            </c:ext>
          </c:extLst>
        </c:ser>
        <c:ser>
          <c:idx val="0"/>
          <c:order val="1"/>
          <c:tx>
            <c:v>HCCI-DI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Thesis1!$B$3:$B$7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Thesis1!$C$3:$C$7</c:f>
              <c:numCache>
                <c:formatCode>0.00</c:formatCode>
                <c:ptCount val="5"/>
                <c:pt idx="0">
                  <c:v>55.024407299999986</c:v>
                </c:pt>
                <c:pt idx="1">
                  <c:v>55.706520110000113</c:v>
                </c:pt>
                <c:pt idx="2">
                  <c:v>57.165561310000363</c:v>
                </c:pt>
                <c:pt idx="3">
                  <c:v>61.683397000000042</c:v>
                </c:pt>
                <c:pt idx="4">
                  <c:v>64.824401194998558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26-464A-B7A7-0B0AB8044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462672"/>
        <c:axId val="301463232"/>
      </c:scatterChart>
      <c:valAx>
        <c:axId val="301462672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1463232"/>
        <c:crosses val="autoZero"/>
        <c:crossBetween val="midCat"/>
        <c:minorUnit val="0.1"/>
      </c:valAx>
      <c:valAx>
        <c:axId val="30146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1462672"/>
        <c:crosses val="autoZero"/>
        <c:crossBetween val="midCat"/>
        <c:majorUnit val="3"/>
        <c:minorUnit val="1.5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4608486439195"/>
          <c:y val="3.5880555555555596E-2"/>
          <c:w val="0.74404600466609894"/>
          <c:h val="0.7731439814814931"/>
        </c:manualLayout>
      </c:layout>
      <c:scatterChart>
        <c:scatterStyle val="lineMarker"/>
        <c:varyColors val="0"/>
        <c:ser>
          <c:idx val="1"/>
          <c:order val="0"/>
          <c:tx>
            <c:v>Baseline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9525" cap="rnd">
                <a:solidFill>
                  <a:srgbClr val="C00000"/>
                </a:solidFill>
                <a:round/>
              </a:ln>
              <a:effectLst/>
            </c:spPr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Ref>
              <c:f>Thesis1!$D$10</c:f>
              <c:numCache>
                <c:formatCode>0.0</c:formatCode>
                <c:ptCount val="1"/>
                <c:pt idx="0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2A-4718-ADC7-5F17E11F5D3F}"/>
            </c:ext>
          </c:extLst>
        </c:ser>
        <c:ser>
          <c:idx val="0"/>
          <c:order val="1"/>
          <c:tx>
            <c:v>HCCI-DI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Thesis1!$B$3:$B$7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Thesis1!$D$3:$D$7</c:f>
              <c:numCache>
                <c:formatCode>0.0</c:formatCode>
                <c:ptCount val="5"/>
                <c:pt idx="0">
                  <c:v>6.5</c:v>
                </c:pt>
                <c:pt idx="1">
                  <c:v>7</c:v>
                </c:pt>
                <c:pt idx="2">
                  <c:v>7</c:v>
                </c:pt>
                <c:pt idx="3">
                  <c:v>6.5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2A-4718-ADC7-5F17E11F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466032"/>
        <c:axId val="301466592"/>
      </c:scatterChart>
      <c:valAx>
        <c:axId val="301466032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1466592"/>
        <c:crosses val="autoZero"/>
        <c:crossBetween val="midCat"/>
        <c:minorUnit val="0.1"/>
      </c:valAx>
      <c:valAx>
        <c:axId val="301466592"/>
        <c:scaling>
          <c:orientation val="minMax"/>
          <c:max val="8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1466032"/>
        <c:crosses val="autoZero"/>
        <c:crossBetween val="midCat"/>
        <c:majorUnit val="1"/>
        <c:minorUnit val="0.5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15925925925925"/>
          <c:y val="0.11364424367557367"/>
          <c:w val="0.7931817901234568"/>
          <c:h val="0.72140092592591321"/>
        </c:manualLayout>
      </c:layout>
      <c:scatterChart>
        <c:scatterStyle val="lineMarker"/>
        <c:varyColors val="0"/>
        <c:ser>
          <c:idx val="1"/>
          <c:order val="0"/>
          <c:tx>
            <c:v>Baseline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9525" cap="rnd">
                <a:solidFill>
                  <a:srgbClr val="C00000"/>
                </a:solidFill>
                <a:round/>
              </a:ln>
              <a:effectLst/>
            </c:spPr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Ref>
              <c:f>Thesis1!$I$10</c:f>
              <c:numCache>
                <c:formatCode>0.0</c:formatCode>
                <c:ptCount val="1"/>
                <c:pt idx="0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F5-4D8D-8DB2-1C0FB98A4746}"/>
            </c:ext>
          </c:extLst>
        </c:ser>
        <c:ser>
          <c:idx val="0"/>
          <c:order val="1"/>
          <c:tx>
            <c:v>HCCI-DI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Thesis1!$B$3:$B$7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</c:numCache>
            </c:numRef>
          </c:xVal>
          <c:yVal>
            <c:numRef>
              <c:f>Thesis1!$I$3:$I$7</c:f>
              <c:numCache>
                <c:formatCode>0.0</c:formatCode>
                <c:ptCount val="5"/>
                <c:pt idx="0">
                  <c:v>7</c:v>
                </c:pt>
                <c:pt idx="1">
                  <c:v>8</c:v>
                </c:pt>
                <c:pt idx="2">
                  <c:v>9.5</c:v>
                </c:pt>
                <c:pt idx="3">
                  <c:v>10.5</c:v>
                </c:pt>
                <c:pt idx="4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F5-4D8D-8DB2-1C0FB98A4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66896"/>
        <c:axId val="306867456"/>
      </c:scatterChart>
      <c:valAx>
        <c:axId val="306866896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6867456"/>
        <c:crosses val="autoZero"/>
        <c:crossBetween val="midCat"/>
        <c:minorUnit val="0.1"/>
      </c:valAx>
      <c:valAx>
        <c:axId val="306867456"/>
        <c:scaling>
          <c:orientation val="minMax"/>
          <c:max val="14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6866896"/>
        <c:crosses val="autoZero"/>
        <c:crossBetween val="midCat"/>
        <c:majorUnit val="2"/>
        <c:minorUnit val="1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0.04851</cdr:y>
    </cdr:from>
    <cdr:to>
      <cdr:x>0.06737</cdr:x>
      <cdr:y>0.90385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517484" y="1709700"/>
          <a:ext cx="3389185" cy="354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2400" b="0" dirty="0">
              <a:latin typeface="Times New Roman" pitchFamily="18" charset="0"/>
              <a:cs typeface="Times New Roman" pitchFamily="18" charset="0"/>
            </a:rPr>
            <a:t>Peak</a:t>
          </a:r>
          <a:r>
            <a:rPr lang="en-IN" sz="2400" b="0" baseline="0" dirty="0">
              <a:latin typeface="Times New Roman" pitchFamily="18" charset="0"/>
              <a:cs typeface="Times New Roman" pitchFamily="18" charset="0"/>
            </a:rPr>
            <a:t> pressure (bar)</a:t>
          </a:r>
          <a:endParaRPr lang="en-IN" sz="2400" b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0.38497</cdr:x>
      <cdr:y>0.88194</cdr:y>
    </cdr:from>
    <cdr:to>
      <cdr:x>0.77023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7302" y="1905001"/>
          <a:ext cx="1248248" cy="25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000" b="1" baseline="0"/>
            <a:t>Split ratio</a:t>
          </a:r>
          <a:endParaRPr lang="en-IN" sz="1000" b="1"/>
        </a:p>
      </cdr:txBody>
    </cdr:sp>
  </cdr:relSizeAnchor>
  <cdr:relSizeAnchor xmlns:cdr="http://schemas.openxmlformats.org/drawingml/2006/chartDrawing">
    <cdr:from>
      <cdr:x>0.75195</cdr:x>
      <cdr:y>0.63059</cdr:y>
    </cdr:from>
    <cdr:to>
      <cdr:x>0.91471</cdr:x>
      <cdr:y>0.76729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00275" y="1362075"/>
          <a:ext cx="4762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/>
            <a:t>(a)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0.01503</cdr:x>
      <cdr:y>0</cdr:y>
    </cdr:from>
    <cdr:to>
      <cdr:x>0.11507</cdr:x>
      <cdr:y>0.81633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221635" y="1291497"/>
          <a:ext cx="3048000" cy="465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800" b="1" baseline="0" dirty="0">
              <a:latin typeface="Times New Roman" pitchFamily="18" charset="0"/>
              <a:cs typeface="Times New Roman" pitchFamily="18" charset="0"/>
            </a:rPr>
            <a:t>Angle of PCP (CAD  </a:t>
          </a:r>
          <a:r>
            <a:rPr lang="en-IN" sz="1800" b="1" baseline="0" dirty="0" err="1">
              <a:latin typeface="Times New Roman" pitchFamily="18" charset="0"/>
              <a:cs typeface="Times New Roman" pitchFamily="18" charset="0"/>
            </a:rPr>
            <a:t>aTDC</a:t>
          </a:r>
          <a:r>
            <a:rPr lang="en-IN" sz="1800" b="1" baseline="0" dirty="0">
              <a:latin typeface="Times New Roman" pitchFamily="18" charset="0"/>
              <a:cs typeface="Times New Roman" pitchFamily="18" charset="0"/>
            </a:rPr>
            <a:t>)</a:t>
          </a:r>
          <a:endParaRPr lang="en-IN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0.38497</cdr:x>
      <cdr:y>0.89958</cdr:y>
    </cdr:from>
    <cdr:to>
      <cdr:x>0.71731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7303" y="1943099"/>
          <a:ext cx="1076796" cy="216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000" b="1" baseline="0"/>
            <a:t>Split ratio</a:t>
          </a:r>
          <a:endParaRPr lang="en-IN" sz="10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0.09284</cdr:y>
    </cdr:from>
    <cdr:to>
      <cdr:x>0.05292</cdr:x>
      <cdr:y>0.66547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43699" y="885121"/>
          <a:ext cx="1489024" cy="201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2800" b="0" dirty="0">
              <a:latin typeface="Times New Roman" pitchFamily="18" charset="0"/>
              <a:cs typeface="Times New Roman" pitchFamily="18" charset="0"/>
            </a:rPr>
            <a:t>SOC</a:t>
          </a:r>
          <a:r>
            <a:rPr lang="en-IN" sz="2800" b="0" baseline="0" dirty="0">
              <a:latin typeface="Times New Roman" pitchFamily="18" charset="0"/>
              <a:cs typeface="Times New Roman" pitchFamily="18" charset="0"/>
            </a:rPr>
            <a:t> (ºCA BTDC)</a:t>
          </a:r>
          <a:endParaRPr lang="en-IN" sz="2800" b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0.39365</cdr:x>
      <cdr:y>0.91281</cdr:y>
    </cdr:from>
    <cdr:to>
      <cdr:x>0.75245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99807" y="2383127"/>
          <a:ext cx="1367028" cy="22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2800" b="0" baseline="0" dirty="0">
              <a:latin typeface="Times New Roman" pitchFamily="18" charset="0"/>
              <a:cs typeface="Times New Roman" pitchFamily="18" charset="0"/>
            </a:rPr>
            <a:t>Split ratio</a:t>
          </a:r>
          <a:endParaRPr lang="en-IN" sz="2800" b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30T06:33:28.3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202 0,'0'0,"0"0,0 0,0 0,0 0,0 0,0 0,0 0,0 0,0 0,0 0,0 0,0 0,0 0,0 0,0 0,0 0,0 0,0 0,0 0,0 0,-202 325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25T06:27:39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21936 15148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3-09T05:39:08.9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06:47:51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14346 6802 42 0,'0'0'32'0,"1"-13"-7"16,-1 13-7-16,-4-13-1 15,4 13-2-15,-6-15 0 16,6 15 0-16,-8-16 1 16,8 16 4-16,-10-15 0 15,10 15 2-15,-12-14-4 16,12 14-1-16,-19-11-1 15,6 5-2-15,1 3-5 0,-4-2-1 16,0 2-2-16,-4 0 0 16,2 0 0-16,-3 1 0 15,1 1-2-15,-2 2 0 16,0 0-1-16,-3 3-2 15,1-1 1-15,-2 6-1 16,-1-2-1-16,-1 3 1 16,-1 1-1-16,-2 0 0 15,-3 3 1-15,1 0-1 16,-2 1 0-16,0 1 0 15,-1 1 0-15,0 1 0 16,0 3-1-16,1 0 0 16,3-1 1-16,0 2 0 15,4 0 0-15,0 0-1 16,4 1 0-16,1-1 0 0,1-1 1 15,3 5 4-15,0 2-3 16,-1 0 6-16,3 3-5 16,1 0 4-16,2 1-3 15,1 5 5-15,5-1-4 16,-1 0 1-16,4-1 0 15,3 2-3-15,1 1 2 16,1 4-1-16,2 2 2 16,1-1-1-16,0 0 2 15,6 5 0 16,-2-1 0-31,4-1 0 0,1 0-1 0,2-3 0 0,2-2 0 16,1 0-1-16,1-2-1 0,-1-4 0 16,5-2 0-1,-1-3 1-15,1 0 0 0,3-1 1 16,2-4-1-16,3 2 0 15,1-2 1-15,4 0-3 16,1 0 0-16,1 1 0 16,2-2 2-16,1-2-3 15,0-2 2-15,2-1 1 16,1-4-3-16,-3 0 1 15,3-3 0-15,-2-2-1 16,2 0 0-16,0-1 1 16,0 0-1-16,0-1-1 15,-3 0 5-15,6-1-4 16,-5-1 6-16,4 0-4 15,-3-4 5-15,1-2-4 0,-1-2 0 16,-1-4 1-16,1-1-4 16,-3-6 4-16,3-1-5 15,-4-7 7-15,1-2-6 16,-3-3 5-16,2-5 0 15,-2-6 0-15,-1-1-1 16,-6-6 3-16,2 1-1 16,-7-6 0-16,-3-1 0 15,-6-1 2-15,-2 0 4 16,-9-2-10-16,-3 1 2 15,-6-3-3-15,-7-1 3 16,-4-1-4-16,-5-1 3 0,-6-3-3 16,-3 3-4-1,-4-3 9-15,-4 1-1 0,-3-5-1 16,1 3 1-1,-1 0-2-15,-1 0 0 0,-1 3-1 16,0 1 1-16,-3-1-4 16,2 4 2-16,-6 1-2 15,-6 7-1-15,-1 6-2 16,-8 3-5-16,-7 11-9 15,-13 8-8-15,-9 18-18 16,-22 9-44-16,-5 25-40 16,-12 15-1-16,-21 20 3 15,-9 19 0-15,-16 13 110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06:49:49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7972 83 0,'-11'-6'45'0,"11"6"-5"15,-16-8-4-15,16 8-1 16,-18-12-3-16,7 6-2 16,11 6-10-16,-18-11-4 15,18 11-3-15,-20-7-5 16,20 7-3-16,-20-3-2 0,5 3 0 15,1 0 3 1,-3 1 1-16,-2-1 1 0,-1 3 1 16,-3-4 3-16,1 4-2 15,-3-3 1-15,0 4-2 16,-3-1-2-16,0 2-2 15,-1 3 0-15,-4-1-3 16,1 5-3-16,-1-4 1 16,1 7-2-16,-2 0 2 15,0 0-2-15,0 4 1 16,1 1 0-16,1 5 0 15,-1 0 1-15,-3 5 2 16,1 1 1-16,0 1 0 0,-3 4 1 16,3-1 1-1,-4 3 0-15,2-1 2 0,-2 0-1 16,4 0-3-16,-4 1 1 15,3 2-3-15,1 1 0 16,-1 3 1-16,2 1-1 16,-1 3-3-16,3 3 0 15,0 3 2-15,2-3-3 16,3 1 3-16,1 0 0 15,6 3-2-15,1-3 1 16,3 3 2-16,5-3 0 16,4 1-1-16,1 4 1 15,4 4 0-15,0-3-2 16,5 2 2-16,0-1-1 15,5-2 2 1,1 0 1-16,4-2 0 16,1-2-1-16,3-1 0 0,5-1 1 0,2-1-4 15,4 0 3-15,1 3 0 16,4 0-4-16,1-4 0 15,4 1 4-15,2 1-1 16,0-2 2-16,3-2 2 16,4 0 0-16,0-4 1 15,1 0 1-15,3-2-4 16,2-3 2-16,1-1-3 15,1-3 1-15,3-3-2 16,-2-3 0-16,1 0-4 0,1-5 4 16,-2-2 2-1,0-5 0-15,0-2 2 0,-1-3-2 16,1-4 1-16,0-5 2 15,2-2-1-15,1-8-1 16,2 1 1-16,-1-6-4 16,3-4 1-16,-1-8 3 15,-1-4 3-15,1-5-11 16,0-5 7-16,-3-5-5 15,1-6 2-15,0-7 2 16,-1-3-2-16,2-6-1 16,2-1-3-16,-5-2 7 15,1-5-6-15,-3 1 0 16,-4 0 3-16,-2 2-4 15,-2-1 3-15,-6 2-5 0,-5-5 2 16,-2-1 1-16,-6-1 1 16,-5-2 0-16,-5-6 2 15,-10-3 0-15,-4-5 1 16,-10-2 5-16,-4 0-3 15,-12-1 1-15,-6-2 1 16,-10-1 2-16,-7 5-4 16,-10-1 1-16,-12 5-4 15,-10 4 0-15,-13 8-2 16,-9 10-5-16,-15 13-9 15,-12 16-15-15,-14 14-34 16,-5 25-42-16,-12 22-15 16,-15 18 1-16,-7 21 0 15,-16 13 68-15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C1593-20DC-491C-BC5F-BBA5ED905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F2EFCD-DB64-4789-9E64-E7DF71F7DC8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452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30D4-D0D7-44A9-81C9-AFB601423742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81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30D4-D0D7-44A9-81C9-AFB601423742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6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30D4-D0D7-44A9-81C9-AFB601423742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75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30D4-D0D7-44A9-81C9-AFB601423742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67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30D4-D0D7-44A9-81C9-AFB601423742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95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03930-017F-4D1A-93EF-6AE85412F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3D985-C665-497F-B464-340326FD1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C9A5F-E87E-44D9-9C99-5911F1B76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7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57DE-8F72-4BB9-9618-91BD681D2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FE8D0-8490-4E82-A3CE-53F2FF87B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83C0D-FADA-4052-AD66-798D600FF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BA2A5-CEDC-4DAC-8877-9C7384FA4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FBE94-D20F-43A0-AA33-E1AEC4454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B1187-34AB-4EC6-B49F-7DB256FEF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A5AFC-0CBF-4325-921A-39EE90E34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9B7C0-7D6C-4494-A23C-82035EBFE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B0BB7-C3FE-44BF-85D1-722646809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8747-72AE-49FD-9551-EE61DEBE5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9446A-CB93-4258-96A0-65A397A87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EC046-FA3D-4250-A992-D48A52FB7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554567-8DE4-48C2-8BAD-AEC10492EB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customXml" Target="../ink/ink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 Religion  Compression Ignition Engines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6400800" cy="1447800"/>
          </a:xfrm>
        </p:spPr>
        <p:txBody>
          <a:bodyPr/>
          <a:lstStyle/>
          <a:p>
            <a:pPr eaLnBrk="1" hangingPunct="1"/>
            <a:endParaRPr lang="en-US" sz="1600" i="1"/>
          </a:p>
          <a:p>
            <a:pPr eaLnBrk="1" hangingPunct="1"/>
            <a:r>
              <a:rPr lang="en-US" sz="1600" b="1">
                <a:latin typeface="Script MT Bold" panose="03040602040607080904" pitchFamily="66" charset="0"/>
              </a:rPr>
              <a:t>P M V Subbarao</a:t>
            </a:r>
          </a:p>
          <a:p>
            <a:pPr eaLnBrk="1" hangingPunct="1"/>
            <a:r>
              <a:rPr lang="en-US" sz="1600" i="1"/>
              <a:t>Professor</a:t>
            </a:r>
          </a:p>
          <a:p>
            <a:pPr eaLnBrk="1" hangingPunct="1"/>
            <a:r>
              <a:rPr lang="en-US" sz="1600" i="1"/>
              <a:t>Mechanical Engineering Department</a:t>
            </a:r>
          </a:p>
          <a:p>
            <a:pPr eaLnBrk="1" hangingPunct="1"/>
            <a:r>
              <a:rPr lang="en-US" sz="1600" i="1"/>
              <a:t>I I T Delhi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7519" y="5546969"/>
            <a:ext cx="883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Script MT Bold" panose="03040602040607080904" pitchFamily="66" charset="0"/>
              </a:rPr>
              <a:t>Eco-friendly Combustion in CI engines….. </a:t>
            </a:r>
          </a:p>
        </p:txBody>
      </p:sp>
      <p:pic>
        <p:nvPicPr>
          <p:cNvPr id="46089" name="Rectangle 19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042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43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3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040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41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4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038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39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036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37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58913" y="3744913"/>
              <a:ext cx="73025" cy="117475"/>
            </p14:xfrm>
          </p:contentPart>
        </mc:Choice>
        <mc:Fallback xmlns="">
          <p:pic>
            <p:nvPicPr>
              <p:cNvPr id="102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68266" y="3735544"/>
                <a:ext cx="91731" cy="136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7C9F8-0206-4C23-B1B3-2936A50B97F9}"/>
                  </a:ext>
                </a:extLst>
              </p14:cNvPr>
              <p14:cNvContentPartPr/>
              <p14:nvPr/>
            </p14:nvContentPartPr>
            <p14:xfrm>
              <a:off x="7896960" y="54532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7C9F8-0206-4C23-B1B3-2936A50B9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87600" y="5443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854075" y="264243"/>
            <a:ext cx="5351206" cy="878756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Degree of Homogenization : HC Emissions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aphicFrame>
        <p:nvGraphicFramePr>
          <p:cNvPr id="18" name="Chart 17"/>
          <p:cNvGraphicFramePr/>
          <p:nvPr/>
        </p:nvGraphicFramePr>
        <p:xfrm>
          <a:off x="381000" y="1463674"/>
          <a:ext cx="8077200" cy="501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850CA163-21BC-DCE3-6C9C-C9577D7E8B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AA92A9E4-1A53-51D1-7D88-AF812BFC9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8AAC9012-78FD-E7D1-6589-D0A70D430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903C6FB9-FFF0-C3AF-9DB3-F35301165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C8521610-5EB3-2CEC-ECEC-D82829E887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8DE476AC-069D-A8B5-7CD3-838B740924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8C6CA107-810E-580C-BAF4-0D15793EB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AC61886A-196C-FE25-6D92-FD1F256C3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2340902E-1F7C-C67B-59F7-7299F3A815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45B09F59-646A-E0BF-D3CF-3C0FC52F5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46AD09C4-3E9D-A762-48A4-CBC033774A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5390899A-1407-6BC2-715A-839822F7F4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9A05D734-4970-BB6E-6731-7C076116F4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90EFD562-4054-DBFE-ED0C-333401DCE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A14ED46D-3DE2-728E-8059-655F71463D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F71442C9-CF21-66F0-428E-B8C91B8A0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9B1A271-46C1-745F-7630-8E160645F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8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607705" y="260222"/>
            <a:ext cx="6172200" cy="84132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Degree of Homogenization : CO Emissions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aphicFrame>
        <p:nvGraphicFramePr>
          <p:cNvPr id="17" name="Chart 16"/>
          <p:cNvGraphicFramePr/>
          <p:nvPr/>
        </p:nvGraphicFramePr>
        <p:xfrm>
          <a:off x="838200" y="1463675"/>
          <a:ext cx="6934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5FF2FFB9-F365-54D6-51BF-E3D0173800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5EE958B-07A2-F292-3A68-4CD636819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D28EA179-7381-8D91-C954-0642F08B1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F8D1C9DC-C40F-4D83-E5A3-BE7C3A76B1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4C16412A-9DDA-3C49-C4FF-52EB42F359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1B4BA212-0C49-3785-EE82-EB9AEDA5B5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F46CE7AF-D7FE-B942-47CB-341C0519BA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C5113FA6-42FE-DC5F-2ED1-7424AB98E5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D388C9BC-CDF6-24D6-9C14-D698380974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DE410345-03F7-7994-5B02-9C37CD399A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076CFF9F-E9B7-F364-BD3D-0E15CA855F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D6293473-EC7E-56D0-A646-5161D2F0DF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EA089B9C-DC4D-F87F-D48D-1DD73C7813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68F2677C-6DAD-5BB2-8DB5-A58E1E141C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E54D9919-2499-BAAE-F614-5D42102900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E03D601-B6EE-1733-5898-F6F5700AA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5FA282B-1709-11CE-1F07-A04541CB4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767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228600" y="277761"/>
            <a:ext cx="6705600" cy="715962"/>
          </a:xfrm>
        </p:spPr>
        <p:txBody>
          <a:bodyPr/>
          <a:lstStyle/>
          <a:p>
            <a:r>
              <a:rPr lang="en-US" sz="2800" dirty="0"/>
              <a:t>Effect of Exhaust Gas recirculation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16118431"/>
              </p:ext>
            </p:extLst>
          </p:nvPr>
        </p:nvGraphicFramePr>
        <p:xfrm>
          <a:off x="609601" y="1295400"/>
          <a:ext cx="78486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5AC115F6-1894-A252-70E6-F16F07C42F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FDD4A96-4327-D56D-70A2-EDBFEC4BB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CD6DDA5D-F7D0-7049-DA91-7DBC85752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71325673-4B51-1DBF-03AA-B013E33D08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7CC22E29-4D97-0318-69FA-7CF8CDFA6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95DD2E7C-5671-71A9-06B0-17FF0B2A0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C7D97D99-D889-AF13-3809-874210742C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150D35CB-2496-389E-1B81-53B0DC5C81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D8229A57-9FA9-E661-B43A-D034EC841C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E1AF6AB9-8794-AF86-0FF4-53790ECF9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75B6987F-75D1-F888-AA18-F1CEEFED42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40493A4E-F270-5891-5CF2-3325A1FBF1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29C5B0DF-8AB3-17DE-CC8E-ABFBD34EB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DFA33EF9-9621-AF9D-1D27-C672C598ED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F33303B2-DEF2-B22F-A838-B5FC7CEC80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B415E97D-988B-9A97-BB80-4D81A0797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59E5D64-C677-ACCC-2F55-223C25228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11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Acceptability Testing of HCCI-DI Engine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B83779E-A45D-20BA-4042-0C6DF9B378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BF7FE219-F778-C0E3-1073-0305437A2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1345C48C-B903-2D30-B7B9-B8A2D556B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2F7E0712-8B56-C42E-B800-5916F0A26E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>
                    <a:extLst>
                      <a:ext uri="{FF2B5EF4-FFF2-40B4-BE49-F238E27FC236}">
                        <a16:creationId xmlns:a16="http://schemas.microsoft.com/office/drawing/2014/main" id="{12D2EF26-9953-3CA2-C9CA-46E37EB90D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>
                    <a:extLst>
                      <a:ext uri="{FF2B5EF4-FFF2-40B4-BE49-F238E27FC236}">
                        <a16:creationId xmlns:a16="http://schemas.microsoft.com/office/drawing/2014/main" id="{501F1C3C-50BE-F474-E522-0603D0B65C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BE31DE2B-1332-DDC5-AFF7-F4F686AE27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8C2ADA4C-F804-CD35-DD13-216458202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B01696A0-CBE0-4723-0562-514E677C55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651D17EF-573A-DDDE-24B2-0ECF1492BA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5ECC57D0-E6C4-FECD-AC4C-5C35F9849C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EF6595BB-745F-042D-8108-914AC336A0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73DDA29C-99B8-24EB-0B1E-41E23E772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17C0DA1-ABCE-E2A6-E95F-CAE461FEB1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31236C6F-53D4-5193-4C08-28C681D84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5C85F2F-9AB4-A1FF-23F4-1EAE0F44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9765A05-BEEF-AC96-0866-BDE5994E4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848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57200" y="126782"/>
            <a:ext cx="6324600" cy="1040030"/>
          </a:xfrm>
        </p:spPr>
        <p:txBody>
          <a:bodyPr/>
          <a:lstStyle/>
          <a:p>
            <a:pPr eaLnBrk="1" hangingPunct="1"/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In-cylinder Processes in a Harsh HCCI-DI Engine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626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6C0779-AD5F-4D18-BA9E-EF3405602B77}" type="slidenum">
              <a:rPr lang="en-US" sz="1400"/>
              <a:pPr eaLnBrk="1" hangingPunct="1"/>
              <a:t>14</a:t>
            </a:fld>
            <a:endParaRPr lang="en-US" sz="140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2" y="1319212"/>
            <a:ext cx="3890963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4" y="1319212"/>
            <a:ext cx="3983038" cy="26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104237" y="1905000"/>
            <a:ext cx="3086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6699"/>
            <a:ext cx="3886741" cy="25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819400" y="1219200"/>
            <a:ext cx="0" cy="3733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2667000" y="1219200"/>
            <a:ext cx="0" cy="3733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39" y="4035906"/>
            <a:ext cx="3847977" cy="256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1104237" y="4724400"/>
            <a:ext cx="6668163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6553200" y="1676400"/>
            <a:ext cx="0" cy="3733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6629400" y="1676400"/>
            <a:ext cx="0" cy="3733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4990437" y="1828800"/>
            <a:ext cx="3086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8">
            <a:extLst>
              <a:ext uri="{FF2B5EF4-FFF2-40B4-BE49-F238E27FC236}">
                <a16:creationId xmlns:a16="http://schemas.microsoft.com/office/drawing/2014/main" id="{D3882806-BCE2-F1C4-7942-848FD84A87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CA87C6C-7EC8-06B9-B5F0-8C72708CC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D6E0C24B-C922-AABC-CAC8-91883DD82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4EDE86DC-71A2-A500-58AD-71AE36553B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5937191B-351C-B2BC-930A-8903773D64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BD933F9C-9F42-89DA-FBF2-88A61308EB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032D1260-476F-36AA-96B7-74E796599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C2FFD9A8-9A68-C39C-22EE-8E322831E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323F49E-CF17-C0B6-F9FC-615CBDD8AB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5A150B0F-76E2-4FFE-FCC0-F30A7576BC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7BF5BC1D-1F24-E1FB-D03D-0FE5AD025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5263E4C-68D1-EE91-1DA1-F883E851F9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AE4ACF37-F8CF-DABC-D3FF-9FEF9E96EB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E4F9CE1C-D4A2-CC41-0601-1CF83ACF71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DC02DC3-F56F-9286-CDCC-E0C93C2DD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994418E-CD29-19F2-BF15-2AFAEFB0A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201A20C-6537-B543-2913-ECE7058EA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4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0958" y="149557"/>
            <a:ext cx="8229600" cy="715962"/>
          </a:xfrm>
        </p:spPr>
        <p:txBody>
          <a:bodyPr/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In-cylinder Processes in a Pure HCCI-DI Engine</a:t>
            </a:r>
            <a:endParaRPr lang="en-IN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8" y="1322719"/>
            <a:ext cx="71628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67" y="2743200"/>
            <a:ext cx="5226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C227CE30-7330-4DAD-D0B3-AD5BCAA400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CA68F96E-09B3-9DD4-E648-7F3905C43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75404B76-7E8E-1D92-2FCA-2853D6203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928754E3-A7C8-BE5A-7520-0EFEB8D441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C5B5AF47-8A2E-124F-AE77-4E7E6D0153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568700CB-15D9-46D5-579C-FC1EF8AE6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ECB71DEF-86ED-58D3-EFCF-1255F5609D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158A0B68-5F26-695B-470F-2AED3257B0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3F304640-0DC8-C38A-4F25-9EB1E3C15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C93C9F2A-2622-8EEE-8AB4-9C4DB921D8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33D194D-CC7F-B3A0-63AC-F320B704F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FCF0B97-A131-36A2-92EA-729D58537A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ACC41C04-14A7-ECD1-8277-CACF76EDA9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3AE40515-FD03-DCD1-AACF-B6C1E32AD5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88BFAF1D-7ECB-CD1B-FF16-99D23EAD90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43370C6-5E42-025D-291C-CA87EBA3A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0CE254C-FAAF-DB8C-2826-B0DE69662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0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Parameters for Combustion Characterization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143000" y="10779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Identification of Different Combustion Parameters </a:t>
            </a:r>
            <a:endParaRPr lang="en-IN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4775"/>
            <a:ext cx="77724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352800" y="19050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6088" y="3127375"/>
              <a:ext cx="1587" cy="1588"/>
            </p14:xfrm>
          </p:contentPart>
        </mc:Choice>
        <mc:Fallback xmlns="">
          <p:pic>
            <p:nvPicPr>
              <p:cNvPr id="51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4826" y="30860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1DFEF628-D5BF-0098-52B9-FA312F09EC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50BA46A-71B4-071C-9927-265AB66EA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FE52089D-E6B4-62B5-71C5-6294E47EF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39A2FFA8-35CD-8C29-41DD-39F7773CA9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3C279962-40AB-B064-1A09-26C20C8BBC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BCD165A6-83B3-4362-48DB-88DDF52D49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435393F2-E990-2C20-B6B3-AE3D9C31C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57AD32D6-09B2-70A6-BCBE-721D6AEEFF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04AC8929-10E7-9215-D42D-0D4F603835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3BBEAC76-80B1-DAA1-45D1-272FB9E86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63F16C3B-3964-079A-AEBE-4854131C95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B6664BA6-55E3-9779-CD2A-4DF9E8E3C9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95278D7E-0C25-A24F-5C24-A78C507A3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615A599-CF0D-0F41-2557-928768D009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6825D3DE-AB36-2DE9-446B-4FDF6E8DD5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6B4971D2-58FD-B611-85CA-3A5ABA4B8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35DF74F-C831-58EE-06C7-337DEE39E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883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CI Engine from Polite to Aggressive Attitude</a:t>
            </a: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66800"/>
            <a:ext cx="84534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0FB505F8-BFFA-CA36-EA44-63DA370D74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EB4B30B5-D724-AED9-8854-AEB189747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F6299934-A040-A26B-F08F-0153B6B694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CCAD1EAB-8CEC-4173-AC87-A7ADDF4AE7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>
                    <a:extLst>
                      <a:ext uri="{FF2B5EF4-FFF2-40B4-BE49-F238E27FC236}">
                        <a16:creationId xmlns:a16="http://schemas.microsoft.com/office/drawing/2014/main" id="{FB6A499F-DB33-35F0-5DAD-42B536AAFA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>
                    <a:extLst>
                      <a:ext uri="{FF2B5EF4-FFF2-40B4-BE49-F238E27FC236}">
                        <a16:creationId xmlns:a16="http://schemas.microsoft.com/office/drawing/2014/main" id="{5D9AA09C-274F-6484-90F9-B0D717E4D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32C0A1E5-47B9-844F-0EB8-F1B8B8EE67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E1F61677-97DE-0FFF-BCCA-241B1FBDD4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8924F190-7817-A0DD-36EF-1EB43D7AD3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8A0621F6-D3F6-C9A5-49ED-1B45424EA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3F913A3A-104B-367B-51E5-F3E35F19F9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749BA364-7384-4E3D-6A6E-3C72215659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752270C7-D5CE-E06A-67A1-F6F53C6E21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9DF8BE2D-6C2D-D3B3-5DA2-F7EE354978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E7FF9925-4059-EAFA-BBB9-DCE03D5FDC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124E44BC-D66B-25D7-473E-77A75D793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F88EECB-3429-3118-C3B2-CF5FCB4C9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2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sz="2800"/>
              <a:t>Belligerent Nature of HCCI Engine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79306275"/>
              </p:ext>
            </p:extLst>
          </p:nvPr>
        </p:nvGraphicFramePr>
        <p:xfrm>
          <a:off x="304800" y="1447800"/>
          <a:ext cx="5257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191000" y="27432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00C173E5-AFE1-C91E-40BF-C9933D77C6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97A65AFC-4884-8A68-05D4-27540F5A7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9E5025FA-E0B8-BB02-3440-69C75837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707C0B54-6C38-BA31-B88B-F70BE00B10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B624FD3A-8416-A7F3-FC13-85C7F5AF7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2B5F55D0-95F8-4AAD-4FEA-E9790CBD75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F2AB8757-A6A4-E798-1D82-BDC8F8AB9E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63B4407-7759-BBFE-B707-FCE0777304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34FF210F-EFB0-0B06-B571-5592E2BEA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F5E93CF2-F718-8BF5-9A86-0A6355B283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7019FAA1-8311-9C98-1D19-C7082FD285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25A0E533-50E2-FE58-4A99-8010EEBB2B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CC760825-98F4-9F10-5261-8079507F68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177E1E42-325D-133E-2212-D6DE109C68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50F8C3E0-953E-AFE2-CAE6-44292B8A7F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BE4E988-4E26-FD40-3ABC-86CD42BAE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AFD67BB-81DE-C5A8-6521-266121C2F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6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715962"/>
          </a:xfrm>
        </p:spPr>
        <p:txBody>
          <a:bodyPr/>
          <a:lstStyle/>
          <a:p>
            <a:r>
              <a:rPr lang="en-US" sz="2800" dirty="0"/>
              <a:t>Evolution of Onset of Combustion</a:t>
            </a:r>
            <a:endParaRPr lang="en-IN" sz="28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40044781"/>
              </p:ext>
            </p:extLst>
          </p:nvPr>
        </p:nvGraphicFramePr>
        <p:xfrm>
          <a:off x="685800" y="1219200"/>
          <a:ext cx="7467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23A07113-569B-51B2-E50F-B678A78D677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F2A1F7B-755E-4717-DCA0-7AEA4631C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5AAB38B3-2536-0773-BE95-71D9D0A289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3868E703-7E2D-B5DB-0548-963724335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34469E8A-DA6E-870E-C988-6B0A5AA1C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E7ADDB59-4D71-C837-FEC5-584791E53A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544AE019-F8C7-1DCE-A850-0B2B8B8B43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F4E60DFE-4E9F-CACE-6DD0-D62A85A6C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B028250B-600C-F7FA-7AF9-5A1E83B447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6609820C-E406-8DC9-08F2-FC85BBD227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1BA2DD79-3331-BB1A-6FBE-35839383CE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793223C-1284-D92F-27EA-5C2F750BD9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338817FC-B8AF-FD8A-6709-4282DE877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5F26B43B-2709-F7F4-5D9E-064113B773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E2D6D205-07FF-0B71-9C1F-332D47BE1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F4F5B31C-910A-55AD-183A-C01A649C3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6A1451A-7C3C-8B7F-B26D-F4AD89DFA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378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E306A25-6706-406A-909E-207FCEF8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36988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 I.C. Engines</a:t>
            </a: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8D109C68-476A-4C9C-9C9D-B60B4815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8781" name="Picture 13">
            <a:extLst>
              <a:ext uri="{FF2B5EF4-FFF2-40B4-BE49-F238E27FC236}">
                <a16:creationId xmlns:a16="http://schemas.microsoft.com/office/drawing/2014/main" id="{7FFD1F05-0C7D-4636-BAF3-66F25408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12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82" name="Picture 14">
            <a:extLst>
              <a:ext uri="{FF2B5EF4-FFF2-40B4-BE49-F238E27FC236}">
                <a16:creationId xmlns:a16="http://schemas.microsoft.com/office/drawing/2014/main" id="{672F43BE-5978-4945-A94F-E80799F2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208088"/>
            <a:ext cx="3668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D75356DD-404E-A9E9-A86E-081694B96B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57BD4D2-0044-B2CC-6567-AE9B780A9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B52E921-FB64-33CE-6600-41DA7DEBA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67CEFA9E-CFDB-962E-CB4E-DE11E4F4E3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45545356-38AD-244F-85C9-0008DE1EAA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B813C0E6-42A9-3BB2-5EFB-6576D21EC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161F440-7558-4098-9465-7CEAA95D5D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940A931-39B4-17A2-D84B-2D15F30DE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FF25DD8B-3D83-571D-25C6-8406AD7D0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2B6512E0-0905-750B-CA7D-6386F810C4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3ABB00B-065A-3B50-A424-0824086A52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07FDDE2E-68B0-5BC4-C5C5-14D2B1D2E8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4496153D-6896-3FDA-38B6-94E925C6C7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69CA2B72-A96E-DEFA-1FEB-C6913F098B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AB3E1F51-3133-6E1E-67B9-8F9AD9D945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0A0B9B7B-FFFA-4AA6-B889-FCDE755A6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C6D925-2659-71DA-96B1-637039A8B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6096000" cy="685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PIT : For Safe Combustion: 80% HCCI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12BF478D-21AB-87F7-FBB5-AE1069E4F1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50AF8707-E618-D2BD-BF8B-5620FFF4E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B02101E-8164-6510-4471-B3EBA3FA9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90B2BC7-6BCE-E69A-9078-47D585C9B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BFE85984-0267-6003-DB28-9D45DE3250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>
                    <a:extLst>
                      <a:ext uri="{FF2B5EF4-FFF2-40B4-BE49-F238E27FC236}">
                        <a16:creationId xmlns:a16="http://schemas.microsoft.com/office/drawing/2014/main" id="{E6259E48-F0F7-9DEC-3615-D9B20CAA11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747D40ED-34DC-DB49-C2B7-3D19F3181A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FD258C7E-DF9A-E72E-6417-E4CDB90327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B0F8E075-86CB-A4DF-090F-7C167C59C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0D0A997E-A605-5EBA-58BB-EF194DC8B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F6D461DF-879A-F498-6DEB-B1810E0B7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A69CA35-57B7-78AA-395C-0423061420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64F7D653-C0A3-FFD3-33C0-A236DB15FC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ED58FAFF-8B92-6442-CD0B-DDE696B36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CB59F398-73FD-C03D-97AC-63BB72612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6EA3A94E-CEFD-FBD6-90B4-1347A84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7F34A68-0241-53F1-76BB-70EBC5E36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B7D922D-6DDD-2B49-3E7D-265F3DE4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8" y="1447553"/>
            <a:ext cx="7849003" cy="4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45275" cy="685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PIT : For Safe Combustion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9700"/>
            <a:ext cx="5029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2578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868C6422-D04B-31FC-4609-B8E2D94BAF2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9D3D7750-E865-6177-4690-C47250748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294C1C6-28C7-54E7-9839-CAD45810F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395899DF-2B3F-BE68-053B-87CA3CF064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884E1313-AC09-90F1-8E43-8D2012A8FE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FE22EABD-EADC-23AE-4444-31173CB91E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BE494AFB-B665-C105-8B0E-22BF6A7C19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F97C9BE4-05D8-F79C-7156-F3AA9EA6A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1C7AEA22-281E-153E-B5D8-86F3447ECC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E9BF018E-8060-D798-E743-4F6D8B2D2C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E6608544-DE7E-3C8A-BB47-46978DFB9E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25A2B6C1-D332-3491-7E24-BDE15642EC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A4A1E4FF-9E48-25C6-AD8A-25ABD8A540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ADFB337B-4A88-E798-8019-C3C6C88E98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C7F6907E-851A-166D-A271-DA0E03219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94E7DF0-7E18-5CA5-BF72-8831B336B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3E73B2B-DDBF-FF5C-ABF9-F349C9B32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1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86600" cy="838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CI Engine from Polite to Aggressive Attitude in HCCI Mode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19286"/>
            <a:ext cx="8377237" cy="54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E1CB3-E2DF-4B83-8276-19CEE6E6C532}"/>
              </a:ext>
            </a:extLst>
          </p:cNvPr>
          <p:cNvSpPr txBox="1"/>
          <p:nvPr/>
        </p:nvSpPr>
        <p:spPr>
          <a:xfrm>
            <a:off x="1295400" y="3149665"/>
            <a:ext cx="71310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There is a need to control rate of combustion reaction in HCCI. 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41B437C4-9A11-2A4E-9C95-2BFCCAF687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D349588-19B0-6DDE-9194-6A76A3AD8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0D3DDBAC-7761-BE10-12DD-C3AEAEA5F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7BCB7FB6-3059-1453-C326-15288E32F0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130A6A65-25CC-5623-FC4C-ABFD4873A5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9E341E22-02A1-94E6-FC19-665E79CAEF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CE7846B-D186-6F15-66D9-257A7FB469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60446BAC-8C6A-E66A-F518-B4468768FD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038E930F-F71A-D799-D8A0-42CE2711D4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4D8ED0E0-6EBF-2AB7-45BA-93D8D9185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1DF7C3A3-A80D-D9E1-36E9-C97D976E4A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87AD0E93-D722-3275-76A1-EFA295137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F077DFF8-C201-7EE8-0A88-1A84BF7DCF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20C71D37-2EF5-F41C-B7D0-7B2FA337DC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B673AE6D-68E6-02C5-437A-A8C8ABCBB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947510AA-86F1-5527-9C53-97D124277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67A10C6-DE0D-9D3F-E1DF-1A76A5625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16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AB94-5246-4F76-95BB-82791993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2"/>
            <a:ext cx="8229600" cy="4525963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available fuels are classified based on Reactivity, namely low reactivity fuels and High reactivity fuels.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Reactivity fuels: High Octane number or low cetane number.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LRF: Fossil fuels: CNG, Gasoline etc.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LRF Renewable fuels: Bio-gas, ethanol, methanol etc.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Reactivity fuels: Low Octane number or High Cetane number.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HRF Fossil fuels: Diesel and other heavy fuel oils.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HRF Renewable fuels: Non edible vegetable oils, Bio-Diesel…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149D3FD-1A3F-4727-840C-E668E7BBFEB9}"/>
              </a:ext>
            </a:extLst>
          </p:cNvPr>
          <p:cNvSpPr txBox="1">
            <a:spLocks/>
          </p:cNvSpPr>
          <p:nvPr/>
        </p:nvSpPr>
        <p:spPr bwMode="auto">
          <a:xfrm>
            <a:off x="78581" y="726073"/>
            <a:ext cx="69342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IN" sz="2800" kern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7E1BD-7DC0-4EAE-BD55-ED9C2333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1450"/>
            <a:ext cx="8229600" cy="730250"/>
          </a:xfrm>
        </p:spPr>
        <p:txBody>
          <a:bodyPr/>
          <a:lstStyle/>
          <a:p>
            <a:r>
              <a:rPr lang="en-IN" sz="2800" dirty="0"/>
              <a:t>Secular Classification of Fuels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88C6EAD5-4753-A287-6844-A39F186E8E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152E7200-6191-664C-A296-69674D9DB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3616413-9F6C-D700-C1A2-C3C0D33343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53DC6BD1-C011-4F69-E07E-61BCBAD441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64596327-7CC3-A49C-BBDD-2FFD995056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1426ECD3-3B7D-6BA8-3801-7E39B038B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21AAB6C-A78B-8180-AC26-FDD4D441CF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CC5D4150-AEFA-772F-CB7E-BEA4210B9F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088F354E-890A-8814-B9BC-8AA997686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8CFEF21-7276-B2FB-9298-B6F9E1FC91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7C968542-24B1-2D4D-2622-0713F3529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C8C5E2DB-9488-7435-E721-C99E2670DB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EC177F0F-61BB-839C-3ECE-D4DC9D3D69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60ABBD3D-5DFA-C166-AA6A-C4041D914C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168AAA8E-C684-2D91-5480-9A87EB534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32DE9036-A698-3367-3658-0B0A98D9D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F61679-C8EA-C904-6D42-396B7E540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81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AB94-5246-4F76-95BB-82791993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89" y="1201571"/>
            <a:ext cx="8229600" cy="4970629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of creating a partially premix and partially stratified in-cylinder mixture with fuels of opposing cetane rating or reactivity, is basis for development of a secular engine.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Ignition facilitates high compression ratio.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secular engine named as Reactivity Controlled Compression Ignition Engine (RCCI engine) is an ultimate option.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auto-ignition is initiated by the high cetane rating fuel spray into the low cetane rating fuel-air mixture.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cetane rating gradient creates varying control (resistances) to onset of subsequent ignition and progress of combustion.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7E1BD-7DC0-4EAE-BD55-ED9C2333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1450"/>
            <a:ext cx="8229600" cy="730250"/>
          </a:xfrm>
        </p:spPr>
        <p:txBody>
          <a:bodyPr/>
          <a:lstStyle/>
          <a:p>
            <a:r>
              <a:rPr lang="en-IN" sz="2800" dirty="0"/>
              <a:t>Definition of A Secular Engine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0FF69E2-B0D3-286C-77FC-A9EB372A52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E9B370C5-5909-7CE7-023A-1D0ED358D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976B3BDB-B055-D11B-9335-C10B89A3F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4452E03C-10C8-3CB9-1483-BE010567C3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5AE8FDD-82D7-FF6A-FE70-CB4F486ECB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BF75FD51-B0AB-476D-0C90-DE2A9A0380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89CBD358-C41A-9035-6A95-8542C654D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291BD6DB-6438-6AB0-9DF3-3C71B915A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54D5FAB3-30B9-EC2D-CB2D-CDC0FE79F1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CE8F840-346F-B9C1-5775-85297E0C2D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E78FB72-4CFD-61F9-3401-42B7DEAAB4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16E85ADD-9AAE-E68C-0FC7-F5915E160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7C0E1C35-A78D-9AED-7689-D64CC9AEB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091F684B-E8ED-A0EB-3075-074FCB0F6F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F76A7207-A5A8-5C93-7464-CCA8E7138B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4F7EBDB-D6A2-8F5F-FB6B-00FB93267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BC4F74B-B4A0-C96F-5768-A216F926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32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7B13BE-5353-4027-8AC1-FB06BEE88E44}"/>
              </a:ext>
            </a:extLst>
          </p:cNvPr>
          <p:cNvGraphicFramePr>
            <a:graphicFrameLocks noGrp="1"/>
          </p:cNvGraphicFramePr>
          <p:nvPr/>
        </p:nvGraphicFramePr>
        <p:xfrm>
          <a:off x="390072" y="1209421"/>
          <a:ext cx="8296728" cy="4886574"/>
        </p:xfrm>
        <a:graphic>
          <a:graphicData uri="http://schemas.openxmlformats.org/drawingml/2006/table">
            <a:tbl>
              <a:tblPr firstRow="1" firstCol="1" bandRow="1"/>
              <a:tblGrid>
                <a:gridCol w="4975408">
                  <a:extLst>
                    <a:ext uri="{9D8B030D-6E8A-4147-A177-3AD203B41FA5}">
                      <a16:colId xmlns:a16="http://schemas.microsoft.com/office/drawing/2014/main" val="3738088685"/>
                    </a:ext>
                  </a:extLst>
                </a:gridCol>
                <a:gridCol w="3321320">
                  <a:extLst>
                    <a:ext uri="{9D8B030D-6E8A-4147-A177-3AD203B41FA5}">
                      <a16:colId xmlns:a16="http://schemas.microsoft.com/office/drawing/2014/main" val="1293471113"/>
                    </a:ext>
                  </a:extLst>
                </a:gridCol>
              </a:tblGrid>
              <a:tr h="349041"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Engine specifications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00862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Bore × Stroke (mm)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116×102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718784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Connecting rod (mm)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88783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Displacement (cc)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950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71651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No. of valves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86251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Exhaust valve open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35.5⁰ CA bBDC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147806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Exhaust valve close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4.5⁰ CA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aTDC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27060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Intake valve open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4.5⁰ CA bTDC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09761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Intake valve close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35.5⁰ CA aBDC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72907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Max. power (rated)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10HP @ 1500 rpm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10203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Max. power (de-rated)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HP @ 1500 rpm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313425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Compression ratio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(rated 17.5)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87212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Injection timing (⁰CA bTDC)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88958"/>
                  </a:ext>
                </a:extLst>
              </a:tr>
              <a:tr h="3490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Injection pressure (bar)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8852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B511671-8270-489F-AD44-254DBF072ADC}"/>
              </a:ext>
            </a:extLst>
          </p:cNvPr>
          <p:cNvSpPr txBox="1"/>
          <p:nvPr/>
        </p:nvSpPr>
        <p:spPr>
          <a:xfrm>
            <a:off x="2695621" y="371221"/>
            <a:ext cx="29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Engine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0E0545-E12F-4638-A54F-A5FF61BB956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9B9C27EE-8EFD-4D1E-88BC-A33AFF141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55472C55-AB59-473A-974A-17C13754F6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4" name="Rectangle 10">
                  <a:extLst>
                    <a:ext uri="{FF2B5EF4-FFF2-40B4-BE49-F238E27FC236}">
                      <a16:creationId xmlns:a16="http://schemas.microsoft.com/office/drawing/2014/main" id="{A9780A5E-3F03-4BD7-84E3-2294491FF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" name="Rectangle 11">
                  <a:extLst>
                    <a:ext uri="{FF2B5EF4-FFF2-40B4-BE49-F238E27FC236}">
                      <a16:creationId xmlns:a16="http://schemas.microsoft.com/office/drawing/2014/main" id="{77A2E958-A228-4D86-AF22-E1347A91C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ED4E5B62-5F2C-464A-BFA9-CB09BF120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2" name="Rectangle 13">
                  <a:extLst>
                    <a:ext uri="{FF2B5EF4-FFF2-40B4-BE49-F238E27FC236}">
                      <a16:creationId xmlns:a16="http://schemas.microsoft.com/office/drawing/2014/main" id="{40736F3A-2A03-4B7A-B162-B360A1573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id="{B752E7CB-6618-48D0-BCA6-51A157F0F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2E5003F1-D80C-42A7-BAE9-264736B2C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7" cy="144"/>
                <a:chOff x="96" y="-48"/>
                <a:chExt cx="5520" cy="144"/>
              </a:xfrm>
            </p:grpSpPr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E2723C9F-37C9-4718-971C-153940994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" name="Rectangle 12">
                  <a:extLst>
                    <a:ext uri="{FF2B5EF4-FFF2-40B4-BE49-F238E27FC236}">
                      <a16:creationId xmlns:a16="http://schemas.microsoft.com/office/drawing/2014/main" id="{79C9C1B9-D8E1-4091-B62F-08B454734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541B0F2B-507E-435A-A27C-70DC68287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7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672B0B45-71D8-475A-A5AD-B0CFE21F6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" name="Rectangle 20">
                  <a:extLst>
                    <a:ext uri="{FF2B5EF4-FFF2-40B4-BE49-F238E27FC236}">
                      <a16:creationId xmlns:a16="http://schemas.microsoft.com/office/drawing/2014/main" id="{957D807D-3B44-4945-A655-01FE38DFA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3F8D69DC-0801-4FD6-8A86-CD235B187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8"/>
              <a:ext cx="18891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555058F1-3A79-4B4B-8F01-5BADDDC96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9906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238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7CE7D9-4F27-4369-A311-9F0384586F32}"/>
              </a:ext>
            </a:extLst>
          </p:cNvPr>
          <p:cNvSpPr txBox="1"/>
          <p:nvPr/>
        </p:nvSpPr>
        <p:spPr>
          <a:xfrm>
            <a:off x="228600" y="322419"/>
            <a:ext cx="6704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Schematic layout of RCCI Engine Test Rig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9854E1-B6F9-472E-8C72-1671E4552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8" y="1081088"/>
            <a:ext cx="8592412" cy="55205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17676DD-5836-4337-9F21-CF2B0E81754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99C3CC5-7002-44A1-9B3E-613DFB334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F43F00CD-BD19-4260-B5D4-618BE82F1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70C233B4-BC98-40CF-AAFC-822187448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CBC96D40-579F-49BF-8783-4740C33EC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BE5CA4B7-0E65-4799-B49A-A831FD325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E955AAF4-8163-40A3-8AD9-7C88BD2DA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6CEF9C22-AB6B-4EF5-9510-9A90ADE6A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6DD12968-D7A3-4900-A460-E5E5D4F72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7" cy="144"/>
                <a:chOff x="96" y="-48"/>
                <a:chExt cx="5520" cy="144"/>
              </a:xfrm>
            </p:grpSpPr>
            <p:sp>
              <p:nvSpPr>
                <p:cNvPr id="16" name="Rectangle 11">
                  <a:extLst>
                    <a:ext uri="{FF2B5EF4-FFF2-40B4-BE49-F238E27FC236}">
                      <a16:creationId xmlns:a16="http://schemas.microsoft.com/office/drawing/2014/main" id="{F8E1B284-B641-4E34-A9E8-979C5E489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" name="Rectangle 12">
                  <a:extLst>
                    <a:ext uri="{FF2B5EF4-FFF2-40B4-BE49-F238E27FC236}">
                      <a16:creationId xmlns:a16="http://schemas.microsoft.com/office/drawing/2014/main" id="{1F60338E-42E2-48C7-A895-6B4A110CC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8A3C2B2D-D25F-4306-9BB4-24B0254383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7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737F328E-8E33-434F-A4DB-1D6BE48B0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3A68F6A5-3BDB-4F39-A70E-CF107E289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B600A385-6056-4837-A38E-F3676B582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8"/>
              <a:ext cx="18891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D190B256-9F09-49A6-8854-14336CCA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9906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75A74B-E21E-49C6-B267-D5819176A412}"/>
                  </a:ext>
                </a:extLst>
              </p14:cNvPr>
              <p14:cNvContentPartPr/>
              <p14:nvPr/>
            </p14:nvContentPartPr>
            <p14:xfrm>
              <a:off x="4743360" y="2400480"/>
              <a:ext cx="672840" cy="64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75A74B-E21E-49C6-B267-D5819176A4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4000" y="2391120"/>
                <a:ext cx="69156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379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ECF04-4F9F-473D-97DA-4EBCFA571D87}"/>
              </a:ext>
            </a:extLst>
          </p:cNvPr>
          <p:cNvSpPr txBox="1"/>
          <p:nvPr/>
        </p:nvSpPr>
        <p:spPr>
          <a:xfrm>
            <a:off x="205728" y="112693"/>
            <a:ext cx="7109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Photographic view of the overall  experimental set up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ign, several&#10;&#10;Description automatically generated">
            <a:extLst>
              <a:ext uri="{FF2B5EF4-FFF2-40B4-BE49-F238E27FC236}">
                <a16:creationId xmlns:a16="http://schemas.microsoft.com/office/drawing/2014/main" id="{FEC8C130-AA8C-4DF1-BF2B-E44B9B49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5" y="990600"/>
            <a:ext cx="7601437" cy="571878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69AB7A-B735-4182-9B96-F59A81E9784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A3B39CF-D5B2-4D0D-BC19-333A0D4FE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659E2A33-94A4-429B-B9BF-532F4B166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72308A99-2AF8-416B-BE77-F2F5398A83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8884105A-151E-4161-9243-F2658E86C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49EFDCAB-158B-4ACD-8648-C6C1E14A0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FDFC5D50-B595-46E6-9C7B-69BE64CE5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0" name="Rectangle 14">
                  <a:extLst>
                    <a:ext uri="{FF2B5EF4-FFF2-40B4-BE49-F238E27FC236}">
                      <a16:creationId xmlns:a16="http://schemas.microsoft.com/office/drawing/2014/main" id="{E138E4F7-8989-4E5A-86DF-AD1F83AD3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41CB95CB-DF81-40FE-BC35-D93B5CC30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7" cy="144"/>
                <a:chOff x="96" y="-48"/>
                <a:chExt cx="5520" cy="144"/>
              </a:xfrm>
            </p:grpSpPr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04D5E3F-54B7-40AC-ADBB-DE226B1CC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" name="Rectangle 12">
                  <a:extLst>
                    <a:ext uri="{FF2B5EF4-FFF2-40B4-BE49-F238E27FC236}">
                      <a16:creationId xmlns:a16="http://schemas.microsoft.com/office/drawing/2014/main" id="{B795A678-AEC1-4259-87A4-D0A7F43E1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45096265-D064-4AF0-940E-742C77F5A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7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9014FB8E-721C-4BFB-820B-947AA543A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BED85DDA-7339-4957-BEB6-F43C20C8B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pic>
          <p:nvPicPr>
            <p:cNvPr id="9" name="Rectangle 19458">
              <a:extLst>
                <a:ext uri="{FF2B5EF4-FFF2-40B4-BE49-F238E27FC236}">
                  <a16:creationId xmlns:a16="http://schemas.microsoft.com/office/drawing/2014/main" id="{8B66D94A-6D35-437F-81AB-C4C2B485E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8"/>
              <a:ext cx="18891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EA6F50E3-9706-4978-B0B2-936ED5838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9906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96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47862C8-7564-480A-A725-FC015CE72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6" y="1295400"/>
            <a:ext cx="8448488" cy="5169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BA7625-537F-4484-9A64-0C6601B1EDDD}"/>
              </a:ext>
            </a:extLst>
          </p:cNvPr>
          <p:cNvSpPr txBox="1"/>
          <p:nvPr/>
        </p:nvSpPr>
        <p:spPr>
          <a:xfrm>
            <a:off x="287215" y="124416"/>
            <a:ext cx="632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 photographic view of the engine PFI, DI, head and sensor mounting spot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2BB214-B490-424F-AE51-4BD3BA68AB4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BBC14ED4-8AC9-42F9-9A85-C33BFEBB2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DEDA5DB6-9F82-4B38-8443-1EB211A29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BBCF9A76-F22B-46EF-974C-672630B4B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989AC497-1C4C-4E33-8FE9-C9EDC6EE7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36220422-9B89-4F98-BC0E-9083E221B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5204A250-FC96-4BB9-A1FB-A3412C90B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6D4FC785-9E8F-43AB-9525-ECE86454D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EE31DFF2-41AE-47FA-BA4F-588E74577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7" cy="144"/>
                <a:chOff x="96" y="-48"/>
                <a:chExt cx="5520" cy="144"/>
              </a:xfrm>
            </p:grpSpPr>
            <p:sp>
              <p:nvSpPr>
                <p:cNvPr id="16" name="Rectangle 11">
                  <a:extLst>
                    <a:ext uri="{FF2B5EF4-FFF2-40B4-BE49-F238E27FC236}">
                      <a16:creationId xmlns:a16="http://schemas.microsoft.com/office/drawing/2014/main" id="{18478DBE-0B10-496A-8859-6C3F10D96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" name="Rectangle 12">
                  <a:extLst>
                    <a:ext uri="{FF2B5EF4-FFF2-40B4-BE49-F238E27FC236}">
                      <a16:creationId xmlns:a16="http://schemas.microsoft.com/office/drawing/2014/main" id="{57BDFD01-919D-4479-BCFE-A01851858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FBC8CCFB-B3C4-4D16-9DF7-7C08EF79C4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7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AB9D2A58-1CC0-4C3C-8866-A70210C16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63B4B19B-18E5-4EC0-BB9F-42D909756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6F0F1A11-E69A-4B61-992A-F0D12AFEB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8"/>
              <a:ext cx="18891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D6399302-86BB-4064-80AE-07447E218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9906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28B0FF-6C50-4D93-A4F5-129B632CF23D}"/>
                  </a:ext>
                </a:extLst>
              </p14:cNvPr>
              <p14:cNvContentPartPr/>
              <p14:nvPr/>
            </p14:nvContentPartPr>
            <p14:xfrm>
              <a:off x="2127600" y="2850840"/>
              <a:ext cx="990360" cy="101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28B0FF-6C50-4D93-A4F5-129B632CF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8240" y="2841480"/>
                <a:ext cx="100908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812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0C6080-875B-4F71-93F2-6F03163177DB}"/>
              </a:ext>
            </a:extLst>
          </p:cNvPr>
          <p:cNvSpPr txBox="1"/>
          <p:nvPr/>
        </p:nvSpPr>
        <p:spPr>
          <a:xfrm>
            <a:off x="152400" y="178773"/>
            <a:ext cx="746760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661" indent="-337661">
              <a:lnSpc>
                <a:spcPct val="150000"/>
              </a:lnSpc>
              <a:spcAft>
                <a:spcPts val="750"/>
              </a:spcAft>
            </a:pPr>
            <a:r>
              <a:rPr lang="en-IN" sz="28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B0502040204020203" pitchFamily="18" charset="0"/>
              </a:rPr>
              <a:t>Engine Test Rig &amp;  List of Direct Measurements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Mangal" panose="020B05020402040202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AAC329-1934-4131-A158-ADACE808D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8" y="1497236"/>
            <a:ext cx="7856304" cy="4724400"/>
          </a:xfrm>
          <a:prstGeom prst="rect">
            <a:avLst/>
          </a:prstGeom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2D1FC64F-F130-6BA0-1491-6B6645F7E5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0FC60930-2E41-C57F-AA79-95F7D1B0B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F1F60E02-B8D9-C520-30AD-184B5EA38B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75905026-AC47-FB3E-D7B7-67ECB9A9C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3DFFC13F-BF03-2CFA-A369-8CE654EB06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EE9E4719-D642-9D6F-2EB2-321BB0E4D7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32C96BC-AFB3-74E9-2464-07F45C62A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FE6E94C4-492A-2593-CC55-0DFF458CC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623C829D-6044-F4EA-B059-BDE2C6F860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7E92AC5C-B5D5-2BA7-0634-E708ACDA7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F7C9ABA9-5F18-707B-7CB3-54EB03B901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4F5C49AD-E961-A622-436F-FF740EF481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C7DECA8C-1C0F-C490-796A-D3F0555F9C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C03738F9-4EB9-6F0C-D5AE-3FFCD4776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C06B2749-39F6-4BD1-1F51-011BA321D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0105003E-FF76-A381-8387-6E0F0F401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8131BD8-0026-1F27-F126-13B0D1248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29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77849"/>
            <a:ext cx="3253806" cy="28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0675" y="369104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CI Religion in I.C. Engines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304800" y="1043007"/>
            <a:ext cx="609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Engines</a:t>
            </a:r>
          </a:p>
          <a:p>
            <a:pPr algn="l" eaLnBrk="1" hangingPunct="1"/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CR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throttling , quality governed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fuel economy at part load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Best suited for low SIT fuels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Very good &amp; faster reacting fuels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HC emissions</a:t>
            </a:r>
          </a:p>
          <a:p>
            <a:pPr algn="l" eaLnBrk="1" hangingPunct="1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specific power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combustion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PM (Smoke)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A83A98A-3E4C-1160-197B-01A990B056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6F7E17E-646A-C5D4-CD60-FF957DC7A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9F2A2742-9A07-9789-247A-2C24CE4171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A0F64D71-573A-2A72-2253-FCBE0C675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B2C99D8-6DA8-803F-9705-BA61EC8E83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C504755-5FCE-05D2-E8C2-B828783648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D11400F-E9FB-D57C-29AE-7611C17965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0D28410-E0D3-52AE-DD01-899633DFC7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9624F876-9443-D93E-83A4-967CA1BD0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01F2BBD-A2DD-7CCE-F75A-7BCFC86E83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31E59268-3772-46D1-1AD2-38F3BE1539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F7ED3BB3-7FDA-50FD-2CB5-502FAD9B11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52B9DD4D-0320-ED27-03D2-4B5CF6A26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F4FF3442-E433-4B92-7091-E6412E2820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A02C3345-74ED-420D-2576-B072DEC8BD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D0FB4C30-100A-B4E6-A1FD-62499D4E6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C67EBC3-3BBD-DB02-FE7E-AC54C882A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5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8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8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8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8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8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8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0C6080-875B-4F71-93F2-6F03163177DB}"/>
              </a:ext>
            </a:extLst>
          </p:cNvPr>
          <p:cNvSpPr txBox="1"/>
          <p:nvPr/>
        </p:nvSpPr>
        <p:spPr>
          <a:xfrm>
            <a:off x="358172" y="207962"/>
            <a:ext cx="6754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661" indent="-337661">
              <a:spcAft>
                <a:spcPts val="750"/>
              </a:spcAft>
            </a:pP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Estimated Input Parameters : Degree of Homogeneity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B3716A6-0377-4B2D-AFFB-575594F2E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1198" y="5039028"/>
          <a:ext cx="4694594" cy="92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7640" imgH="533160" progId="Equation.DSMT4">
                  <p:embed/>
                </p:oleObj>
              </mc:Choice>
              <mc:Fallback>
                <p:oleObj name="Equation" r:id="rId3" imgW="2717640" imgH="533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B3716A6-0377-4B2D-AFFB-575594F2E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1198" y="5039028"/>
                        <a:ext cx="4694594" cy="921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EAAC329-1934-4131-A158-ADACE808D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6" y="1522744"/>
            <a:ext cx="4269307" cy="2567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05597D-732E-409F-9496-69764B85809E}"/>
              </a:ext>
            </a:extLst>
          </p:cNvPr>
          <p:cNvSpPr txBox="1"/>
          <p:nvPr/>
        </p:nvSpPr>
        <p:spPr>
          <a:xfrm>
            <a:off x="588377" y="4182173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Energy Share (%)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5D6F5B21-F6FF-E506-6DC7-85E774D2AF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5DB9EC71-FEE8-68A1-320E-9B6EC1366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B59FF792-E461-086E-43F2-D89850A0D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6F6D727F-24EC-FAF0-76A9-57F14F3661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03C69483-ED7D-9FD9-0B73-C01A2FF3A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290992E4-D125-A8EB-D34C-498E575B17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BB0CB841-0C5A-DD12-6BD6-30E966A7FD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2EB415F3-1141-6BC7-58C6-C5FE4D59B7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3DC5AEEC-571E-6E89-3DA1-5E5511235F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B3C8A631-3799-C48C-D450-A6D1DD274F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DE792B3-E872-C315-A4D3-728EBAEC37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DE032F00-68A7-902A-C28F-05C8A14E2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CA02AE1E-63A6-CACD-C9CA-675EAE0B3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4501B816-4A48-2593-6D25-7F033E3E7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46A35A38-B7ED-258C-FEC9-7E525D2A74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A139ED9-DE9C-FC54-C9CA-DCAA9E0F3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F34989B-9A90-F6DB-DF48-EF4DCA8A6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790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0C6080-875B-4F71-93F2-6F03163177DB}"/>
              </a:ext>
            </a:extLst>
          </p:cNvPr>
          <p:cNvSpPr txBox="1"/>
          <p:nvPr/>
        </p:nvSpPr>
        <p:spPr>
          <a:xfrm>
            <a:off x="358172" y="207962"/>
            <a:ext cx="6754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661" indent="-337661">
              <a:spcAft>
                <a:spcPts val="750"/>
              </a:spcAft>
            </a:pP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Estimated Input Parameters : Degree of Reactivity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1A302E0-216B-422B-9C20-4425326CA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6103" y="3501884"/>
          <a:ext cx="5495937" cy="175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22480" imgH="1218960" progId="Equation.DSMT4">
                  <p:embed/>
                </p:oleObj>
              </mc:Choice>
              <mc:Fallback>
                <p:oleObj name="Equation" r:id="rId3" imgW="3822480" imgH="1218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1A302E0-216B-422B-9C20-4425326CA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6103" y="3501884"/>
                        <a:ext cx="5495937" cy="175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68ADB9F-5EE0-460C-A4DB-15B6D7F58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741" y="5597212"/>
          <a:ext cx="3401717" cy="59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68ADB9F-5EE0-460C-A4DB-15B6D7F58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741" y="5597212"/>
                        <a:ext cx="3401717" cy="591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85DD217-BFAD-4D62-B111-7BEC9523E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3241" y="5668962"/>
          <a:ext cx="1800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53800" progId="Equation.DSMT4">
                  <p:embed/>
                </p:oleObj>
              </mc:Choice>
              <mc:Fallback>
                <p:oleObj name="Equation" r:id="rId7" imgW="106668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85DD217-BFAD-4D62-B111-7BEC9523E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3241" y="5668962"/>
                        <a:ext cx="18002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05597D-732E-409F-9496-69764B85809E}"/>
              </a:ext>
            </a:extLst>
          </p:cNvPr>
          <p:cNvSpPr txBox="1"/>
          <p:nvPr/>
        </p:nvSpPr>
        <p:spPr>
          <a:xfrm>
            <a:off x="358172" y="1495568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Mixture Cetane Number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79DBD7-0473-4017-86C0-E46794B5ED1B}"/>
              </a:ext>
            </a:extLst>
          </p:cNvPr>
          <p:cNvSpPr/>
          <p:nvPr/>
        </p:nvSpPr>
        <p:spPr>
          <a:xfrm>
            <a:off x="377480" y="2186995"/>
            <a:ext cx="8156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mixture cetane rating (</a:t>
            </a:r>
            <a:r>
              <a:rPr lang="en-I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CNmix</a:t>
            </a: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is the effective in-cylinder cetane rating due to contributions from both low and high cetane rating fuels </a:t>
            </a:r>
            <a:endParaRPr lang="en-IN" sz="24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AA530DAA-8D4B-3CCD-0CB5-58E8A9F2D9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55FFD2AA-EACA-3496-9310-B6CB7C58E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6AF7FA19-95A5-1FD8-835B-EFB036E25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661D13A-DC2A-6C4E-1120-9A5E7C613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>
                    <a:extLst>
                      <a:ext uri="{FF2B5EF4-FFF2-40B4-BE49-F238E27FC236}">
                        <a16:creationId xmlns:a16="http://schemas.microsoft.com/office/drawing/2014/main" id="{9871D0F1-9C1B-2113-6162-ABCB0C585D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>
                    <a:extLst>
                      <a:ext uri="{FF2B5EF4-FFF2-40B4-BE49-F238E27FC236}">
                        <a16:creationId xmlns:a16="http://schemas.microsoft.com/office/drawing/2014/main" id="{61FA29D9-EFD6-4CC5-36E8-71BF14059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6B005304-D56F-8935-822B-19EFB69316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>
                    <a:extLst>
                      <a:ext uri="{FF2B5EF4-FFF2-40B4-BE49-F238E27FC236}">
                        <a16:creationId xmlns:a16="http://schemas.microsoft.com/office/drawing/2014/main" id="{71E63A58-BE2D-2B64-50D0-6F6FF56320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EE4DB860-9F28-94F7-0424-3FDC72B3BD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0DCD57D5-5B39-90FD-92B5-DA16441AE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>
                    <a:extLst>
                      <a:ext uri="{FF2B5EF4-FFF2-40B4-BE49-F238E27FC236}">
                        <a16:creationId xmlns:a16="http://schemas.microsoft.com/office/drawing/2014/main" id="{425204CB-DEF2-C12F-52AF-C2470A7BF2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>
                    <a:extLst>
                      <a:ext uri="{FF2B5EF4-FFF2-40B4-BE49-F238E27FC236}">
                        <a16:creationId xmlns:a16="http://schemas.microsoft.com/office/drawing/2014/main" id="{E321EFA0-27FA-6A0F-021D-D433E059CD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>
                  <a:extLst>
                    <a:ext uri="{FF2B5EF4-FFF2-40B4-BE49-F238E27FC236}">
                      <a16:creationId xmlns:a16="http://schemas.microsoft.com/office/drawing/2014/main" id="{A93AC8D3-44D8-BD1A-51C0-AEABD11D2D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>
                    <a:extLst>
                      <a:ext uri="{FF2B5EF4-FFF2-40B4-BE49-F238E27FC236}">
                        <a16:creationId xmlns:a16="http://schemas.microsoft.com/office/drawing/2014/main" id="{CC54DEFF-8682-199A-49D3-3FFADDB45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>
                    <a:extLst>
                      <a:ext uri="{FF2B5EF4-FFF2-40B4-BE49-F238E27FC236}">
                        <a16:creationId xmlns:a16="http://schemas.microsoft.com/office/drawing/2014/main" id="{1F5F413C-93EE-5748-C3CE-7FBED738F1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BECC8E06-A56A-645A-19D8-39D0C9CA1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80D48CA-FAEC-67E5-FD07-D2FE3203E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5784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0E9019-22F6-4967-93B9-C20400A5C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961" y="4356763"/>
          <a:ext cx="7556788" cy="127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90840" imgH="571320" progId="Equation.DSMT4">
                  <p:embed/>
                </p:oleObj>
              </mc:Choice>
              <mc:Fallback>
                <p:oleObj name="Equation" r:id="rId3" imgW="3390840" imgH="571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0E9019-22F6-4967-93B9-C20400A5C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961" y="4356763"/>
                        <a:ext cx="7556788" cy="127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0C6080-875B-4F71-93F2-6F03163177DB}"/>
              </a:ext>
            </a:extLst>
          </p:cNvPr>
          <p:cNvSpPr txBox="1"/>
          <p:nvPr/>
        </p:nvSpPr>
        <p:spPr>
          <a:xfrm>
            <a:off x="358172" y="207962"/>
            <a:ext cx="6754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661" indent="-337661">
              <a:spcAft>
                <a:spcPts val="750"/>
              </a:spcAft>
            </a:pP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Estimated Performance Parameters : Combustion efficiency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AAC329-1934-4131-A158-ADACE808D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6" y="1522744"/>
            <a:ext cx="4269307" cy="2567354"/>
          </a:xfrm>
          <a:prstGeom prst="rect">
            <a:avLst/>
          </a:prstGeom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E04CD476-9ED7-7857-EA76-EB334E5169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17F6977-68AD-AA48-61C0-44330A6E4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513EE0B-CBBE-E0E7-3C10-A548F131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C9A860EC-B398-C30C-90B6-F63655EC7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38197E6-5E30-36F4-B541-93DD2CBB6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3E5521C3-9ADB-76FF-3C65-9489E30F01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1304957E-5556-D7AF-A982-B6C3497439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D79921F0-8B1B-3D80-4947-FF7E9EAA54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F9F4C5F0-CC12-F95D-A242-2477EF1E86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65863AA-051F-C175-9E05-71A66AAB6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3CA7509-B4B4-A637-F5EE-16766DACD1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607AB43A-EEB4-D5BD-DECB-59FD6AD86C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F7020D80-6DEB-D293-F92B-0893641D29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9D12739B-7BE6-BA25-AF47-D8EF2D1FCA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0EA0942C-F693-13C6-B13D-B4F4157850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84F1949-53C9-753D-B8A6-26614B661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4134730-7C13-AC80-E702-B56B6204E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79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0C6080-875B-4F71-93F2-6F03163177DB}"/>
              </a:ext>
            </a:extLst>
          </p:cNvPr>
          <p:cNvSpPr txBox="1"/>
          <p:nvPr/>
        </p:nvSpPr>
        <p:spPr>
          <a:xfrm>
            <a:off x="382798" y="151174"/>
            <a:ext cx="62976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661" indent="-337661">
              <a:spcAft>
                <a:spcPts val="750"/>
              </a:spcAft>
            </a:pP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Estimated Performance Parameters : Emissions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945AF6-FAC9-4804-B512-7EFAFA9EB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6746" y="3922850"/>
          <a:ext cx="8185859" cy="64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03360" imgH="330120" progId="Equation.DSMT4">
                  <p:embed/>
                </p:oleObj>
              </mc:Choice>
              <mc:Fallback>
                <p:oleObj name="Equation" r:id="rId3" imgW="4203360" imgH="330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945AF6-FAC9-4804-B512-7EFAFA9EB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746" y="3922850"/>
                        <a:ext cx="8185859" cy="642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C93611-B0ED-4727-BD65-DA9D1D589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791" y="4924092"/>
          <a:ext cx="7424418" cy="9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35080" imgH="469800" progId="Equation.DSMT4">
                  <p:embed/>
                </p:oleObj>
              </mc:Choice>
              <mc:Fallback>
                <p:oleObj name="Equation" r:id="rId5" imgW="383508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9C93611-B0ED-4727-BD65-DA9D1D589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9791" y="4924092"/>
                        <a:ext cx="7424418" cy="909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3C20D72-119E-428B-8C33-6C1D05079423}"/>
              </a:ext>
            </a:extLst>
          </p:cNvPr>
          <p:cNvSpPr txBox="1"/>
          <p:nvPr/>
        </p:nvSpPr>
        <p:spPr>
          <a:xfrm>
            <a:off x="382798" y="1296564"/>
            <a:ext cx="8066624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Volumetric emissions were converted into g/kWh based on the flow rates and molecular weight considerations.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Conversion of smoke % to g/kWh involved a curve fitting by conversion of measured smoke % to the filter smoke number (FSN) by an empirical formula.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FSN then converted into particulate volume fraction.</a:t>
            </a:r>
          </a:p>
          <a:p>
            <a:pPr marL="214313" indent="-214313" algn="l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B18D3013-83A5-AE65-2199-C47A3BD7E0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F931A13-0F08-6788-9484-BBDBD6D47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CCB1CE8D-ED03-C600-1F74-93CEDB0CA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C44D2570-9114-329C-2170-191E698F3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F82E188E-82C1-8924-C83B-DA4025DFD7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FCCF5252-E689-9654-E326-7F2735FD9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37D6644C-384F-8D1D-587B-646B50CD2D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BAA09CDB-E6DB-698C-E0D6-4FF0DEEE09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62EDE523-B197-4C9A-9173-FB83DB48C9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30BEBB9C-E95E-5B57-F2E6-E29D2B3281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DDF6563-F262-B2E5-2936-E0D83BDFE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A61C1A6-901D-D29C-1764-CE84B3CE30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46497208-7A7A-C833-7064-F248A30A1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90E98962-8EF6-7C37-02F7-227251352F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C55C4557-A06B-758E-5D5E-B0C9329AF8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7DF3A3FA-E20C-2698-83CF-F6082BF77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7E4BDC4-0286-ADB2-7EF4-C3BEBE93C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5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2D8CA-4FBB-45CC-8A0C-9696B5FC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9" y="1567061"/>
            <a:ext cx="8675687" cy="42454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5FEF34-CA56-4A7C-9273-497A68EB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354"/>
            <a:ext cx="7407275" cy="770880"/>
          </a:xfrm>
        </p:spPr>
        <p:txBody>
          <a:bodyPr/>
          <a:lstStyle/>
          <a:p>
            <a:r>
              <a:rPr lang="en-IN" sz="2800" dirty="0"/>
              <a:t>Selection of Optimal Operational Parameters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DFB1C811-DE9A-AE23-F9A1-2CACB45060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0A494D4E-D7FD-66A6-FE8F-586B788DA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EEA2432C-2985-3807-AA27-9476F4469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9DC3DC79-8317-855B-2462-27EF51B11D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D7A1E12-9836-1C1E-952B-AD24EBE645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58DF56C1-0DD5-057D-8C4D-1427AE1FDE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03D7C40E-0A6C-ECD1-DA82-F4210D1539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135D4731-F298-E7FA-4DCB-55CB415102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35C37263-DD55-B825-0F42-C9BD9ED196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DBEFFE3B-C1A2-E10D-BEB7-CDF3C0622E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1CB82E51-F174-917C-7901-627E8A249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9777AE32-4A92-FC6B-94AE-577B823C20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3D556D65-B0C8-22D2-54D3-CCF1B8D45E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6CF183E8-2E35-4DE6-CC1D-1266BE71B6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31CBB797-B199-86AF-5182-FA5CDBE765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3106C2D-83A3-0C46-F3F3-245C160C3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801119C-F9EF-4DA7-C027-A4D4A3D28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9471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23C018-392D-46E4-A54F-08359D711578}"/>
              </a:ext>
            </a:extLst>
          </p:cNvPr>
          <p:cNvSpPr txBox="1"/>
          <p:nvPr/>
        </p:nvSpPr>
        <p:spPr>
          <a:xfrm>
            <a:off x="264453" y="144772"/>
            <a:ext cx="706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Selection of Main Fuel Injection Timing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85B4B-F307-45DF-A382-6D09BB4B276C}"/>
              </a:ext>
            </a:extLst>
          </p:cNvPr>
          <p:cNvSpPr txBox="1"/>
          <p:nvPr/>
        </p:nvSpPr>
        <p:spPr>
          <a:xfrm>
            <a:off x="3022844" y="1048550"/>
            <a:ext cx="407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Diesel-Gasoline RCCI</a:t>
            </a:r>
            <a:endParaRPr lang="en-IN" sz="24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B5DDB-A4F8-493C-8354-188894CA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28" y="1540475"/>
            <a:ext cx="8576872" cy="5074891"/>
          </a:xfrm>
          <a:prstGeom prst="rect">
            <a:avLst/>
          </a:prstGeom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194D19C7-AB33-D019-FADC-1FC3490CE3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99069653-92EA-8C65-C910-DE12594FF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B11E0223-D1F7-999B-561B-3577CE8F73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FF081FB4-A5D8-E01D-DBEF-93AC83DD1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CE52C27E-A1C3-49D1-111E-DE9D45E7B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C2308ABF-F121-4D06-D0FC-9C64A9EAD5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1EAD3A8C-CBFA-5609-0700-841E6C4114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>
                    <a:extLst>
                      <a:ext uri="{FF2B5EF4-FFF2-40B4-BE49-F238E27FC236}">
                        <a16:creationId xmlns:a16="http://schemas.microsoft.com/office/drawing/2014/main" id="{ECC0305B-FEEC-02D0-B46D-454F15236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E752C618-D0C4-B0D6-D9EE-A8B93F105B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C062B170-E12A-968D-80CF-61EA40E6B0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2D2BAE03-46EF-9A86-F0B8-C615FAD8D0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E82B9B3F-217E-7CA3-C183-A9EA90EA0A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>
                  <a:extLst>
                    <a:ext uri="{FF2B5EF4-FFF2-40B4-BE49-F238E27FC236}">
                      <a16:creationId xmlns:a16="http://schemas.microsoft.com/office/drawing/2014/main" id="{97619B45-0106-13F8-F5D7-E9E5307BD9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>
                    <a:extLst>
                      <a:ext uri="{FF2B5EF4-FFF2-40B4-BE49-F238E27FC236}">
                        <a16:creationId xmlns:a16="http://schemas.microsoft.com/office/drawing/2014/main" id="{6F0832AA-384F-3D56-EE2E-B8413A164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>
                    <a:extLst>
                      <a:ext uri="{FF2B5EF4-FFF2-40B4-BE49-F238E27FC236}">
                        <a16:creationId xmlns:a16="http://schemas.microsoft.com/office/drawing/2014/main" id="{2A4AFAFA-956B-A776-09A6-1FA26081ED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8009276-D6CF-0E56-941F-71057BD8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BFA609F-95E0-2E49-8086-10D72EA6D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1626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590BF-5382-403D-B938-C69F39DDAF88}"/>
              </a:ext>
            </a:extLst>
          </p:cNvPr>
          <p:cNvSpPr txBox="1"/>
          <p:nvPr/>
        </p:nvSpPr>
        <p:spPr>
          <a:xfrm>
            <a:off x="-24302" y="204451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 Soot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7A959-4A8A-4B38-9282-D46633105646}"/>
              </a:ext>
            </a:extLst>
          </p:cNvPr>
          <p:cNvSpPr txBox="1"/>
          <p:nvPr/>
        </p:nvSpPr>
        <p:spPr>
          <a:xfrm>
            <a:off x="2279656" y="1112012"/>
            <a:ext cx="328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Diesel-Gasoline RCCI</a:t>
            </a:r>
            <a:endParaRPr lang="en-IN" sz="24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69268-FE60-4342-B3EE-3A8CB5CE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75383"/>
            <a:ext cx="8548687" cy="5139729"/>
          </a:xfrm>
          <a:prstGeom prst="rect">
            <a:avLst/>
          </a:prstGeom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0F6CF821-4FED-2ED4-5766-F4461C490A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25B40A9A-52FF-1566-D75F-EE000EDB2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3DA663CB-049D-4ECF-83EC-C127151B5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96DCBF04-A818-72A9-C2DD-EB52152532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FD8FD689-488A-CCF4-0E19-01BD645DD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BB5334A0-CB02-63BE-10A7-7DFCDA2585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C9F9F6A2-8157-7C8C-4131-A92000F705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>
                    <a:extLst>
                      <a:ext uri="{FF2B5EF4-FFF2-40B4-BE49-F238E27FC236}">
                        <a16:creationId xmlns:a16="http://schemas.microsoft.com/office/drawing/2014/main" id="{C04ADF21-830A-B736-07A8-AC88CEF4EC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70D10E64-D09C-28FA-A058-1BFCDC098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B202103A-94DE-09D0-4DA3-36E01BCBE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90FE1276-77A2-8DD0-3482-B0930054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6753A0A2-6CDC-4888-DF55-523E880DC4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>
                  <a:extLst>
                    <a:ext uri="{FF2B5EF4-FFF2-40B4-BE49-F238E27FC236}">
                      <a16:creationId xmlns:a16="http://schemas.microsoft.com/office/drawing/2014/main" id="{089B9D13-215C-9F88-2016-34B82F9F99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>
                    <a:extLst>
                      <a:ext uri="{FF2B5EF4-FFF2-40B4-BE49-F238E27FC236}">
                        <a16:creationId xmlns:a16="http://schemas.microsoft.com/office/drawing/2014/main" id="{E7B8E498-2499-9692-692E-7905F5322A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>
                    <a:extLst>
                      <a:ext uri="{FF2B5EF4-FFF2-40B4-BE49-F238E27FC236}">
                        <a16:creationId xmlns:a16="http://schemas.microsoft.com/office/drawing/2014/main" id="{D1E9FD91-1055-2F75-846A-767DDE7CD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04B22D7-8F47-5104-D2E0-C7B14871A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82A20F6-EEBD-B656-0778-624EA241C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3309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590BF-5382-403D-B938-C69F39DDAF88}"/>
              </a:ext>
            </a:extLst>
          </p:cNvPr>
          <p:cNvSpPr txBox="1"/>
          <p:nvPr/>
        </p:nvSpPr>
        <p:spPr>
          <a:xfrm>
            <a:off x="-24302" y="204451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 NOx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7A959-4A8A-4B38-9282-D46633105646}"/>
              </a:ext>
            </a:extLst>
          </p:cNvPr>
          <p:cNvSpPr txBox="1"/>
          <p:nvPr/>
        </p:nvSpPr>
        <p:spPr>
          <a:xfrm>
            <a:off x="2279656" y="1112012"/>
            <a:ext cx="328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Diesel-Gasoline RCCI</a:t>
            </a:r>
            <a:endParaRPr lang="en-IN" sz="24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50016-30B8-423C-B3BF-35B8B5E1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2" y="1573677"/>
            <a:ext cx="8662498" cy="5041435"/>
          </a:xfrm>
          <a:prstGeom prst="rect">
            <a:avLst/>
          </a:prstGeom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492BCDD0-F73A-1BCA-ABE5-D6214797949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92773702-BE5B-CEA1-2ED7-E6D24545D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8387B71A-1E44-5108-70F2-A609ED4E9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192E97E9-947F-1C32-D7EC-284995D6AA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28FA5AA9-3184-8FE5-3337-C42FBDA21C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DB1584FB-0AC6-81E3-CDD8-15A4F271B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D4FF2E4E-B4DE-CD5E-8A5E-2B4FAC7D5A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>
                    <a:extLst>
                      <a:ext uri="{FF2B5EF4-FFF2-40B4-BE49-F238E27FC236}">
                        <a16:creationId xmlns:a16="http://schemas.microsoft.com/office/drawing/2014/main" id="{1E143ACB-9BB0-6D0B-5446-18C96DA782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90ED3742-A8E3-1FC1-577E-91830E7BA0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21331D84-F976-334E-2F1F-C6545F63FF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88BBC044-94D6-C2AD-C1B0-8DCA70F364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AE21E6A1-EC12-5CA9-6C72-5C84CC15E4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>
                  <a:extLst>
                    <a:ext uri="{FF2B5EF4-FFF2-40B4-BE49-F238E27FC236}">
                      <a16:creationId xmlns:a16="http://schemas.microsoft.com/office/drawing/2014/main" id="{7ED47960-9B29-37F7-6AEA-65019C3B9D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>
                    <a:extLst>
                      <a:ext uri="{FF2B5EF4-FFF2-40B4-BE49-F238E27FC236}">
                        <a16:creationId xmlns:a16="http://schemas.microsoft.com/office/drawing/2014/main" id="{A7260997-D7D2-A2D8-931C-C1A37F41B5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>
                    <a:extLst>
                      <a:ext uri="{FF2B5EF4-FFF2-40B4-BE49-F238E27FC236}">
                        <a16:creationId xmlns:a16="http://schemas.microsoft.com/office/drawing/2014/main" id="{48E9C18C-53ED-D72B-4B03-B28837B8B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37D4E056-04DF-9345-D686-063C5E39E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C2490B7-887F-6DA8-B5EF-9F57144F3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53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23C018-392D-46E4-A54F-08359D711578}"/>
              </a:ext>
            </a:extLst>
          </p:cNvPr>
          <p:cNvSpPr txBox="1"/>
          <p:nvPr/>
        </p:nvSpPr>
        <p:spPr>
          <a:xfrm>
            <a:off x="323605" y="158915"/>
            <a:ext cx="6777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Selection of Main Fuel Injection Timing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316A7-AB1D-4E2A-BD8B-61629BFE6B07}"/>
              </a:ext>
            </a:extLst>
          </p:cNvPr>
          <p:cNvSpPr txBox="1"/>
          <p:nvPr/>
        </p:nvSpPr>
        <p:spPr>
          <a:xfrm>
            <a:off x="1676399" y="1128458"/>
            <a:ext cx="407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Diesel-Enriched Biogas RCCI</a:t>
            </a:r>
            <a:endParaRPr lang="en-IN" sz="24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8AC9E-96CE-4EBF-9542-0E37D990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51" y="1605559"/>
            <a:ext cx="8534400" cy="5009553"/>
          </a:xfrm>
          <a:prstGeom prst="rect">
            <a:avLst/>
          </a:prstGeom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DD62331E-DDD5-B341-E743-126B3D7DC6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F3813F13-93CB-A215-B104-56ED072A6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713B7D74-CE36-9A3B-D3EA-1582F44D53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D5251D01-E993-1DED-9F4B-D5BD36A658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D9F0D64F-8C53-06E8-618E-12ABD66EC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501622C4-9125-CA5A-44B2-9B1630870B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A193D450-3F62-FD55-59BB-3F9E4FBA0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>
                    <a:extLst>
                      <a:ext uri="{FF2B5EF4-FFF2-40B4-BE49-F238E27FC236}">
                        <a16:creationId xmlns:a16="http://schemas.microsoft.com/office/drawing/2014/main" id="{CB2AFA20-9DF7-1888-E44C-91C86CA0AA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864C845E-D6F7-6A47-9658-3BD7D0C3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34EFB80A-0EE5-833B-8F4A-EC6F3E21B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93B18BE6-6E78-CC95-09CB-21245E7995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D0E58D44-378C-A294-1EA7-A94E321678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>
                  <a:extLst>
                    <a:ext uri="{FF2B5EF4-FFF2-40B4-BE49-F238E27FC236}">
                      <a16:creationId xmlns:a16="http://schemas.microsoft.com/office/drawing/2014/main" id="{DB114440-DB3D-FB25-FEFC-E69B1422C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>
                    <a:extLst>
                      <a:ext uri="{FF2B5EF4-FFF2-40B4-BE49-F238E27FC236}">
                        <a16:creationId xmlns:a16="http://schemas.microsoft.com/office/drawing/2014/main" id="{0CE08142-9BC5-65A1-222B-5FEE0BE400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>
                    <a:extLst>
                      <a:ext uri="{FF2B5EF4-FFF2-40B4-BE49-F238E27FC236}">
                        <a16:creationId xmlns:a16="http://schemas.microsoft.com/office/drawing/2014/main" id="{036BDA65-52A2-6B23-CB9A-FD1FFCFBEC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A3C874D3-562E-61E0-4E0C-713BA0292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7153BAD-4D32-DF43-91D5-EE8F4F1A9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133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23C018-392D-46E4-A54F-08359D711578}"/>
              </a:ext>
            </a:extLst>
          </p:cNvPr>
          <p:cNvSpPr txBox="1"/>
          <p:nvPr/>
        </p:nvSpPr>
        <p:spPr>
          <a:xfrm>
            <a:off x="323605" y="293579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 Particulates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316A7-AB1D-4E2A-BD8B-61629BFE6B07}"/>
              </a:ext>
            </a:extLst>
          </p:cNvPr>
          <p:cNvSpPr txBox="1"/>
          <p:nvPr/>
        </p:nvSpPr>
        <p:spPr>
          <a:xfrm>
            <a:off x="1676399" y="1128458"/>
            <a:ext cx="407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Diesel-Enriched Biogas RCCI</a:t>
            </a:r>
            <a:endParaRPr lang="en-IN" sz="24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D2CC1-929A-429E-935C-F4BEC0C5C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5" y="1651781"/>
            <a:ext cx="8550275" cy="4912640"/>
          </a:xfrm>
          <a:prstGeom prst="rect">
            <a:avLst/>
          </a:prstGeom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1C44FA42-E9FA-FD34-F836-682E3B1A40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69D0F8D2-88B5-CA1C-487A-8EBB4C518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28EF7055-3B31-72F7-4A80-0E375E466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4EF5D772-DFDE-E0B3-C628-8F49F00DC5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9B9B08D1-1486-2E51-25CD-570AB2AA0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63E2E505-E810-B080-20AC-7FDC8E00FF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94343C18-4182-63E1-A660-FCAD4DB127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>
                    <a:extLst>
                      <a:ext uri="{FF2B5EF4-FFF2-40B4-BE49-F238E27FC236}">
                        <a16:creationId xmlns:a16="http://schemas.microsoft.com/office/drawing/2014/main" id="{3026C47E-AA01-BDD5-700B-B0181C5F94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97BE0A4C-7255-23D7-BA87-47543A036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5DC34ADB-F17A-982A-B644-D226CAC58E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018EF22A-30AC-144D-6A92-1758ECBEC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57460061-336C-948B-C300-0DC15B03D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>
                  <a:extLst>
                    <a:ext uri="{FF2B5EF4-FFF2-40B4-BE49-F238E27FC236}">
                      <a16:creationId xmlns:a16="http://schemas.microsoft.com/office/drawing/2014/main" id="{602BB844-37D9-5F37-6253-C84431F83A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>
                    <a:extLst>
                      <a:ext uri="{FF2B5EF4-FFF2-40B4-BE49-F238E27FC236}">
                        <a16:creationId xmlns:a16="http://schemas.microsoft.com/office/drawing/2014/main" id="{A1F1E880-9C1C-43A7-73F4-3AC944FD0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>
                    <a:extLst>
                      <a:ext uri="{FF2B5EF4-FFF2-40B4-BE49-F238E27FC236}">
                        <a16:creationId xmlns:a16="http://schemas.microsoft.com/office/drawing/2014/main" id="{BD5A48E2-D637-41C2-622E-204168019C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25088692-411B-2D38-17A6-529AEDA4D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1BA9C60-2129-F692-C21F-2A86D064B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233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6609" y="399067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SI Religion in I.C. Engines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8878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1" y="1472265"/>
            <a:ext cx="3668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3937402" y="1102933"/>
            <a:ext cx="5121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MPFI Engines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Specific Power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 combustion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PM &amp; low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suited for High SIT Fuels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good for slow reacting fuels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HC emissions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Poor performance at part load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62B0F69F-0A11-9BA6-0440-FE03477E78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C64A9A5-83A6-17FD-E5DB-2B2F7DB55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E5ABBE6-E036-F07F-C87C-A5799AECD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7F7FCDD2-A1A0-0FDB-E833-D662410ED4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ABD628C-FB8A-9CFF-5C2E-467E098670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4174B1BE-DC11-1C19-8BED-7565C4DFE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E6854C7-4247-5458-9437-F8AC6F3DE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17C14F6B-2E00-5339-1931-AAD5F04A4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AF5C7AD4-AE7A-FFC3-D638-C80B0512CD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B9FD290-6B38-3D83-D87F-E2A9DE319C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0FFC25B-CC99-B6F0-771E-912FB55889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BBD5C270-4A92-3037-59C6-9EE44173C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3AC834D9-11BB-46E7-33F3-587F44D73B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92964DE4-B543-11C9-D7AB-A971EFA7BE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BF4D4EF6-117B-0258-FBF5-59A5F26A80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93490CF-CB87-D46C-E75E-AA1C6A9BB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DE183AF-88C3-0D0E-A7FE-26133A2D5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9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8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8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8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590BF-5382-403D-B938-C69F39DDAF88}"/>
              </a:ext>
            </a:extLst>
          </p:cNvPr>
          <p:cNvSpPr txBox="1"/>
          <p:nvPr/>
        </p:nvSpPr>
        <p:spPr>
          <a:xfrm>
            <a:off x="-24302" y="204451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 NOx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DC0FA-38D1-40D0-9854-CDEED07A495F}"/>
              </a:ext>
            </a:extLst>
          </p:cNvPr>
          <p:cNvSpPr txBox="1"/>
          <p:nvPr/>
        </p:nvSpPr>
        <p:spPr>
          <a:xfrm>
            <a:off x="2858447" y="1156710"/>
            <a:ext cx="4244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Diesel-E-Biogas RCCI</a:t>
            </a:r>
            <a:endParaRPr lang="en-IN" sz="28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98A93-F668-4B97-B337-39F271CB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5383"/>
            <a:ext cx="8686800" cy="4906963"/>
          </a:xfrm>
          <a:prstGeom prst="rect">
            <a:avLst/>
          </a:prstGeom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6A643689-9034-0C5F-FA32-DB04D0A288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237144F5-C7FC-2604-72F2-CC83C99E58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58DC1B82-D6F6-90F8-3009-7852D513D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>
                  <a:extLst>
                    <a:ext uri="{FF2B5EF4-FFF2-40B4-BE49-F238E27FC236}">
                      <a16:creationId xmlns:a16="http://schemas.microsoft.com/office/drawing/2014/main" id="{566DAD4E-20E4-79E0-D5EC-76817E4CA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>
                    <a:extLst>
                      <a:ext uri="{FF2B5EF4-FFF2-40B4-BE49-F238E27FC236}">
                        <a16:creationId xmlns:a16="http://schemas.microsoft.com/office/drawing/2014/main" id="{3C3DB5C7-E065-512A-CB24-BF6E82BD91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>
                    <a:extLst>
                      <a:ext uri="{FF2B5EF4-FFF2-40B4-BE49-F238E27FC236}">
                        <a16:creationId xmlns:a16="http://schemas.microsoft.com/office/drawing/2014/main" id="{9BDFDCDE-E281-9CCD-F752-D54451A76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B8DB5161-F793-3D70-6901-03ECCAAB7E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>
                    <a:extLst>
                      <a:ext uri="{FF2B5EF4-FFF2-40B4-BE49-F238E27FC236}">
                        <a16:creationId xmlns:a16="http://schemas.microsoft.com/office/drawing/2014/main" id="{1D2F3AD4-66AC-41FD-4807-AB67A54B5F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>
                    <a:extLst>
                      <a:ext uri="{FF2B5EF4-FFF2-40B4-BE49-F238E27FC236}">
                        <a16:creationId xmlns:a16="http://schemas.microsoft.com/office/drawing/2014/main" id="{D80E5402-1141-9800-32B3-8690180F58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DAF72E25-DB93-7E2C-E103-DB36A71D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D8974F2E-29D5-BE7B-7CAA-274BAE9C99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D59FB9CF-B06F-A22F-DFEC-810E417793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>
                  <a:extLst>
                    <a:ext uri="{FF2B5EF4-FFF2-40B4-BE49-F238E27FC236}">
                      <a16:creationId xmlns:a16="http://schemas.microsoft.com/office/drawing/2014/main" id="{DD36D8DE-8727-CF60-579A-E701176D36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>
                    <a:extLst>
                      <a:ext uri="{FF2B5EF4-FFF2-40B4-BE49-F238E27FC236}">
                        <a16:creationId xmlns:a16="http://schemas.microsoft.com/office/drawing/2014/main" id="{4A405A15-BE5D-A49A-4352-97F0343EB5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>
                    <a:extLst>
                      <a:ext uri="{FF2B5EF4-FFF2-40B4-BE49-F238E27FC236}">
                        <a16:creationId xmlns:a16="http://schemas.microsoft.com/office/drawing/2014/main" id="{79D99C04-C40C-BA48-5232-ABF851BF34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EF43900-7F03-B20C-05C9-1605ECBAA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DA0B10C-E8D5-3E76-9B87-4E20063CF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670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0B4930D-4173-4E5B-AADD-E84FE3C59A52}"/>
              </a:ext>
            </a:extLst>
          </p:cNvPr>
          <p:cNvSpPr txBox="1"/>
          <p:nvPr/>
        </p:nvSpPr>
        <p:spPr>
          <a:xfrm>
            <a:off x="-24302" y="204451"/>
            <a:ext cx="807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Polite Nature of RCCI Engine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DD661-B4E4-4AAA-8DF8-DC3957BB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6" y="1085522"/>
            <a:ext cx="5053065" cy="3391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D7CFC-D93D-42A9-B387-5B769078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72" y="3239721"/>
            <a:ext cx="5155906" cy="3283321"/>
          </a:xfrm>
          <a:prstGeom prst="rect">
            <a:avLst/>
          </a:prstGeom>
        </p:spPr>
      </p:pic>
      <p:grpSp>
        <p:nvGrpSpPr>
          <p:cNvPr id="5" name="Group 38">
            <a:extLst>
              <a:ext uri="{FF2B5EF4-FFF2-40B4-BE49-F238E27FC236}">
                <a16:creationId xmlns:a16="http://schemas.microsoft.com/office/drawing/2014/main" id="{2AD4ACC5-CCFA-1F1F-C05D-008B55174E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3B534DD0-CA65-589D-409B-DAF86BDF1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C448C1F-5DDB-C8C1-6132-E4921F0C2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46451E80-C799-9DE3-433F-F5B96DAD4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>
                    <a:extLst>
                      <a:ext uri="{FF2B5EF4-FFF2-40B4-BE49-F238E27FC236}">
                        <a16:creationId xmlns:a16="http://schemas.microsoft.com/office/drawing/2014/main" id="{977F0000-1A06-612F-DB6D-2E34481ACE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>
                    <a:extLst>
                      <a:ext uri="{FF2B5EF4-FFF2-40B4-BE49-F238E27FC236}">
                        <a16:creationId xmlns:a16="http://schemas.microsoft.com/office/drawing/2014/main" id="{EAE4CC14-2311-8141-9DD9-CE01294515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90FE0785-8816-02B8-F63B-6840F4555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>
                    <a:extLst>
                      <a:ext uri="{FF2B5EF4-FFF2-40B4-BE49-F238E27FC236}">
                        <a16:creationId xmlns:a16="http://schemas.microsoft.com/office/drawing/2014/main" id="{5E72B822-DE27-5B86-507E-843103730D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>
                    <a:extLst>
                      <a:ext uri="{FF2B5EF4-FFF2-40B4-BE49-F238E27FC236}">
                        <a16:creationId xmlns:a16="http://schemas.microsoft.com/office/drawing/2014/main" id="{06BFEC92-87F7-FE31-9BD1-3426863191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>
                  <a:extLst>
                    <a:ext uri="{FF2B5EF4-FFF2-40B4-BE49-F238E27FC236}">
                      <a16:creationId xmlns:a16="http://schemas.microsoft.com/office/drawing/2014/main" id="{187400F7-2B5B-4BE7-9953-3A6FAF2E14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>
                    <a:extLst>
                      <a:ext uri="{FF2B5EF4-FFF2-40B4-BE49-F238E27FC236}">
                        <a16:creationId xmlns:a16="http://schemas.microsoft.com/office/drawing/2014/main" id="{2F919F10-DB45-1761-14EF-E1ED000E2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>
                    <a:extLst>
                      <a:ext uri="{FF2B5EF4-FFF2-40B4-BE49-F238E27FC236}">
                        <a16:creationId xmlns:a16="http://schemas.microsoft.com/office/drawing/2014/main" id="{105292DC-98DC-79BA-95AD-0CF3173F2E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>
                  <a:extLst>
                    <a:ext uri="{FF2B5EF4-FFF2-40B4-BE49-F238E27FC236}">
                      <a16:creationId xmlns:a16="http://schemas.microsoft.com/office/drawing/2014/main" id="{F4AE2888-CBC3-82AC-A5B0-9B9628DE3D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>
                    <a:extLst>
                      <a:ext uri="{FF2B5EF4-FFF2-40B4-BE49-F238E27FC236}">
                        <a16:creationId xmlns:a16="http://schemas.microsoft.com/office/drawing/2014/main" id="{12101547-FD9A-9E4E-8484-1896AB420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>
                    <a:extLst>
                      <a:ext uri="{FF2B5EF4-FFF2-40B4-BE49-F238E27FC236}">
                        <a16:creationId xmlns:a16="http://schemas.microsoft.com/office/drawing/2014/main" id="{CE041BA8-3E94-9750-BC65-D76F4249C6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456BF2BC-944B-0D7D-6A96-5D9FF6EB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0EC451F-AED6-FB02-3B74-3E293F5E7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2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9066" y="242887"/>
            <a:ext cx="70623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BEST Qualities of Two Religions in I.C. Engines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706816" y="3971734"/>
            <a:ext cx="78486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 dirty="0"/>
              <a:t>The Free Religious Engine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High power at full load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</a:rPr>
              <a:t> High CR, high 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</a:t>
            </a:r>
            <a:r>
              <a:rPr lang="en-US" sz="2400" dirty="0">
                <a:solidFill>
                  <a:schemeClr val="accent2"/>
                </a:solidFill>
              </a:rPr>
              <a:t>vol.</a:t>
            </a:r>
            <a:endParaRPr lang="en-US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High Fuel economy </a:t>
            </a:r>
            <a:b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</a:b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</a:rPr>
              <a:t> Distinctly stratified charge, 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Quality governing</a:t>
            </a:r>
            <a:endParaRPr lang="en-US" sz="24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Lower HC, PM &amp; </a:t>
            </a:r>
            <a:r>
              <a:rPr lang="en-US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NO</a:t>
            </a:r>
            <a:r>
              <a:rPr lang="en-US" sz="2400" baseline="-25000" dirty="0" err="1">
                <a:solidFill>
                  <a:schemeClr val="accent2"/>
                </a:solidFill>
                <a:sym typeface="Wingdings" panose="05000000000000000000" pitchFamily="2" charset="2"/>
              </a:rPr>
              <a:t>x</a:t>
            </a: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887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12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1104900"/>
            <a:ext cx="3668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5" name="Line 7"/>
          <p:cNvSpPr>
            <a:spLocks noChangeShapeType="1"/>
          </p:cNvSpPr>
          <p:nvPr/>
        </p:nvSpPr>
        <p:spPr bwMode="auto">
          <a:xfrm>
            <a:off x="2971800" y="2949994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 flipH="1">
            <a:off x="4800600" y="2895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069E347-D247-78EF-566E-B5EED0D1FB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C707F82-60DE-5CE4-0160-9E9461E5F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DDF4E41-CEA4-477B-E5C8-D5E51F80F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06DBBCE0-80B3-9086-9D55-027007EA83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7C179E95-059C-95CD-E8B2-CC8C51932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EA5E1F1-EBB2-21CC-5B6E-7479D17BB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363B03BD-2AE9-042E-C4AD-0DDCCFA587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7ABE86D-6101-5213-2B97-676C33645A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46F7B364-2580-7717-05EC-7DBF42154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F6E18FEB-2873-DE21-1818-392F5D2231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80283E8-4FAF-3F5D-17B5-8B1B61B0C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33EBAE62-2949-C0C1-4C68-8A4B85F57B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6AE63D57-5051-42B9-E9E2-1E822FBAC7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99A8074C-D8BC-CDEE-AB5B-D72B2F3B5D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015DF0AD-89BB-8909-85A7-7F1F7158F3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96274D5-FE52-1A8F-92B3-AD3DCF0A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E750EC0-22E3-0423-231A-96DBA0ED9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9066" y="242887"/>
            <a:ext cx="70623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BEST Qualities of Two Religions in I.C. Engines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069E347-D247-78EF-566E-B5EED0D1FB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C707F82-60DE-5CE4-0160-9E9461E5F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DDF4E41-CEA4-477B-E5C8-D5E51F80F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06DBBCE0-80B3-9086-9D55-027007EA83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7C179E95-059C-95CD-E8B2-CC8C51932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EA5E1F1-EBB2-21CC-5B6E-7479D17BB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363B03BD-2AE9-042E-C4AD-0DDCCFA587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7ABE86D-6101-5213-2B97-676C33645A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46F7B364-2580-7717-05EC-7DBF42154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F6E18FEB-2873-DE21-1818-392F5D2231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80283E8-4FAF-3F5D-17B5-8B1B61B0C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33EBAE62-2949-C0C1-4C68-8A4B85F57B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6AE63D57-5051-42B9-E9E2-1E822FBAC7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99A8074C-D8BC-CDEE-AB5B-D72B2F3B5D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015DF0AD-89BB-8909-85A7-7F1F7158F3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96274D5-FE52-1A8F-92B3-AD3DCF0A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430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E750EC0-22E3-0423-231A-96DBA0ED9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CE2FB19-825E-0CD1-CFEA-97B7A2FF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SI Engine needs to be Homogeneous mixture only?</a:t>
            </a:r>
          </a:p>
          <a:p>
            <a:r>
              <a:rPr lang="en-US" sz="2400" dirty="0"/>
              <a:t>Why can not CI Engine use Homogeneous mixture?</a:t>
            </a:r>
          </a:p>
          <a:p>
            <a:r>
              <a:rPr lang="en-US" sz="2400" dirty="0"/>
              <a:t>Religious Philosophy:</a:t>
            </a:r>
          </a:p>
          <a:p>
            <a:r>
              <a:rPr lang="en-US" sz="2400" dirty="0"/>
              <a:t>SI Engine – Homogeneous Mixture – Light Fuels</a:t>
            </a:r>
          </a:p>
          <a:p>
            <a:r>
              <a:rPr lang="en-US" sz="2400" dirty="0"/>
              <a:t>CI Engine – Heterogeneous Mixture – Heavy Fuels</a:t>
            </a:r>
          </a:p>
        </p:txBody>
      </p:sp>
    </p:spTree>
    <p:extLst>
      <p:ext uri="{BB962C8B-B14F-4D97-AF65-F5344CB8AC3E}">
        <p14:creationId xmlns:p14="http://schemas.microsoft.com/office/powerpoint/2010/main" val="35922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255639" y="296444"/>
            <a:ext cx="6678561" cy="685800"/>
          </a:xfrm>
        </p:spPr>
        <p:txBody>
          <a:bodyPr/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Level of Free Religion CI Engine for Next Decade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HCCI-DI Engine.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fuel into Primary (main) and Pilot (Early) Fuel.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fuel is injected during late intake to early compression and responsible for homogenization.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fuel is responsible for Compression Ignition and injected during later compression.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Ratio is the ratio of pilot fuel to total fuel.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conditions for avoidance of Self Ignition due to Pilot fuel Injection.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dual injection system.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C7F5F1F-0E4B-181F-2315-085E6BB3C3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E6301A90-7C15-6AAF-DDFB-98BC567B9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93934C0E-8E7E-8263-6333-FE59264E7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B26DCC63-04B9-40D5-4C06-F35C68E319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>
                    <a:extLst>
                      <a:ext uri="{FF2B5EF4-FFF2-40B4-BE49-F238E27FC236}">
                        <a16:creationId xmlns:a16="http://schemas.microsoft.com/office/drawing/2014/main" id="{28F9F921-E067-59A8-7611-87F3E5721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>
                    <a:extLst>
                      <a:ext uri="{FF2B5EF4-FFF2-40B4-BE49-F238E27FC236}">
                        <a16:creationId xmlns:a16="http://schemas.microsoft.com/office/drawing/2014/main" id="{68D6F8D4-20C6-40AF-3BB8-05A02417BB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6C41F41E-0E10-3475-7FEC-6C135BB62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1FAA8F4D-8AF1-9C44-E148-792D34077F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>
                    <a:extLst>
                      <a:ext uri="{FF2B5EF4-FFF2-40B4-BE49-F238E27FC236}">
                        <a16:creationId xmlns:a16="http://schemas.microsoft.com/office/drawing/2014/main" id="{BFE64AE4-EEB4-C657-BEAE-AE055878F4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51830E92-9342-F36E-9C07-FCE7FF057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D23A9ED1-D185-ACE4-AC97-0C24FC844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4DD50AB7-889A-FBD5-7DE7-7E7F824883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9E191414-DE66-DCBA-71FA-0CA7DBA843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F2E61E2C-8685-0958-DC5B-69440082F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5AD7D743-3FC0-0610-CFAB-3D328C276D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7EAB0140-20E5-9404-5AC1-74F905ED4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E882A1F-4929-5DAC-558B-121B20CF2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6553200" cy="6096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Fuel Economy  of Homogenization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graphicFrame>
        <p:nvGraphicFramePr>
          <p:cNvPr id="15" name="Chart 14"/>
          <p:cNvGraphicFramePr/>
          <p:nvPr/>
        </p:nvGraphicFramePr>
        <p:xfrm>
          <a:off x="457200" y="1447800"/>
          <a:ext cx="8305137" cy="494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87F5CBD2-013C-7866-8A92-FF62960DB5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69FD5D93-569D-A420-4968-B5FC20148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10128CC4-3B55-CB51-4046-3F595CE17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F9DDDA91-EB69-8C81-5584-B2EAB7EB11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93EF1B1A-6B12-952A-A964-B67AF877F7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A388400E-CAC7-B9E0-291A-BD77594043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9DC461A3-3D9C-693C-DC1D-72E33CC5AA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A7BBDAB1-8F1E-BCC9-EAEB-F537688D08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DEE73B91-A6B4-A6BF-8864-90D017D4F7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E6FDEA2C-12A1-C82F-4EF7-149C7EC742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CBC65A8F-9E3A-46A8-AFFE-59940CA158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2AA12E7E-AFF3-EC5A-8D23-DF51CBB539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51E6BB8B-1EDD-54AD-B53E-ED30D61557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3297FE88-B8FF-30C9-E5B1-2C52B059EB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86E1ACBE-F176-5255-E945-3EC3A5C417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C4D31AA3-B4AC-49BB-8103-82EBAB82E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4BFD470-2401-BC1D-8D20-8B703A4B5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487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06924" y="338932"/>
            <a:ext cx="6550742" cy="5334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Behaviour of Homogenization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2062012"/>
          <a:ext cx="6934200" cy="471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8600" y="1227137"/>
            <a:ext cx="870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Opacity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fraction (or %) of incident light which is adsorbed or scattered by the particulate matter in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gas.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BEA3C1B-8324-8505-15B2-11EA4D7ECD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6E42D2F-F625-9D92-44FC-867EC900B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DF0D41D9-E249-D551-C0C2-5BA1468A8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5B8E287D-1DFF-50CC-7816-7C37E5A441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FDA406EA-C3D5-C617-43F6-72848E5D78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E834C85E-7B64-CA9A-8116-EEA9E1F48B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D25F5D48-DAA0-6A7F-6899-09040C5ED5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BA61F364-1778-B1EE-75DD-963ABA1B3B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05937C80-1C4C-638D-BABC-FD7EDA155C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D7D5A220-F0F7-7C22-3B0A-3D2B2552EF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267974C0-9441-FAC4-F0D4-8CDDF0775E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04E2BE7B-07E6-CE2B-825C-FF4AC9A1A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0F3AD70F-0520-9864-DB79-4424C294A4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09FAFF35-33A9-FA77-FAE8-7A61D6FF4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552A7D46-5077-F6FA-3E3F-7BEA71258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A2B308E-A228-5E22-01E1-CE2B2B373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365F4F-C1F7-DF4C-EBD2-9A61340A5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2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1015</Words>
  <Application>Microsoft Office PowerPoint</Application>
  <PresentationFormat>On-screen Show (4:3)</PresentationFormat>
  <Paragraphs>162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Script MT Bold</vt:lpstr>
      <vt:lpstr>Times New Roman</vt:lpstr>
      <vt:lpstr>Wingdings</vt:lpstr>
      <vt:lpstr>Default Design</vt:lpstr>
      <vt:lpstr>Equation</vt:lpstr>
      <vt:lpstr>Free  Religion  Compression Ignition Engines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Level of Free Religion CI Engine for Next Decade</vt:lpstr>
      <vt:lpstr> Fuel Economy  of Homogenization</vt:lpstr>
      <vt:lpstr>Eco-friendly Behaviour of Homogenization </vt:lpstr>
      <vt:lpstr>Effect of Degree of Homogenization : HC Emissions </vt:lpstr>
      <vt:lpstr>Effect of Degree of Homogenization : CO Emissions </vt:lpstr>
      <vt:lpstr>Effect of Exhaust Gas recirculation</vt:lpstr>
      <vt:lpstr>Field Acceptability Testing of HCCI-DI Engine</vt:lpstr>
      <vt:lpstr>In-cylinder Processes in a Harsh HCCI-DI Engine</vt:lpstr>
      <vt:lpstr>In-cylinder Processes in a Pure HCCI-DI Engine</vt:lpstr>
      <vt:lpstr>Special Parameters for Combustion Characterization</vt:lpstr>
      <vt:lpstr>Evolution of CI Engine from Polite to Aggressive Attitude</vt:lpstr>
      <vt:lpstr>Belligerent Nature of HCCI Engine</vt:lpstr>
      <vt:lpstr>Evolution of Onset of Combustion</vt:lpstr>
      <vt:lpstr>Selection of PIT : For Safe Combustion: 80% HCCI</vt:lpstr>
      <vt:lpstr>Selection of PIT : For Safe Combustion</vt:lpstr>
      <vt:lpstr>Evolution of CI Engine from Polite to Aggressive Attitude in HCCI Mode</vt:lpstr>
      <vt:lpstr>Secular Classification of Fuels</vt:lpstr>
      <vt:lpstr>Definition of A Secular 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of Optimal Operational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Flow and Air-Fuel Mixture Formation in Various Cylinder and Injection Configurations of DI-SI Engines through Multi-Dimensional Modelling</dc:title>
  <dc:creator>MPO</dc:creator>
  <cp:lastModifiedBy>P M V Subbarao</cp:lastModifiedBy>
  <cp:revision>772</cp:revision>
  <dcterms:created xsi:type="dcterms:W3CDTF">2004-09-07T09:24:56Z</dcterms:created>
  <dcterms:modified xsi:type="dcterms:W3CDTF">2023-11-17T08:05:29Z</dcterms:modified>
</cp:coreProperties>
</file>