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sldIdLst>
    <p:sldId id="1118" r:id="rId2"/>
    <p:sldId id="1094" r:id="rId3"/>
    <p:sldId id="514" r:id="rId4"/>
    <p:sldId id="701" r:id="rId5"/>
    <p:sldId id="705" r:id="rId6"/>
    <p:sldId id="706" r:id="rId7"/>
    <p:sldId id="707" r:id="rId8"/>
    <p:sldId id="584" r:id="rId9"/>
    <p:sldId id="1119" r:id="rId10"/>
    <p:sldId id="702" r:id="rId11"/>
    <p:sldId id="517" r:id="rId12"/>
    <p:sldId id="523" r:id="rId13"/>
    <p:sldId id="524" r:id="rId14"/>
    <p:sldId id="1099" r:id="rId15"/>
    <p:sldId id="717" r:id="rId16"/>
    <p:sldId id="718" r:id="rId17"/>
    <p:sldId id="719" r:id="rId18"/>
    <p:sldId id="720" r:id="rId19"/>
    <p:sldId id="721" r:id="rId20"/>
    <p:sldId id="723" r:id="rId21"/>
    <p:sldId id="722" r:id="rId22"/>
    <p:sldId id="749" r:id="rId23"/>
    <p:sldId id="750" r:id="rId24"/>
    <p:sldId id="751" r:id="rId25"/>
    <p:sldId id="691" r:id="rId26"/>
    <p:sldId id="668" r:id="rId27"/>
    <p:sldId id="669" r:id="rId28"/>
    <p:sldId id="619" r:id="rId29"/>
    <p:sldId id="670" r:id="rId30"/>
    <p:sldId id="671" r:id="rId31"/>
    <p:sldId id="679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0033CC"/>
    <a:srgbClr val="CC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6" autoAdjust="0"/>
    <p:restoredTop sz="94699" autoAdjust="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2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30T06:33:28.3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202 0,'0'0,"0"0,0 0,0 0,0 0,0 0,0 0,0 0,0 0,0 0,0 0,0 0,0 0,0 0,0 0,0 0,0 0,0 0,0 0,0 0,0 0,-202 325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8-17T05:33:19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22063 15450 273,'0'0'110,"0"0"-40,-13-20-38,13 20-17,-4-12-7,4 12-6,0-12 0,0 12-3,0 0-7,2-12-18,-2 12-25,0 0-47,0 0-12,19 12 2,-19-12-1,16 0 109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06:24:14.1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20412 16553 175 0,'0'0'92'0,"0"0"-7"0,0 0-52 15,0 0-38-15,0 0-7 0,0 0 4 16,0 0-13-16,0 0-64 15,-6-13-3-15,8 26 7 16,-2-13-3-16,0 0 84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23T06:30:58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20738 15238 0,'0'0'0,"0"0"0,0 0 0,0 0 0,0 0 0,0 0 0,0 0 0,0 0 0,0 0 0,0 0 0,0 0 0,0 0 0,0 0 0,0 0 0,0 0 0,0 0 0,0 0 0,0 0 0,0 0 0,0 0 0,0 0 0,0 0 0,0 0 0,0 0 0,0 0 0,0 0 0,0 0 0,0 0 0,0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5C1593-20DC-491C-BC5F-BBA5ED9059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0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C1593-20DC-491C-BC5F-BBA5ED9059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3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03930-017F-4D1A-93EF-6AE85412F1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3D985-C665-497F-B464-340326FD1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6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C9A5F-E87E-44D9-9C99-5911F1B76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7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57DE-8F72-4BB9-9618-91BD681D2A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51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FE8D0-8490-4E82-A3CE-53F2FF87B2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4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83C0D-FADA-4052-AD66-798D600FF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6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BA2A5-CEDC-4DAC-8877-9C7384FA4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1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FBE94-D20F-43A0-AA33-E1AEC44545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2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B1187-34AB-4EC6-B49F-7DB256FEF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7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A5AFC-0CBF-4325-921A-39EE90E34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9B7C0-7D6C-4494-A23C-82035EBFE3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3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B0BB7-C3FE-44BF-85D1-7226468096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7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68747-72AE-49FD-9551-EE61DEBE5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2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9446A-CB93-4258-96A0-65A397A87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2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EC046-FA3D-4250-A992-D48A52FB7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554567-8DE4-48C2-8BAD-AEC10492EB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1.wav"/><Relationship Id="rId7" Type="http://schemas.openxmlformats.org/officeDocument/2006/relationships/customXml" Target="../ink/ink2.xml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3.wmf"/><Relationship Id="rId3" Type="http://schemas.openxmlformats.org/officeDocument/2006/relationships/oleObject" Target="../embeddings/oleObject12.bin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16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wmf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8.wmf"/><Relationship Id="rId9" Type="http://schemas.openxmlformats.org/officeDocument/2006/relationships/image" Target="../media/image41.wmf"/><Relationship Id="rId1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inancialexpress.com/auto/car-news/upcoming-hyundai-cars-in-india-in-2023-creta-facelift-to-new-gen-verna/2988870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86800" cy="6858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Century Secular S.I. Engines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52800"/>
            <a:ext cx="6400800" cy="1447800"/>
          </a:xfrm>
        </p:spPr>
        <p:txBody>
          <a:bodyPr/>
          <a:lstStyle/>
          <a:p>
            <a:pPr eaLnBrk="1" hangingPunct="1"/>
            <a:endParaRPr lang="en-US" sz="1600" i="1" dirty="0"/>
          </a:p>
          <a:p>
            <a:pPr eaLnBrk="1" hangingPunct="1"/>
            <a:r>
              <a:rPr lang="en-US" sz="1600" b="1" dirty="0">
                <a:latin typeface="Script MT Bold" panose="03040602040607080904" pitchFamily="66" charset="0"/>
              </a:rPr>
              <a:t>P M V Subbarao</a:t>
            </a:r>
          </a:p>
          <a:p>
            <a:pPr eaLnBrk="1" hangingPunct="1"/>
            <a:r>
              <a:rPr lang="en-US" sz="1600" i="1" dirty="0"/>
              <a:t>Professor</a:t>
            </a:r>
          </a:p>
          <a:p>
            <a:pPr eaLnBrk="1" hangingPunct="1"/>
            <a:r>
              <a:rPr lang="en-US" sz="1600" i="1" dirty="0"/>
              <a:t>Mechanical Engineering Department</a:t>
            </a:r>
          </a:p>
          <a:p>
            <a:pPr eaLnBrk="1" hangingPunct="1"/>
            <a:r>
              <a:rPr lang="en-US" sz="1600" i="1" dirty="0"/>
              <a:t>I </a:t>
            </a:r>
            <a:r>
              <a:rPr lang="en-US" sz="1600" i="1" dirty="0" err="1"/>
              <a:t>I</a:t>
            </a:r>
            <a:r>
              <a:rPr lang="en-US" sz="1600" i="1" dirty="0"/>
              <a:t> T Delhi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5435025"/>
            <a:ext cx="8834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3300"/>
                </a:solidFill>
                <a:latin typeface="Blackadder ITC" panose="04020505051007020D02" pitchFamily="82" charset="0"/>
              </a:rPr>
              <a:t>Next Generation Eco-friendly SI-IC Engines…</a:t>
            </a:r>
            <a:r>
              <a:rPr lang="en-US" sz="3200" b="1" dirty="0">
                <a:solidFill>
                  <a:srgbClr val="C00000"/>
                </a:solidFill>
                <a:latin typeface="Script MT Bold" panose="03040602040607080904" pitchFamily="66" charset="0"/>
              </a:rPr>
              <a:t> </a:t>
            </a:r>
          </a:p>
        </p:txBody>
      </p:sp>
      <p:pic>
        <p:nvPicPr>
          <p:cNvPr id="46089" name="Rectangle 194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600200"/>
            <a:ext cx="4071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perspectiveHeroicExtremeRightFacing">
              <a:rot lat="487347" lon="1800000" rev="174516"/>
            </a:camera>
            <a:lightRig rig="threePt" dir="t"/>
          </a:scene3d>
          <a:sp3d>
            <a:bevelT w="165100" prst="coolSlant"/>
          </a:sp3d>
        </p:spPr>
      </p:pic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1042" name="Rectangle 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043" name="Rectangle 1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33" name="Group 1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040" name="Rectangle 1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041" name="Rectangle 1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34" name="Group 1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038" name="Rectangle 1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039" name="Rectangle 1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036" name="Rectangle 1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037" name="Rectangle 1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458913" y="3744913"/>
              <a:ext cx="73025" cy="117475"/>
            </p14:xfrm>
          </p:contentPart>
        </mc:Choice>
        <mc:Fallback xmlns="">
          <p:pic>
            <p:nvPicPr>
              <p:cNvPr id="102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68266" y="3735544"/>
                <a:ext cx="91731" cy="136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936560" y="5541840"/>
              <a:ext cx="13680" cy="2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27200" y="5532840"/>
                <a:ext cx="255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DF3770-E675-4B21-BA1D-1968E1AAD10F}"/>
                  </a:ext>
                </a:extLst>
              </p14:cNvPr>
              <p14:cNvContentPartPr/>
              <p14:nvPr/>
            </p14:nvContentPartPr>
            <p14:xfrm>
              <a:off x="7346160" y="5954400"/>
              <a:ext cx="2520" cy="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DF3770-E675-4B21-BA1D-1968E1AAD1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36800" y="5945040"/>
                <a:ext cx="21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C71CBC-9A76-42BC-A44C-9796BA515768}"/>
                  </a:ext>
                </a:extLst>
              </p14:cNvPr>
              <p14:cNvContentPartPr/>
              <p14:nvPr/>
            </p14:nvContentPartPr>
            <p14:xfrm>
              <a:off x="7465680" y="548568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C71CBC-9A76-42BC-A44C-9796BA5157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6320" y="5476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518449C-6623-473F-A5DE-212DCAD45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010400" cy="1143000"/>
          </a:xfrm>
        </p:spPr>
        <p:txBody>
          <a:bodyPr/>
          <a:lstStyle/>
          <a:p>
            <a:r>
              <a:rPr lang="en-US" altLang="en-US" sz="2800" dirty="0"/>
              <a:t>Objectives for the development of GDI engine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1EC8B36D-343A-4327-A0CF-D46BEC6A30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cs typeface="Times New Roman" panose="02020603050405020304" pitchFamily="18" charset="0"/>
              </a:rPr>
              <a:t>Very high fuel economy</a:t>
            </a:r>
          </a:p>
          <a:p>
            <a:r>
              <a:rPr lang="en-US" altLang="en-US" sz="2400">
                <a:cs typeface="Times New Roman" panose="02020603050405020304" pitchFamily="18" charset="0"/>
              </a:rPr>
              <a:t>Superior power output  </a:t>
            </a:r>
            <a:r>
              <a:rPr lang="en-US" altLang="en-US" sz="2400">
                <a:cs typeface="Times New Roman" panose="02020603050405020304" pitchFamily="18" charset="0"/>
                <a:sym typeface="Monotype Sorts" pitchFamily="2" charset="2"/>
              </a:rPr>
              <a:t>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 u="sng">
                <a:cs typeface="Times New Roman" panose="02020603050405020304" pitchFamily="18" charset="0"/>
              </a:rPr>
              <a:t>than MPFI engine</a:t>
            </a:r>
            <a:endParaRPr lang="en-US" altLang="en-US" sz="2400">
              <a:cs typeface="Times New Roman" panose="02020603050405020304" pitchFamily="18" charset="0"/>
            </a:endParaRPr>
          </a:p>
          <a:p>
            <a:r>
              <a:rPr lang="en-US" altLang="en-US" sz="2400">
                <a:cs typeface="Times New Roman" panose="02020603050405020304" pitchFamily="18" charset="0"/>
              </a:rPr>
              <a:t>Acceptable levels of (HC) emissions</a:t>
            </a:r>
          </a:p>
          <a:p>
            <a:r>
              <a:rPr lang="en-US" altLang="en-US" sz="2400">
                <a:cs typeface="Times New Roman" panose="02020603050405020304" pitchFamily="18" charset="0"/>
              </a:rPr>
              <a:t>It is basically a combination of two engine caring philosophies.</a:t>
            </a:r>
          </a:p>
          <a:p>
            <a:pPr lvl="4"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1993A3A9-C5F7-AD4F-BE1F-22AF2967A8A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5F32A2D6-F306-279E-86C8-10D25208C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" name="Group 8">
                <a:extLst>
                  <a:ext uri="{FF2B5EF4-FFF2-40B4-BE49-F238E27FC236}">
                    <a16:creationId xmlns:a16="http://schemas.microsoft.com/office/drawing/2014/main" id="{7B15A60B-8459-4807-6DFC-B9ED3C70F5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FB3AEDE0-85FB-A3A7-A606-96367D4E23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6625" name="Rectangle 10">
                    <a:extLst>
                      <a:ext uri="{FF2B5EF4-FFF2-40B4-BE49-F238E27FC236}">
                        <a16:creationId xmlns:a16="http://schemas.microsoft.com/office/drawing/2014/main" id="{02D516FC-790B-3C1E-C641-C10D5C7CCB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27" name="Rectangle 11">
                    <a:extLst>
                      <a:ext uri="{FF2B5EF4-FFF2-40B4-BE49-F238E27FC236}">
                        <a16:creationId xmlns:a16="http://schemas.microsoft.com/office/drawing/2014/main" id="{F1FD3609-B78A-0936-3CF8-AFA5B38B2F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2">
                  <a:extLst>
                    <a:ext uri="{FF2B5EF4-FFF2-40B4-BE49-F238E27FC236}">
                      <a16:creationId xmlns:a16="http://schemas.microsoft.com/office/drawing/2014/main" id="{6D49AF5A-C793-2A53-CEA5-A19F0CECF5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542D3AAE-93ED-6C99-6782-E5955A1053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24" name="Rectangle 14">
                    <a:extLst>
                      <a:ext uri="{FF2B5EF4-FFF2-40B4-BE49-F238E27FC236}">
                        <a16:creationId xmlns:a16="http://schemas.microsoft.com/office/drawing/2014/main" id="{E681A68C-9CC2-4526-AC90-DF105CB333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5">
                  <a:extLst>
                    <a:ext uri="{FF2B5EF4-FFF2-40B4-BE49-F238E27FC236}">
                      <a16:creationId xmlns:a16="http://schemas.microsoft.com/office/drawing/2014/main" id="{68D071B1-FD20-FC03-6046-FE56D9A536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" name="Rectangle 16">
                    <a:extLst>
                      <a:ext uri="{FF2B5EF4-FFF2-40B4-BE49-F238E27FC236}">
                        <a16:creationId xmlns:a16="http://schemas.microsoft.com/office/drawing/2014/main" id="{C5E43006-D929-BF4E-2AAF-8D8305B92A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49E42F53-E9BC-01DF-6355-1C2E0D8946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8">
                  <a:extLst>
                    <a:ext uri="{FF2B5EF4-FFF2-40B4-BE49-F238E27FC236}">
                      <a16:creationId xmlns:a16="http://schemas.microsoft.com/office/drawing/2014/main" id="{F2B1BD63-F772-AD08-D455-4BDF35BE8E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" name="Rectangle 19">
                    <a:extLst>
                      <a:ext uri="{FF2B5EF4-FFF2-40B4-BE49-F238E27FC236}">
                        <a16:creationId xmlns:a16="http://schemas.microsoft.com/office/drawing/2014/main" id="{BDBDD18A-9F04-0474-30B7-36737A4466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20">
                    <a:extLst>
                      <a:ext uri="{FF2B5EF4-FFF2-40B4-BE49-F238E27FC236}">
                        <a16:creationId xmlns:a16="http://schemas.microsoft.com/office/drawing/2014/main" id="{BE24249E-C530-CF9E-C12A-FE62F159E8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3D21DE7-6557-6FD9-00D5-0D1AE2D8B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B678538-4521-DFE6-E211-DB2DC3EE8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5C8B7DCE-A73C-4C98-B5A9-40D60AD5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-366"/>
            <a:ext cx="8229600" cy="1143000"/>
          </a:xfrm>
        </p:spPr>
        <p:txBody>
          <a:bodyPr/>
          <a:lstStyle/>
          <a:p>
            <a:r>
              <a:rPr lang="en-IN" altLang="en-US" sz="2800" dirty="0"/>
              <a:t>Critical Design Issues : GDI</a:t>
            </a:r>
          </a:p>
        </p:txBody>
      </p:sp>
      <p:sp>
        <p:nvSpPr>
          <p:cNvPr id="21507" name="AutoShape 2" descr="Image result for gdi engine">
            <a:extLst>
              <a:ext uri="{FF2B5EF4-FFF2-40B4-BE49-F238E27FC236}">
                <a16:creationId xmlns:a16="http://schemas.microsoft.com/office/drawing/2014/main" id="{C8BDDE0C-30ED-45A1-B80D-ABF1A44FD0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50" y="-122238"/>
            <a:ext cx="3209925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1600">
              <a:cs typeface="Arial" panose="020B0604020202020204" pitchFamily="34" charset="0"/>
            </a:endParaRP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AC9954D9-4EC3-472F-A86D-878E2A08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3" y="1280774"/>
            <a:ext cx="8610600" cy="47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38D16DAB-2966-AEA8-B3ED-26EC72EDB4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FCF55A06-E589-4669-20EE-C943767448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70DD6F32-2586-4EE8-1A22-2459325C8B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2EE5F15C-D572-4481-D12A-2113E7354C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7C3D4D19-6108-AA50-CEE1-B22E953F9B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04" name="Rectangle 11">
                    <a:extLst>
                      <a:ext uri="{FF2B5EF4-FFF2-40B4-BE49-F238E27FC236}">
                        <a16:creationId xmlns:a16="http://schemas.microsoft.com/office/drawing/2014/main" id="{C3C9D6A7-FD65-5D70-16EE-85D54F9C1E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A4602B09-C2DB-CC50-0799-6B97534243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58834C1C-ACAE-32CE-00B6-640623D000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E1532C61-65A0-80AF-8DA7-BE33F967D5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6B2DB144-2E78-E314-FDDC-1F90EB4343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1DDE186B-0B0D-1A42-B9C1-BD54C76932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D7DADAC8-351B-287C-FC3B-62BEF03A15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B581D007-94D1-7F73-3B70-6D3E7238A4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E1DBD6EF-5122-4BD1-FD78-586C1019CB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F4788E60-4D9C-1C08-3CCD-0EEF634795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BCCB4697-D403-BDB3-FF91-01D985EF8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691BCE6-0C43-74A9-D373-F80D48D92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>
            <a:extLst>
              <a:ext uri="{FF2B5EF4-FFF2-40B4-BE49-F238E27FC236}">
                <a16:creationId xmlns:a16="http://schemas.microsoft.com/office/drawing/2014/main" id="{A290C5A9-E837-45CA-9B23-64F7BC0E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0194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5BB888-5339-4650-BEF0-A117059E27C6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76213"/>
            <a:ext cx="6324600" cy="9445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Air Flow Through Intake Valves : with Fuel Injection</a:t>
            </a:r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ED11B838-5540-433C-ADC5-2C83B8A8E4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650" y="1422400"/>
          <a:ext cx="29098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800" imgH="419100" progId="Equation.3">
                  <p:embed/>
                </p:oleObj>
              </mc:Choice>
              <mc:Fallback>
                <p:oleObj name="Equation" r:id="rId3" imgW="1066800" imgH="419100" progId="Equation.3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ED11B838-5540-433C-ADC5-2C83B8A8E4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1422400"/>
                        <a:ext cx="29098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268E04E-B980-493F-90B6-7AB54B219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17600"/>
            <a:ext cx="1763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GDI Engine: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976F51-712D-41B5-AEA6-CBB3E970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644775"/>
            <a:ext cx="193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MPFI Engine:</a:t>
            </a:r>
          </a:p>
        </p:txBody>
      </p:sp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67E35F8C-20C9-42CE-B1D1-E4B5070F84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288" y="3478213"/>
          <a:ext cx="61325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47900" imgH="419100" progId="Equation.3">
                  <p:embed/>
                </p:oleObj>
              </mc:Choice>
              <mc:Fallback>
                <p:oleObj name="Equation" r:id="rId5" imgW="2247900" imgH="419100" progId="Equation.3">
                  <p:embed/>
                  <p:pic>
                    <p:nvPicPr>
                      <p:cNvPr id="21" name="Object 3">
                        <a:extLst>
                          <a:ext uri="{FF2B5EF4-FFF2-40B4-BE49-F238E27FC236}">
                            <a16:creationId xmlns:a16="http://schemas.microsoft.com/office/drawing/2014/main" id="{67E35F8C-20C9-42CE-B1D1-E4B5070F84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3478213"/>
                        <a:ext cx="613251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04FD8E1F-37BF-BCE4-0513-914912B11F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456500C7-2844-0C11-2994-0FBD9F616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F161F024-8F03-CD01-11CB-8C9C8561B9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25279C7B-FC01-7CC1-E804-4F217230FA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" name="Rectangle 10">
                    <a:extLst>
                      <a:ext uri="{FF2B5EF4-FFF2-40B4-BE49-F238E27FC236}">
                        <a16:creationId xmlns:a16="http://schemas.microsoft.com/office/drawing/2014/main" id="{2D484ADF-0628-86EE-FF6A-160E33242A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1">
                    <a:extLst>
                      <a:ext uri="{FF2B5EF4-FFF2-40B4-BE49-F238E27FC236}">
                        <a16:creationId xmlns:a16="http://schemas.microsoft.com/office/drawing/2014/main" id="{EBFF98CA-2E5B-4555-5960-4FAFAB5CCA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FE5839D0-F73C-55B4-D0A9-87F76467D1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F4FB675-C20A-74F8-712C-62D98F1CA9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2BE7451A-1F9D-82A6-E4B4-593C7C6C56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D3F08602-6EF7-43D4-82BA-34B0EE5977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CD769533-F69E-2CAD-DA0D-C64FB5BD67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EAEF6314-00C2-4E67-61A9-66CAFCD36D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9DB9EFC6-BFF4-3DA3-D689-4217061CD7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993B1857-A10A-E50D-9262-1CFAB17A3A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3253A03D-3C8F-B2B8-A1B8-902DECA365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5017BCB0-B564-5B5E-1CBD-61A7DEFC7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A65BFD8-84A1-FADA-58D0-166F86446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AAB2536-9CEE-4F24-B88A-6F54A4AE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643687" cy="1143000"/>
          </a:xfrm>
        </p:spPr>
        <p:txBody>
          <a:bodyPr/>
          <a:lstStyle/>
          <a:p>
            <a:r>
              <a:rPr lang="en-IN" altLang="en-US" sz="2800" dirty="0"/>
              <a:t>Variation of In-cylinder temperature during Intake</a:t>
            </a:r>
          </a:p>
        </p:txBody>
      </p:sp>
      <p:graphicFrame>
        <p:nvGraphicFramePr>
          <p:cNvPr id="143362" name="Object 2">
            <a:extLst>
              <a:ext uri="{FF2B5EF4-FFF2-40B4-BE49-F238E27FC236}">
                <a16:creationId xmlns:a16="http://schemas.microsoft.com/office/drawing/2014/main" id="{AE7E046A-9B4B-43AE-A0CB-E56639874E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1219200"/>
          <a:ext cx="34528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900" imgH="393700" progId="Equation.3">
                  <p:embed/>
                </p:oleObj>
              </mc:Choice>
              <mc:Fallback>
                <p:oleObj name="Equation" r:id="rId2" imgW="1612900" imgH="393700" progId="Equation.3">
                  <p:embed/>
                  <p:pic>
                    <p:nvPicPr>
                      <p:cNvPr id="143362" name="Object 2">
                        <a:extLst>
                          <a:ext uri="{FF2B5EF4-FFF2-40B4-BE49-F238E27FC236}">
                            <a16:creationId xmlns:a16="http://schemas.microsoft.com/office/drawing/2014/main" id="{AE7E046A-9B4B-43AE-A0CB-E56639874E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219200"/>
                        <a:ext cx="34528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8C779C-0703-4FC8-9E69-1B4C1BF1A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95400"/>
            <a:ext cx="273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law for USUF :</a:t>
            </a:r>
          </a:p>
        </p:txBody>
      </p:sp>
      <p:graphicFrame>
        <p:nvGraphicFramePr>
          <p:cNvPr id="143363" name="Object 3">
            <a:extLst>
              <a:ext uri="{FF2B5EF4-FFF2-40B4-BE49-F238E27FC236}">
                <a16:creationId xmlns:a16="http://schemas.microsoft.com/office/drawing/2014/main" id="{A5C88FE5-14A3-421E-8542-65B6B757CF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2286000"/>
          <a:ext cx="27178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449" imgH="393529" progId="Equation.3">
                  <p:embed/>
                </p:oleObj>
              </mc:Choice>
              <mc:Fallback>
                <p:oleObj name="Equation" r:id="rId4" imgW="1269449" imgH="393529" progId="Equation.3">
                  <p:embed/>
                  <p:pic>
                    <p:nvPicPr>
                      <p:cNvPr id="143363" name="Object 3">
                        <a:extLst>
                          <a:ext uri="{FF2B5EF4-FFF2-40B4-BE49-F238E27FC236}">
                            <a16:creationId xmlns:a16="http://schemas.microsoft.com/office/drawing/2014/main" id="{A5C88FE5-14A3-421E-8542-65B6B757CF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0"/>
                        <a:ext cx="27178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2C870A-6EE0-480B-8FA5-F58BEE258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3200400"/>
            <a:ext cx="176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GDI Engine:</a:t>
            </a:r>
          </a:p>
        </p:txBody>
      </p:sp>
      <p:graphicFrame>
        <p:nvGraphicFramePr>
          <p:cNvPr id="143364" name="Object 4">
            <a:extLst>
              <a:ext uri="{FF2B5EF4-FFF2-40B4-BE49-F238E27FC236}">
                <a16:creationId xmlns:a16="http://schemas.microsoft.com/office/drawing/2014/main" id="{4721DEC5-9AE8-478D-8FA4-B37AF73FB4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3200400"/>
          <a:ext cx="35067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7589" imgH="393529" progId="Equation.3">
                  <p:embed/>
                </p:oleObj>
              </mc:Choice>
              <mc:Fallback>
                <p:oleObj name="Equation" r:id="rId6" imgW="1637589" imgH="393529" progId="Equation.3">
                  <p:embed/>
                  <p:pic>
                    <p:nvPicPr>
                      <p:cNvPr id="143364" name="Object 4">
                        <a:extLst>
                          <a:ext uri="{FF2B5EF4-FFF2-40B4-BE49-F238E27FC236}">
                            <a16:creationId xmlns:a16="http://schemas.microsoft.com/office/drawing/2014/main" id="{4721DEC5-9AE8-478D-8FA4-B37AF73FB4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00400"/>
                        <a:ext cx="35067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D5E34E-23BA-45EE-911F-942A1B9C0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4419600"/>
            <a:ext cx="1936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MPFI Engine:</a:t>
            </a: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BD6FED6C-D308-4AAF-984A-83657F9EB5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8113" y="4941888"/>
          <a:ext cx="73945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54400" imgH="393700" progId="Equation.3">
                  <p:embed/>
                </p:oleObj>
              </mc:Choice>
              <mc:Fallback>
                <p:oleObj name="Equation" r:id="rId8" imgW="3454400" imgH="393700" progId="Equation.3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BD6FED6C-D308-4AAF-984A-83657F9EB5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4941888"/>
                        <a:ext cx="73945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10CC58BB-9BA1-362A-1229-9DE8C1F65E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26B0D28C-C5FC-391A-7F8A-FBA01DCEE7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B9F978DB-781A-2261-6581-85ECAB1931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1F4F6C1B-5F4E-B775-AD77-E22906AA36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AB0DCC9E-1BA5-BEBE-A9E1-8291BF39A6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D5CB9BA1-9E24-2267-8015-E8175C4EEB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81A68205-37A5-6264-8ED6-52F592FF6B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A43CA690-06A8-28DF-F393-525BD76F86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7154E4F5-CABC-FABA-3046-5621AAD4C0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1152FE3E-68E5-2BCE-18E1-96B3D53139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153FB1BC-7E60-1CCB-7EC0-7748D5FC1B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8D67FA1F-A1B4-04A8-DA6A-CC43A19FB3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>
                  <a:extLst>
                    <a:ext uri="{FF2B5EF4-FFF2-40B4-BE49-F238E27FC236}">
                      <a16:creationId xmlns:a16="http://schemas.microsoft.com/office/drawing/2014/main" id="{0AF092DA-B12F-F69F-BCCA-9D16BDFA53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>
                    <a:extLst>
                      <a:ext uri="{FF2B5EF4-FFF2-40B4-BE49-F238E27FC236}">
                        <a16:creationId xmlns:a16="http://schemas.microsoft.com/office/drawing/2014/main" id="{8E33F768-9887-C95C-42DE-9F06D8CB65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>
                    <a:extLst>
                      <a:ext uri="{FF2B5EF4-FFF2-40B4-BE49-F238E27FC236}">
                        <a16:creationId xmlns:a16="http://schemas.microsoft.com/office/drawing/2014/main" id="{9886478E-33F9-5A4E-5D8D-ED6B951B66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51C5D53B-CA8D-2000-888F-A20F213E3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6CEA2BD-7AB7-2AEC-2D8A-BC754D8B5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0DF5889-3E20-41E7-94F5-F0A2456E0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8" y="163338"/>
            <a:ext cx="6831647" cy="823911"/>
          </a:xfrm>
        </p:spPr>
        <p:txBody>
          <a:bodyPr/>
          <a:lstStyle/>
          <a:p>
            <a:r>
              <a:rPr lang="en-US" altLang="en-US" sz="2800" dirty="0"/>
              <a:t>Operating modes of the GDI engine</a:t>
            </a: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892E347E-327D-44DF-B576-1DD8C2B405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610600" cy="2438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400" b="1" dirty="0"/>
              <a:t>Superior output mode : SOM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Injection in late intake stroke 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Wider spray with high penetration for charge homogenization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</a:rPr>
              <a:t>A/F – Stoichiometric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</a:rPr>
              <a:t>Homogeneous A-F Mixture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</a:rPr>
              <a:t>Complete Vaporization of Fuel</a:t>
            </a:r>
          </a:p>
        </p:txBody>
      </p:sp>
      <p:sp>
        <p:nvSpPr>
          <p:cNvPr id="246788" name="Rectangle 4">
            <a:extLst>
              <a:ext uri="{FF2B5EF4-FFF2-40B4-BE49-F238E27FC236}">
                <a16:creationId xmlns:a16="http://schemas.microsoft.com/office/drawing/2014/main" id="{E30BA77F-49B2-4FBC-9F57-EEB06D2A2D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657600"/>
            <a:ext cx="8153400" cy="2514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 Lean combustion mode : ULCM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lean stratified mixture : A/F ~ 30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during compression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spray, deflected from the piston top to the spark plug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 Stratification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spark , ignitable mixture conditions</a:t>
            </a:r>
            <a:endParaRPr lang="en-US" altLang="en-US" sz="2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802" name="Rectangle 18">
            <a:extLst>
              <a:ext uri="{FF2B5EF4-FFF2-40B4-BE49-F238E27FC236}">
                <a16:creationId xmlns:a16="http://schemas.microsoft.com/office/drawing/2014/main" id="{94B732AB-BE5E-47AC-A7DD-8B765FC9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6248400"/>
            <a:ext cx="433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FF"/>
                </a:solidFill>
                <a:latin typeface="Comic Sans MS" panose="030F0702030302020204" pitchFamily="66" charset="0"/>
              </a:rPr>
              <a:t>It is two engines in one place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D13F5CD0-1407-9DAC-98D5-A3082D1D08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D8747E05-92C7-9306-AAA0-7FD51DE9D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9719DB34-45AA-D6D0-5578-7A257E96C1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0A996F2B-4A8C-B3C3-8679-FADA58DB6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64F24F0F-672A-C5F3-90A4-DA1BBFF569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C3A813FB-964C-CB79-7B7E-D7A74CCFBE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974D1C9C-7BF2-629C-C8AF-D8FFEC0531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0DC9AE5B-D513-9FFF-A3C5-2D3160D04D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44ACBFD5-06CC-72EB-4C20-88395AF845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E68152AF-4C63-7237-548E-322D066E4D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1FFB56A3-CFFF-FBB1-B1F6-A30075515A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BE72B049-0BF8-C5BF-AC32-2FDCBAC1A3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41E7FFC5-2668-E52B-8A2E-61FC336316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14165403-18C4-4784-E94A-D6E49B80FD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97D223ED-F222-4305-D132-89CBAF85CF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0A6C0FCF-ACE4-E42E-25ED-BDC7DBBD0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5452915-C00B-58C0-0812-30FCB63A6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6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6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6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6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6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/>
      <p:bldP spid="246788" grpId="0" build="p"/>
      <p:bldP spid="2468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A8ED535-2332-4DC7-9BC3-DA16C652C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Experimental Research @ IIT Delhi</a:t>
            </a:r>
            <a:endParaRPr lang="en-US" altLang="en-US" sz="2800" dirty="0"/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952F830D-8155-4B42-A058-593624E8C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2020" y="1246114"/>
            <a:ext cx="8659580" cy="4572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A special purpose test rig was developed in IC engine laboratory of Mechanical Engineering Department, IIT Delhi, to investigate the characteristics of GDI engines. 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A four stroke engine of Kawasaki Bajaj two wheeler is modified to work as GDI engine. 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A mechanical driven petrol injector is placed in the cylinder head. 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 Pistons with various geometries of cavities (Cylindrical, Conical &amp; Spherical) are tested using a  compression ratio of 9.3 at various speeds.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 Following preliminary results are obtained.</a:t>
            </a:r>
          </a:p>
          <a:p>
            <a:pPr eaLnBrk="1" hangingPunct="1"/>
            <a:endParaRPr lang="en-US" altLang="en-US" sz="2400" dirty="0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466B710C-BAD4-C286-1149-8AEE6076A3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231B7DAA-31E7-47E1-E8B7-EE83CA810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" name="Group 8">
                <a:extLst>
                  <a:ext uri="{FF2B5EF4-FFF2-40B4-BE49-F238E27FC236}">
                    <a16:creationId xmlns:a16="http://schemas.microsoft.com/office/drawing/2014/main" id="{F836A2BB-EC8B-AB2B-BC46-DB82392089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426284B2-7C0D-5D7C-1EDB-CB56A2AAA0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3313" name="Rectangle 10">
                    <a:extLst>
                      <a:ext uri="{FF2B5EF4-FFF2-40B4-BE49-F238E27FC236}">
                        <a16:creationId xmlns:a16="http://schemas.microsoft.com/office/drawing/2014/main" id="{09CD3B5E-1519-04CE-A030-D0B08A3F30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15" name="Rectangle 11">
                    <a:extLst>
                      <a:ext uri="{FF2B5EF4-FFF2-40B4-BE49-F238E27FC236}">
                        <a16:creationId xmlns:a16="http://schemas.microsoft.com/office/drawing/2014/main" id="{EBBDBBC8-30F1-8F08-A1AD-110ADEF1EC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2">
                  <a:extLst>
                    <a:ext uri="{FF2B5EF4-FFF2-40B4-BE49-F238E27FC236}">
                      <a16:creationId xmlns:a16="http://schemas.microsoft.com/office/drawing/2014/main" id="{091253FE-83C9-8795-E5B9-89ABD7B4D6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4CB82C40-45A1-A4B5-D093-B2B426020B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12" name="Rectangle 14">
                    <a:extLst>
                      <a:ext uri="{FF2B5EF4-FFF2-40B4-BE49-F238E27FC236}">
                        <a16:creationId xmlns:a16="http://schemas.microsoft.com/office/drawing/2014/main" id="{F730442D-5168-D23B-449F-6F4E2506C6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5">
                  <a:extLst>
                    <a:ext uri="{FF2B5EF4-FFF2-40B4-BE49-F238E27FC236}">
                      <a16:creationId xmlns:a16="http://schemas.microsoft.com/office/drawing/2014/main" id="{C8D284B8-F464-B463-78B7-8B0332390D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" name="Rectangle 16">
                    <a:extLst>
                      <a:ext uri="{FF2B5EF4-FFF2-40B4-BE49-F238E27FC236}">
                        <a16:creationId xmlns:a16="http://schemas.microsoft.com/office/drawing/2014/main" id="{9421269F-6418-C4EB-1AB0-0764D2D989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CCC0C447-61FF-F531-A8B9-79E36DED59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8">
                  <a:extLst>
                    <a:ext uri="{FF2B5EF4-FFF2-40B4-BE49-F238E27FC236}">
                      <a16:creationId xmlns:a16="http://schemas.microsoft.com/office/drawing/2014/main" id="{1ED696F8-1139-439E-EC5B-A8E9EF44E1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" name="Rectangle 19">
                    <a:extLst>
                      <a:ext uri="{FF2B5EF4-FFF2-40B4-BE49-F238E27FC236}">
                        <a16:creationId xmlns:a16="http://schemas.microsoft.com/office/drawing/2014/main" id="{12D57E1B-8DAF-2016-62A7-A2DB9CFCEE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20">
                    <a:extLst>
                      <a:ext uri="{FF2B5EF4-FFF2-40B4-BE49-F238E27FC236}">
                        <a16:creationId xmlns:a16="http://schemas.microsoft.com/office/drawing/2014/main" id="{69AE32CF-8391-DC35-9391-3BAB227A98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0E72317-7C84-2B56-7395-A1C60C12A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F653753-EC04-A6B4-DD41-D0E8BCC2D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  <p:bldP spid="26624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6">
            <a:extLst>
              <a:ext uri="{FF2B5EF4-FFF2-40B4-BE49-F238E27FC236}">
                <a16:creationId xmlns:a16="http://schemas.microsoft.com/office/drawing/2014/main" id="{A9AACFEB-3EA1-4AA1-A987-F64F08429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19200"/>
            <a:ext cx="85518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C535676C-749F-91AA-8C2A-41551708E6B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D01ACB4A-410D-F567-9CB7-2DD115555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" name="Group 8">
                <a:extLst>
                  <a:ext uri="{FF2B5EF4-FFF2-40B4-BE49-F238E27FC236}">
                    <a16:creationId xmlns:a16="http://schemas.microsoft.com/office/drawing/2014/main" id="{C79A8893-C72C-62C9-0113-579E7AABC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3714618F-7DAF-0DA4-68CE-C35B8B1163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37" name="Rectangle 10">
                    <a:extLst>
                      <a:ext uri="{FF2B5EF4-FFF2-40B4-BE49-F238E27FC236}">
                        <a16:creationId xmlns:a16="http://schemas.microsoft.com/office/drawing/2014/main" id="{49465DB8-D6FA-ACE0-6559-CC050ACFF2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38" name="Rectangle 11">
                    <a:extLst>
                      <a:ext uri="{FF2B5EF4-FFF2-40B4-BE49-F238E27FC236}">
                        <a16:creationId xmlns:a16="http://schemas.microsoft.com/office/drawing/2014/main" id="{5B855641-DC52-503D-0716-7323AC239D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2">
                  <a:extLst>
                    <a:ext uri="{FF2B5EF4-FFF2-40B4-BE49-F238E27FC236}">
                      <a16:creationId xmlns:a16="http://schemas.microsoft.com/office/drawing/2014/main" id="{DA23B14B-4172-CA68-E2B7-454E237F08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88474FB4-AA2F-466C-DAAE-E27A4986B5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36" name="Rectangle 14">
                    <a:extLst>
                      <a:ext uri="{FF2B5EF4-FFF2-40B4-BE49-F238E27FC236}">
                        <a16:creationId xmlns:a16="http://schemas.microsoft.com/office/drawing/2014/main" id="{396F9632-B0C5-7AFD-9B24-8556FD8521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5">
                  <a:extLst>
                    <a:ext uri="{FF2B5EF4-FFF2-40B4-BE49-F238E27FC236}">
                      <a16:creationId xmlns:a16="http://schemas.microsoft.com/office/drawing/2014/main" id="{7556A0AB-3470-4E1C-00FA-50CB0E60CC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" name="Rectangle 16">
                    <a:extLst>
                      <a:ext uri="{FF2B5EF4-FFF2-40B4-BE49-F238E27FC236}">
                        <a16:creationId xmlns:a16="http://schemas.microsoft.com/office/drawing/2014/main" id="{7EFBFA1D-F42D-A60D-7DE7-CF813DAC5C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99A51AF4-E170-8E19-73B3-B21DD2871D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8">
                  <a:extLst>
                    <a:ext uri="{FF2B5EF4-FFF2-40B4-BE49-F238E27FC236}">
                      <a16:creationId xmlns:a16="http://schemas.microsoft.com/office/drawing/2014/main" id="{4D643E33-2C4F-435E-2032-AAB1BF44B6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" name="Rectangle 19">
                    <a:extLst>
                      <a:ext uri="{FF2B5EF4-FFF2-40B4-BE49-F238E27FC236}">
                        <a16:creationId xmlns:a16="http://schemas.microsoft.com/office/drawing/2014/main" id="{5BE16F03-EB22-5F06-F1E3-366370A9C9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20">
                    <a:extLst>
                      <a:ext uri="{FF2B5EF4-FFF2-40B4-BE49-F238E27FC236}">
                        <a16:creationId xmlns:a16="http://schemas.microsoft.com/office/drawing/2014/main" id="{1733435F-421F-4D67-8A3D-371E3A5DDF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000268-CD92-C5E0-6F25-1E7DD355B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39BFC9B-1766-6CB2-B5A1-5BB3AAC42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085C422-ADA8-B7C6-FC7D-B5A22B140404}"/>
              </a:ext>
            </a:extLst>
          </p:cNvPr>
          <p:cNvSpPr txBox="1"/>
          <p:nvPr/>
        </p:nvSpPr>
        <p:spPr>
          <a:xfrm>
            <a:off x="592138" y="152400"/>
            <a:ext cx="62658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Kawasaki Bajaj two-wheeler Engine Test Rig</a:t>
            </a:r>
            <a:endParaRPr lang="en-IN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0F38450D-4FA0-4546-BFD1-DA4C53E5A3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8100"/>
          <a:ext cx="8229600" cy="659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667639" imgH="2534014" progId="Excel.Chart.8">
                  <p:embed/>
                </p:oleObj>
              </mc:Choice>
              <mc:Fallback>
                <p:oleObj name="Chart" r:id="rId2" imgW="4667639" imgH="2534014" progId="Excel.Chart.8">
                  <p:embed/>
                  <p:pic>
                    <p:nvPicPr>
                      <p:cNvPr id="15362" name="Object 2">
                        <a:extLst>
                          <a:ext uri="{FF2B5EF4-FFF2-40B4-BE49-F238E27FC236}">
                            <a16:creationId xmlns:a16="http://schemas.microsoft.com/office/drawing/2014/main" id="{0F38450D-4FA0-4546-BFD1-DA4C53E5A3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"/>
                        <a:ext cx="8229600" cy="659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BD5A6EB8-08EA-9833-548B-39D672CD27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22B685B3-D709-0010-CCFA-D2F8EBC692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" name="Group 8">
                <a:extLst>
                  <a:ext uri="{FF2B5EF4-FFF2-40B4-BE49-F238E27FC236}">
                    <a16:creationId xmlns:a16="http://schemas.microsoft.com/office/drawing/2014/main" id="{D607D470-0315-9CC4-F472-11E1C2D186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957D4C6C-8F3F-6071-0951-6B97AC119D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5361" name="Rectangle 10">
                    <a:extLst>
                      <a:ext uri="{FF2B5EF4-FFF2-40B4-BE49-F238E27FC236}">
                        <a16:creationId xmlns:a16="http://schemas.microsoft.com/office/drawing/2014/main" id="{4F5D4FF6-8776-166B-97BA-74441E9D8C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63" name="Rectangle 11">
                    <a:extLst>
                      <a:ext uri="{FF2B5EF4-FFF2-40B4-BE49-F238E27FC236}">
                        <a16:creationId xmlns:a16="http://schemas.microsoft.com/office/drawing/2014/main" id="{52C64A8A-EC94-AF21-8C8F-6AE4ACA6E6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2">
                  <a:extLst>
                    <a:ext uri="{FF2B5EF4-FFF2-40B4-BE49-F238E27FC236}">
                      <a16:creationId xmlns:a16="http://schemas.microsoft.com/office/drawing/2014/main" id="{2ADE6AB2-5866-8DB7-C71F-0FA3712E69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9CB8139D-F367-A324-3645-2492563C52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60" name="Rectangle 14">
                    <a:extLst>
                      <a:ext uri="{FF2B5EF4-FFF2-40B4-BE49-F238E27FC236}">
                        <a16:creationId xmlns:a16="http://schemas.microsoft.com/office/drawing/2014/main" id="{B4F512E0-11AA-EF7C-A282-46F363BC5A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5">
                  <a:extLst>
                    <a:ext uri="{FF2B5EF4-FFF2-40B4-BE49-F238E27FC236}">
                      <a16:creationId xmlns:a16="http://schemas.microsoft.com/office/drawing/2014/main" id="{AFD884CB-A262-B20A-ABF6-F8D41D578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" name="Rectangle 16">
                    <a:extLst>
                      <a:ext uri="{FF2B5EF4-FFF2-40B4-BE49-F238E27FC236}">
                        <a16:creationId xmlns:a16="http://schemas.microsoft.com/office/drawing/2014/main" id="{E3C0BEC6-F314-C25E-0851-C35005F927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859EC6F3-D685-3BA9-14E9-93BA0FC43C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8">
                  <a:extLst>
                    <a:ext uri="{FF2B5EF4-FFF2-40B4-BE49-F238E27FC236}">
                      <a16:creationId xmlns:a16="http://schemas.microsoft.com/office/drawing/2014/main" id="{1A99533E-36BF-63E2-9F06-987F90E4F1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" name="Rectangle 19">
                    <a:extLst>
                      <a:ext uri="{FF2B5EF4-FFF2-40B4-BE49-F238E27FC236}">
                        <a16:creationId xmlns:a16="http://schemas.microsoft.com/office/drawing/2014/main" id="{02BBE555-138E-B4DD-8E81-74E348A213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20">
                    <a:extLst>
                      <a:ext uri="{FF2B5EF4-FFF2-40B4-BE49-F238E27FC236}">
                        <a16:creationId xmlns:a16="http://schemas.microsoft.com/office/drawing/2014/main" id="{65B3615E-C7DE-C1ED-331A-E416C3F131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94B7A4C-43D1-61DA-666A-A410E763E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E7A51A0-CE0B-1D13-3DA6-31CB99068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187FC79-AE3F-409B-AB89-F95452B0F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12C751C4-D199-47D7-A355-40D0808566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12" y="172872"/>
          <a:ext cx="8078788" cy="658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10234" imgH="3971803" progId="Excel.Chart.8">
                  <p:embed/>
                </p:oleObj>
              </mc:Choice>
              <mc:Fallback>
                <p:oleObj name="Chart" r:id="rId2" imgW="6010234" imgH="3971803" progId="Excel.Chart.8">
                  <p:embed/>
                  <p:pic>
                    <p:nvPicPr>
                      <p:cNvPr id="16387" name="Object 3">
                        <a:extLst>
                          <a:ext uri="{FF2B5EF4-FFF2-40B4-BE49-F238E27FC236}">
                            <a16:creationId xmlns:a16="http://schemas.microsoft.com/office/drawing/2014/main" id="{12C751C4-D199-47D7-A355-40D0808566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" y="172872"/>
                        <a:ext cx="8078788" cy="658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4808401C-E8FF-408C-2673-0F929D8E9E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2F1B5AB3-E638-3D30-C71F-1375FDC43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" name="Group 8">
                <a:extLst>
                  <a:ext uri="{FF2B5EF4-FFF2-40B4-BE49-F238E27FC236}">
                    <a16:creationId xmlns:a16="http://schemas.microsoft.com/office/drawing/2014/main" id="{25B12C33-619C-9CC9-B600-06E55E6DC1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7B310D6A-7D3D-BBA2-761A-6FBAC4E176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6385" name="Rectangle 10">
                    <a:extLst>
                      <a:ext uri="{FF2B5EF4-FFF2-40B4-BE49-F238E27FC236}">
                        <a16:creationId xmlns:a16="http://schemas.microsoft.com/office/drawing/2014/main" id="{E4555CD9-C022-BA29-4216-682E475B10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388" name="Rectangle 11">
                    <a:extLst>
                      <a:ext uri="{FF2B5EF4-FFF2-40B4-BE49-F238E27FC236}">
                        <a16:creationId xmlns:a16="http://schemas.microsoft.com/office/drawing/2014/main" id="{40652C55-0157-1CBF-526D-DA704EC86D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2">
                  <a:extLst>
                    <a:ext uri="{FF2B5EF4-FFF2-40B4-BE49-F238E27FC236}">
                      <a16:creationId xmlns:a16="http://schemas.microsoft.com/office/drawing/2014/main" id="{DB00E831-3732-324C-EB19-0E8E6ECCD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667F3449-7B49-66FF-C699-851A06BE5B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384" name="Rectangle 14">
                    <a:extLst>
                      <a:ext uri="{FF2B5EF4-FFF2-40B4-BE49-F238E27FC236}">
                        <a16:creationId xmlns:a16="http://schemas.microsoft.com/office/drawing/2014/main" id="{2353DA65-B7B8-8A1E-F98F-7F1F92C4CF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5">
                  <a:extLst>
                    <a:ext uri="{FF2B5EF4-FFF2-40B4-BE49-F238E27FC236}">
                      <a16:creationId xmlns:a16="http://schemas.microsoft.com/office/drawing/2014/main" id="{310E40E9-4FB1-C553-EACB-B495870B34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" name="Rectangle 16">
                    <a:extLst>
                      <a:ext uri="{FF2B5EF4-FFF2-40B4-BE49-F238E27FC236}">
                        <a16:creationId xmlns:a16="http://schemas.microsoft.com/office/drawing/2014/main" id="{A0673EA0-C110-4F63-9F17-E62850D34A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1EEA8BC3-93F9-3D4E-864E-6785C8C4FF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8">
                  <a:extLst>
                    <a:ext uri="{FF2B5EF4-FFF2-40B4-BE49-F238E27FC236}">
                      <a16:creationId xmlns:a16="http://schemas.microsoft.com/office/drawing/2014/main" id="{4B5FEAD9-2C20-2AFC-2222-EF28141055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" name="Rectangle 19">
                    <a:extLst>
                      <a:ext uri="{FF2B5EF4-FFF2-40B4-BE49-F238E27FC236}">
                        <a16:creationId xmlns:a16="http://schemas.microsoft.com/office/drawing/2014/main" id="{F44EC871-6A7B-1300-20EF-F3402AEFB1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20">
                    <a:extLst>
                      <a:ext uri="{FF2B5EF4-FFF2-40B4-BE49-F238E27FC236}">
                        <a16:creationId xmlns:a16="http://schemas.microsoft.com/office/drawing/2014/main" id="{7682376E-9356-1424-A993-466916F596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D9C417E-68A8-1E30-D7E7-C33492836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3D99BA3-E850-6EB2-20F3-0E9121EF4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C91FED8-F211-4DC6-B8F5-9400F0C3E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17411" name="Object 1024">
            <a:extLst>
              <a:ext uri="{FF2B5EF4-FFF2-40B4-BE49-F238E27FC236}">
                <a16:creationId xmlns:a16="http://schemas.microsoft.com/office/drawing/2014/main" id="{AB787BD0-CACB-4BC5-A201-3898AD8174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496334" imgH="3362830" progId="Excel.Chart.8">
                  <p:embed/>
                </p:oleObj>
              </mc:Choice>
              <mc:Fallback>
                <p:oleObj name="Chart" r:id="rId2" imgW="5496334" imgH="3362830" progId="Excel.Chart.8">
                  <p:embed/>
                  <p:pic>
                    <p:nvPicPr>
                      <p:cNvPr id="17411" name="Object 1024">
                        <a:extLst>
                          <a:ext uri="{FF2B5EF4-FFF2-40B4-BE49-F238E27FC236}">
                            <a16:creationId xmlns:a16="http://schemas.microsoft.com/office/drawing/2014/main" id="{AB787BD0-CACB-4BC5-A201-3898AD8174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907273B0-DA00-8EC7-4996-02BFCE0FB7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F402BF39-2B47-BD14-4036-CCC8E1033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" name="Group 8">
                <a:extLst>
                  <a:ext uri="{FF2B5EF4-FFF2-40B4-BE49-F238E27FC236}">
                    <a16:creationId xmlns:a16="http://schemas.microsoft.com/office/drawing/2014/main" id="{60954526-1978-AEAB-B1B0-506B2FF26C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E3410174-0C31-068B-2862-B04BAAD01F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409" name="Rectangle 10">
                    <a:extLst>
                      <a:ext uri="{FF2B5EF4-FFF2-40B4-BE49-F238E27FC236}">
                        <a16:creationId xmlns:a16="http://schemas.microsoft.com/office/drawing/2014/main" id="{40E9DCB9-43B4-8639-5E62-4A904D6EE3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12" name="Rectangle 11">
                    <a:extLst>
                      <a:ext uri="{FF2B5EF4-FFF2-40B4-BE49-F238E27FC236}">
                        <a16:creationId xmlns:a16="http://schemas.microsoft.com/office/drawing/2014/main" id="{271482C7-200C-7E88-0705-86616078B3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2">
                  <a:extLst>
                    <a:ext uri="{FF2B5EF4-FFF2-40B4-BE49-F238E27FC236}">
                      <a16:creationId xmlns:a16="http://schemas.microsoft.com/office/drawing/2014/main" id="{606CC8CC-8F39-2A70-B9B6-7F12A292D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9B1FEC30-E186-A60F-A8EE-8066ACA390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08" name="Rectangle 14">
                    <a:extLst>
                      <a:ext uri="{FF2B5EF4-FFF2-40B4-BE49-F238E27FC236}">
                        <a16:creationId xmlns:a16="http://schemas.microsoft.com/office/drawing/2014/main" id="{3CB45E84-86C5-1C06-30ED-160814AFC2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5">
                  <a:extLst>
                    <a:ext uri="{FF2B5EF4-FFF2-40B4-BE49-F238E27FC236}">
                      <a16:creationId xmlns:a16="http://schemas.microsoft.com/office/drawing/2014/main" id="{EA5A9096-821A-351E-0B3C-7BCEDAB7D9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" name="Rectangle 16">
                    <a:extLst>
                      <a:ext uri="{FF2B5EF4-FFF2-40B4-BE49-F238E27FC236}">
                        <a16:creationId xmlns:a16="http://schemas.microsoft.com/office/drawing/2014/main" id="{386437A2-E76D-62D6-760B-E2D24C8260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DD545A8E-976D-4D0B-6F84-BB6E3689C3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8">
                  <a:extLst>
                    <a:ext uri="{FF2B5EF4-FFF2-40B4-BE49-F238E27FC236}">
                      <a16:creationId xmlns:a16="http://schemas.microsoft.com/office/drawing/2014/main" id="{80386721-5485-231B-FC7A-DCEBD4A50C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" name="Rectangle 19">
                    <a:extLst>
                      <a:ext uri="{FF2B5EF4-FFF2-40B4-BE49-F238E27FC236}">
                        <a16:creationId xmlns:a16="http://schemas.microsoft.com/office/drawing/2014/main" id="{2E2E1DD2-45D7-8B45-63D3-29E9892CC6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20">
                    <a:extLst>
                      <a:ext uri="{FF2B5EF4-FFF2-40B4-BE49-F238E27FC236}">
                        <a16:creationId xmlns:a16="http://schemas.microsoft.com/office/drawing/2014/main" id="{A614DD5F-849D-960D-7393-8E5D0CF4C8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053EDA3-21FA-C983-0FBA-4019D10C6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3C5C25-1300-F239-EDDF-2CB31CCBC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29066" y="242887"/>
            <a:ext cx="70623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BEST Qualities of Two Religions in I.C. Engines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295400" y="20574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88778" name="Rectangle 10"/>
          <p:cNvSpPr>
            <a:spLocks noChangeArrowheads="1"/>
          </p:cNvSpPr>
          <p:nvPr/>
        </p:nvSpPr>
        <p:spPr bwMode="auto">
          <a:xfrm>
            <a:off x="706816" y="3971734"/>
            <a:ext cx="784860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u="sng" dirty="0"/>
              <a:t>The Free Religious Engine</a:t>
            </a: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</a:rPr>
              <a:t>High power at full load 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accent2"/>
                </a:solidFill>
              </a:rPr>
              <a:t> High CR, high 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</a:t>
            </a:r>
            <a:r>
              <a:rPr lang="en-US" sz="2400" dirty="0">
                <a:solidFill>
                  <a:schemeClr val="accent2"/>
                </a:solidFill>
              </a:rPr>
              <a:t>vol.</a:t>
            </a:r>
            <a:endParaRPr lang="en-US" sz="24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High Fuel economy </a:t>
            </a:r>
            <a:b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</a:br>
            <a:r>
              <a:rPr lang="en-US" sz="2400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accent2"/>
                </a:solidFill>
              </a:rPr>
              <a:t> Distinctly stratified charge, </a:t>
            </a: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</a:rPr>
              <a:t>Quality governing</a:t>
            </a:r>
            <a:endParaRPr lang="en-US" sz="24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  <a:sym typeface="Wingdings" panose="05000000000000000000" pitchFamily="2" charset="2"/>
              </a:rPr>
              <a:t>Lower HC, PM &amp; </a:t>
            </a:r>
            <a:r>
              <a:rPr lang="en-US" sz="2400" dirty="0" err="1">
                <a:solidFill>
                  <a:schemeClr val="accent2"/>
                </a:solidFill>
                <a:sym typeface="Wingdings" panose="05000000000000000000" pitchFamily="2" charset="2"/>
              </a:rPr>
              <a:t>NO</a:t>
            </a:r>
            <a:r>
              <a:rPr lang="en-US" sz="2400" baseline="-25000" dirty="0" err="1">
                <a:solidFill>
                  <a:schemeClr val="accent2"/>
                </a:solidFill>
                <a:sym typeface="Wingdings" panose="05000000000000000000" pitchFamily="2" charset="2"/>
              </a:rPr>
              <a:t>x</a:t>
            </a:r>
            <a:r>
              <a:rPr lang="en-US" sz="2400" dirty="0">
                <a:solidFill>
                  <a:schemeClr val="accent2"/>
                </a:solidFill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8878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1242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" y="1104900"/>
            <a:ext cx="36687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5" name="Line 7"/>
          <p:cNvSpPr>
            <a:spLocks noChangeShapeType="1"/>
          </p:cNvSpPr>
          <p:nvPr/>
        </p:nvSpPr>
        <p:spPr bwMode="auto">
          <a:xfrm>
            <a:off x="2971800" y="2949994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8777" name="Line 9"/>
          <p:cNvSpPr>
            <a:spLocks noChangeShapeType="1"/>
          </p:cNvSpPr>
          <p:nvPr/>
        </p:nvSpPr>
        <p:spPr bwMode="auto">
          <a:xfrm flipH="1">
            <a:off x="4800600" y="2895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77C59FA3-A165-0B52-36FD-3CC07556D0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BD9CDE5-7CB4-7320-1529-DE6A8329F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0D34A444-DDC9-BEC4-24E7-93E0D46EE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E9781A73-BCB0-D549-33B3-E96116D37A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902CAA49-A75E-C373-22D8-62F9E5822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54345424-36D9-710E-8035-37BD535637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983CC26A-9098-CECE-0E18-4C8C70BF8F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D0429B63-DB51-1805-2BE7-AD2D0BA9B3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283959EA-B685-4DD1-941C-4218EE427C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CD5CA847-2F7A-159D-3044-73A30EF5BA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11B0CF1F-426E-2FC6-148F-C56DCC1177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DA207CEA-C4F5-EDB0-C4BF-EDF07C95F6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24D8E062-259E-970A-F38A-E7E1BEC7D9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F0CC28F6-EF7C-0712-1744-C016CC2750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AA06D6FD-0382-B4FE-7066-2EEBBB5B8F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244CF577-545F-E3A8-E491-52BDDE1CC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91A1E94-DEC8-A7DC-A391-99DCCC813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63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8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8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8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8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E6CB0E1-6B6A-491E-86A5-DB37FF4C0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B8723D9C-AFF0-42F9-9294-131AF8674A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78486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705856" imgH="4191285" progId="Excel.Chart.8">
                  <p:embed/>
                </p:oleObj>
              </mc:Choice>
              <mc:Fallback>
                <p:oleObj name="Chart" r:id="rId2" imgW="5705856" imgH="4191285" progId="Excel.Chart.8">
                  <p:embed/>
                  <p:pic>
                    <p:nvPicPr>
                      <p:cNvPr id="19459" name="Object 3">
                        <a:extLst>
                          <a:ext uri="{FF2B5EF4-FFF2-40B4-BE49-F238E27FC236}">
                            <a16:creationId xmlns:a16="http://schemas.microsoft.com/office/drawing/2014/main" id="{B8723D9C-AFF0-42F9-9294-131AF8674A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486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98881C46-5885-77AE-A3EB-5C13E7AB7B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1B700D93-74A3-2DB6-E74C-BD535AB3D8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" name="Group 8">
                <a:extLst>
                  <a:ext uri="{FF2B5EF4-FFF2-40B4-BE49-F238E27FC236}">
                    <a16:creationId xmlns:a16="http://schemas.microsoft.com/office/drawing/2014/main" id="{8ACB7CB6-AEF2-B7E5-67DE-17E5DFB267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87BEED98-6906-332A-53E8-C2E6DF61AC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457" name="Rectangle 10">
                    <a:extLst>
                      <a:ext uri="{FF2B5EF4-FFF2-40B4-BE49-F238E27FC236}">
                        <a16:creationId xmlns:a16="http://schemas.microsoft.com/office/drawing/2014/main" id="{5237308D-DCC8-0EBE-5113-2B14DE60E1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60" name="Rectangle 11">
                    <a:extLst>
                      <a:ext uri="{FF2B5EF4-FFF2-40B4-BE49-F238E27FC236}">
                        <a16:creationId xmlns:a16="http://schemas.microsoft.com/office/drawing/2014/main" id="{8D518916-C132-3B52-C244-AB6EF738BF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2">
                  <a:extLst>
                    <a:ext uri="{FF2B5EF4-FFF2-40B4-BE49-F238E27FC236}">
                      <a16:creationId xmlns:a16="http://schemas.microsoft.com/office/drawing/2014/main" id="{E0FA23FA-C1EA-BF1B-854D-4D9DC214F7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5CBCA50D-4406-C524-71EC-E4ACCAD702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56" name="Rectangle 14">
                    <a:extLst>
                      <a:ext uri="{FF2B5EF4-FFF2-40B4-BE49-F238E27FC236}">
                        <a16:creationId xmlns:a16="http://schemas.microsoft.com/office/drawing/2014/main" id="{8D3B3E98-9132-5DC9-42EA-10D6C4B19A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5">
                  <a:extLst>
                    <a:ext uri="{FF2B5EF4-FFF2-40B4-BE49-F238E27FC236}">
                      <a16:creationId xmlns:a16="http://schemas.microsoft.com/office/drawing/2014/main" id="{00AC7746-D72F-70DB-03EA-2109334063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" name="Rectangle 16">
                    <a:extLst>
                      <a:ext uri="{FF2B5EF4-FFF2-40B4-BE49-F238E27FC236}">
                        <a16:creationId xmlns:a16="http://schemas.microsoft.com/office/drawing/2014/main" id="{B18E2711-A629-7172-0D94-C364502D35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7A11CC21-6F9F-B3F2-E3F6-92F57FA6CC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8">
                  <a:extLst>
                    <a:ext uri="{FF2B5EF4-FFF2-40B4-BE49-F238E27FC236}">
                      <a16:creationId xmlns:a16="http://schemas.microsoft.com/office/drawing/2014/main" id="{0C5C0E8C-C319-B6FA-29FA-5386DE1338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" name="Rectangle 19">
                    <a:extLst>
                      <a:ext uri="{FF2B5EF4-FFF2-40B4-BE49-F238E27FC236}">
                        <a16:creationId xmlns:a16="http://schemas.microsoft.com/office/drawing/2014/main" id="{E52674D5-7F03-D9C6-0A95-14314E809D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20">
                    <a:extLst>
                      <a:ext uri="{FF2B5EF4-FFF2-40B4-BE49-F238E27FC236}">
                        <a16:creationId xmlns:a16="http://schemas.microsoft.com/office/drawing/2014/main" id="{C5805EBD-18EF-7F39-47A2-84BFEBE610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C6159A6-3B4D-6A9A-2DAC-471B7C2BC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BD4E1F7-B989-4E00-A934-29F6C4B35E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CC9728A-76D4-40DB-975C-119F8B8DB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8F10D5B7-7C7B-4726-9B0E-974021C791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001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686710" imgH="3105537" progId="Excel.Chart.8">
                  <p:embed/>
                </p:oleObj>
              </mc:Choice>
              <mc:Fallback>
                <p:oleObj name="Chart" r:id="rId2" imgW="5686710" imgH="3105537" progId="Excel.Chart.8">
                  <p:embed/>
                  <p:pic>
                    <p:nvPicPr>
                      <p:cNvPr id="18435" name="Object 3">
                        <a:extLst>
                          <a:ext uri="{FF2B5EF4-FFF2-40B4-BE49-F238E27FC236}">
                            <a16:creationId xmlns:a16="http://schemas.microsoft.com/office/drawing/2014/main" id="{8F10D5B7-7C7B-4726-9B0E-974021C791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001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C14715D6-A080-64DF-357D-6A7664A14FA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E1ECA806-9714-B95A-713E-86577DC00B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" name="Group 8">
                <a:extLst>
                  <a:ext uri="{FF2B5EF4-FFF2-40B4-BE49-F238E27FC236}">
                    <a16:creationId xmlns:a16="http://schemas.microsoft.com/office/drawing/2014/main" id="{39E00B65-7CC5-D683-472A-0E08E1CD93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FED1E18C-5FE8-F7E5-2862-D8B445435E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433" name="Rectangle 10">
                    <a:extLst>
                      <a:ext uri="{FF2B5EF4-FFF2-40B4-BE49-F238E27FC236}">
                        <a16:creationId xmlns:a16="http://schemas.microsoft.com/office/drawing/2014/main" id="{606DB21C-A6CE-52A8-5038-5366CC5348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436" name="Rectangle 11">
                    <a:extLst>
                      <a:ext uri="{FF2B5EF4-FFF2-40B4-BE49-F238E27FC236}">
                        <a16:creationId xmlns:a16="http://schemas.microsoft.com/office/drawing/2014/main" id="{CB22CEE5-BFD7-0880-635B-95F24C3146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2">
                  <a:extLst>
                    <a:ext uri="{FF2B5EF4-FFF2-40B4-BE49-F238E27FC236}">
                      <a16:creationId xmlns:a16="http://schemas.microsoft.com/office/drawing/2014/main" id="{724253C1-F288-C9AC-9141-8330B5501A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28B5F511-7E7C-F38D-516E-228856BB0A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432" name="Rectangle 14">
                    <a:extLst>
                      <a:ext uri="{FF2B5EF4-FFF2-40B4-BE49-F238E27FC236}">
                        <a16:creationId xmlns:a16="http://schemas.microsoft.com/office/drawing/2014/main" id="{B26F1450-B435-A54C-FE03-7810FBE919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5">
                  <a:extLst>
                    <a:ext uri="{FF2B5EF4-FFF2-40B4-BE49-F238E27FC236}">
                      <a16:creationId xmlns:a16="http://schemas.microsoft.com/office/drawing/2014/main" id="{F7DF2DB6-B246-A7DB-5E5F-229F48799C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" name="Rectangle 16">
                    <a:extLst>
                      <a:ext uri="{FF2B5EF4-FFF2-40B4-BE49-F238E27FC236}">
                        <a16:creationId xmlns:a16="http://schemas.microsoft.com/office/drawing/2014/main" id="{29F051FD-3DBD-6B53-1A87-0F0461D8F7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BD09D688-59F4-9BCE-088A-A3DE66D6A0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8">
                  <a:extLst>
                    <a:ext uri="{FF2B5EF4-FFF2-40B4-BE49-F238E27FC236}">
                      <a16:creationId xmlns:a16="http://schemas.microsoft.com/office/drawing/2014/main" id="{81DBF21D-245E-CBA1-2B62-1ED5641E3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" name="Rectangle 19">
                    <a:extLst>
                      <a:ext uri="{FF2B5EF4-FFF2-40B4-BE49-F238E27FC236}">
                        <a16:creationId xmlns:a16="http://schemas.microsoft.com/office/drawing/2014/main" id="{DA59E838-6C1B-E9F4-4884-4D32F0F238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20">
                    <a:extLst>
                      <a:ext uri="{FF2B5EF4-FFF2-40B4-BE49-F238E27FC236}">
                        <a16:creationId xmlns:a16="http://schemas.microsoft.com/office/drawing/2014/main" id="{DCE28892-3C66-24E8-DF2B-EF3C06F40D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E7FF8F-2A24-BC33-6087-8A646E83D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D9AAE5A-17C7-7815-06BC-72B30695C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6006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B192E051-F42E-45F8-964D-159AEFE0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7" y="-38466"/>
            <a:ext cx="7772400" cy="1143000"/>
          </a:xfrm>
        </p:spPr>
        <p:txBody>
          <a:bodyPr/>
          <a:lstStyle/>
          <a:p>
            <a:r>
              <a:rPr lang="en-IN" altLang="en-US" sz="2800" dirty="0"/>
              <a:t>Fuel Economy in GDI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6139DE10-A526-433D-94C6-616C3DCA9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8875"/>
            <a:ext cx="7043738" cy="530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232E5AA9-C996-7EC6-0D5B-57E56A3BE1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8FF2DDF7-CEE6-0ED9-C0AD-69E3B83B76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" name="Group 8">
                <a:extLst>
                  <a:ext uri="{FF2B5EF4-FFF2-40B4-BE49-F238E27FC236}">
                    <a16:creationId xmlns:a16="http://schemas.microsoft.com/office/drawing/2014/main" id="{1D49C25B-C100-1E7E-A60B-DA2B9CCF8E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FF8EBBD2-6E40-91A9-57B3-C993A6D82A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3009" name="Rectangle 10">
                    <a:extLst>
                      <a:ext uri="{FF2B5EF4-FFF2-40B4-BE49-F238E27FC236}">
                        <a16:creationId xmlns:a16="http://schemas.microsoft.com/office/drawing/2014/main" id="{F484F7EA-AA42-4CE3-79E8-15FCFBE414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12" name="Rectangle 11">
                    <a:extLst>
                      <a:ext uri="{FF2B5EF4-FFF2-40B4-BE49-F238E27FC236}">
                        <a16:creationId xmlns:a16="http://schemas.microsoft.com/office/drawing/2014/main" id="{3EE748AC-7DBB-4A9D-CBCF-ECA3498378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2">
                  <a:extLst>
                    <a:ext uri="{FF2B5EF4-FFF2-40B4-BE49-F238E27FC236}">
                      <a16:creationId xmlns:a16="http://schemas.microsoft.com/office/drawing/2014/main" id="{6A590407-7EC4-5728-2CB9-030DC8CE3A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977FD3E4-B09D-B716-629D-9615A1CF43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08" name="Rectangle 14">
                    <a:extLst>
                      <a:ext uri="{FF2B5EF4-FFF2-40B4-BE49-F238E27FC236}">
                        <a16:creationId xmlns:a16="http://schemas.microsoft.com/office/drawing/2014/main" id="{4A4CD273-C2E4-52E6-D002-E9C8A73D1A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5">
                  <a:extLst>
                    <a:ext uri="{FF2B5EF4-FFF2-40B4-BE49-F238E27FC236}">
                      <a16:creationId xmlns:a16="http://schemas.microsoft.com/office/drawing/2014/main" id="{C658F9AF-227E-EEB7-842B-66B1A8DA44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" name="Rectangle 16">
                    <a:extLst>
                      <a:ext uri="{FF2B5EF4-FFF2-40B4-BE49-F238E27FC236}">
                        <a16:creationId xmlns:a16="http://schemas.microsoft.com/office/drawing/2014/main" id="{6339ADAD-7587-7F92-30A2-1FF8A71FA4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7A888DEE-F7FA-C524-7E8D-8FFD6265C0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8">
                  <a:extLst>
                    <a:ext uri="{FF2B5EF4-FFF2-40B4-BE49-F238E27FC236}">
                      <a16:creationId xmlns:a16="http://schemas.microsoft.com/office/drawing/2014/main" id="{A0AC5547-417E-C1E5-A68A-05534AAD89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" name="Rectangle 19">
                    <a:extLst>
                      <a:ext uri="{FF2B5EF4-FFF2-40B4-BE49-F238E27FC236}">
                        <a16:creationId xmlns:a16="http://schemas.microsoft.com/office/drawing/2014/main" id="{D9E8B3E6-230A-5277-3E6A-DC1C3F32CE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20">
                    <a:extLst>
                      <a:ext uri="{FF2B5EF4-FFF2-40B4-BE49-F238E27FC236}">
                        <a16:creationId xmlns:a16="http://schemas.microsoft.com/office/drawing/2014/main" id="{8DBEA22C-B456-F9C6-4795-F0CB7A75C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A71F8D8-42B6-7A25-C4D3-122542CA0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C5565C7-BFB9-CABB-F931-5A2AA13EE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2422D82B-E0F7-48DA-B047-F7EE1E3F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IN" altLang="en-US" sz="2800"/>
              <a:t>Compactness of GDI Engine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759E998C-1C23-42F4-B00A-A34DBA007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25538"/>
            <a:ext cx="7496175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633514B6-0762-CEB3-BE66-969EAA2972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48E56664-37E5-A82A-B53F-5410C56B59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" name="Group 8">
                <a:extLst>
                  <a:ext uri="{FF2B5EF4-FFF2-40B4-BE49-F238E27FC236}">
                    <a16:creationId xmlns:a16="http://schemas.microsoft.com/office/drawing/2014/main" id="{3E3F9C2B-B4D3-9ECF-9F97-D6A585849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366E891F-B4E4-C692-81BB-306C4520B7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4033" name="Rectangle 10">
                    <a:extLst>
                      <a:ext uri="{FF2B5EF4-FFF2-40B4-BE49-F238E27FC236}">
                        <a16:creationId xmlns:a16="http://schemas.microsoft.com/office/drawing/2014/main" id="{6D6C5AF4-7DD0-B198-C63C-AF5ED61949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36" name="Rectangle 11">
                    <a:extLst>
                      <a:ext uri="{FF2B5EF4-FFF2-40B4-BE49-F238E27FC236}">
                        <a16:creationId xmlns:a16="http://schemas.microsoft.com/office/drawing/2014/main" id="{C513FF60-538E-ED48-74BB-C5514DBA7D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2">
                  <a:extLst>
                    <a:ext uri="{FF2B5EF4-FFF2-40B4-BE49-F238E27FC236}">
                      <a16:creationId xmlns:a16="http://schemas.microsoft.com/office/drawing/2014/main" id="{E53ECE07-5209-1E53-1E6C-76D280AD7D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BBD4F888-659F-50D7-9C63-0E0C76AD30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32" name="Rectangle 14">
                    <a:extLst>
                      <a:ext uri="{FF2B5EF4-FFF2-40B4-BE49-F238E27FC236}">
                        <a16:creationId xmlns:a16="http://schemas.microsoft.com/office/drawing/2014/main" id="{FF14A64A-36CA-BA37-5C31-F35FC39164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5">
                  <a:extLst>
                    <a:ext uri="{FF2B5EF4-FFF2-40B4-BE49-F238E27FC236}">
                      <a16:creationId xmlns:a16="http://schemas.microsoft.com/office/drawing/2014/main" id="{A6D9F3C1-BB65-3BAB-404E-F0EBAB0FBC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" name="Rectangle 16">
                    <a:extLst>
                      <a:ext uri="{FF2B5EF4-FFF2-40B4-BE49-F238E27FC236}">
                        <a16:creationId xmlns:a16="http://schemas.microsoft.com/office/drawing/2014/main" id="{D9AA2FD9-5A96-803B-215D-8907BA74B5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4B036772-51A5-F463-A7F6-DDE8C4DE0E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8">
                  <a:extLst>
                    <a:ext uri="{FF2B5EF4-FFF2-40B4-BE49-F238E27FC236}">
                      <a16:creationId xmlns:a16="http://schemas.microsoft.com/office/drawing/2014/main" id="{6852EF91-81BA-AFCF-2D1C-5238765DC9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" name="Rectangle 19">
                    <a:extLst>
                      <a:ext uri="{FF2B5EF4-FFF2-40B4-BE49-F238E27FC236}">
                        <a16:creationId xmlns:a16="http://schemas.microsoft.com/office/drawing/2014/main" id="{14B8C296-0089-F4C2-FD6E-6455A86D3A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20">
                    <a:extLst>
                      <a:ext uri="{FF2B5EF4-FFF2-40B4-BE49-F238E27FC236}">
                        <a16:creationId xmlns:a16="http://schemas.microsoft.com/office/drawing/2014/main" id="{EAB623FC-2511-973C-B617-D671388C7A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5BCB88F-8FAE-0C0E-B5C6-939C1A731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7647B4A-F234-F04C-7A1F-C5BF2A9B3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71A5B76-028D-49E0-B18E-68B27E7B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17" y="4055"/>
            <a:ext cx="7133883" cy="1143000"/>
          </a:xfrm>
        </p:spPr>
        <p:txBody>
          <a:bodyPr/>
          <a:lstStyle/>
          <a:p>
            <a:r>
              <a:rPr lang="en-IN" altLang="en-US" sz="2800" dirty="0"/>
              <a:t>Lowered HC Emissions in GDI Engine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AC3A26BB-7F80-40DE-9135-CE4DAB800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729413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DF4C3FBF-43E0-F353-7C7F-4C31D884500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E270CC2-0942-C91A-3856-7A8104244E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" name="Group 8">
                <a:extLst>
                  <a:ext uri="{FF2B5EF4-FFF2-40B4-BE49-F238E27FC236}">
                    <a16:creationId xmlns:a16="http://schemas.microsoft.com/office/drawing/2014/main" id="{916BE337-B6AC-439E-C5A4-0B9C6DD39A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4638D868-B667-6F3A-F4A6-4AB2167B1B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5057" name="Rectangle 10">
                    <a:extLst>
                      <a:ext uri="{FF2B5EF4-FFF2-40B4-BE49-F238E27FC236}">
                        <a16:creationId xmlns:a16="http://schemas.microsoft.com/office/drawing/2014/main" id="{44529988-2E81-C410-5DD2-AFB7CD90D2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60" name="Rectangle 11">
                    <a:extLst>
                      <a:ext uri="{FF2B5EF4-FFF2-40B4-BE49-F238E27FC236}">
                        <a16:creationId xmlns:a16="http://schemas.microsoft.com/office/drawing/2014/main" id="{121174CF-B39B-BA87-D74D-E4FA5E599B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2">
                  <a:extLst>
                    <a:ext uri="{FF2B5EF4-FFF2-40B4-BE49-F238E27FC236}">
                      <a16:creationId xmlns:a16="http://schemas.microsoft.com/office/drawing/2014/main" id="{F6E320FB-AEE6-6257-F7FA-B5AA038BE7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0631F01A-AEA3-EFBA-1A7B-F24971B394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56" name="Rectangle 14">
                    <a:extLst>
                      <a:ext uri="{FF2B5EF4-FFF2-40B4-BE49-F238E27FC236}">
                        <a16:creationId xmlns:a16="http://schemas.microsoft.com/office/drawing/2014/main" id="{AB2BC515-0731-6680-6571-25B53856E6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5">
                  <a:extLst>
                    <a:ext uri="{FF2B5EF4-FFF2-40B4-BE49-F238E27FC236}">
                      <a16:creationId xmlns:a16="http://schemas.microsoft.com/office/drawing/2014/main" id="{DF23D833-AC8E-123F-8675-95F0324094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" name="Rectangle 16">
                    <a:extLst>
                      <a:ext uri="{FF2B5EF4-FFF2-40B4-BE49-F238E27FC236}">
                        <a16:creationId xmlns:a16="http://schemas.microsoft.com/office/drawing/2014/main" id="{BD6937A5-9A04-EA14-00F1-225B097C2E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750341FF-5666-5D82-7407-67CFB9893E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8">
                  <a:extLst>
                    <a:ext uri="{FF2B5EF4-FFF2-40B4-BE49-F238E27FC236}">
                      <a16:creationId xmlns:a16="http://schemas.microsoft.com/office/drawing/2014/main" id="{E16519A2-3183-E826-4A47-4EF0081BA9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" name="Rectangle 19">
                    <a:extLst>
                      <a:ext uri="{FF2B5EF4-FFF2-40B4-BE49-F238E27FC236}">
                        <a16:creationId xmlns:a16="http://schemas.microsoft.com/office/drawing/2014/main" id="{577A04D4-72E2-3DCF-E0C7-B2A2EA18DD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20">
                    <a:extLst>
                      <a:ext uri="{FF2B5EF4-FFF2-40B4-BE49-F238E27FC236}">
                        <a16:creationId xmlns:a16="http://schemas.microsoft.com/office/drawing/2014/main" id="{46F9406B-C15B-E5DB-79C6-85ADF2F978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CFC9420-1D99-5B37-9893-A9D19DEC3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FF8C9D8-66CF-692B-8DA5-948B45832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2224088-CC4B-CC3A-ABE8-5A57E809A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04788"/>
            <a:ext cx="6694488" cy="792162"/>
          </a:xfrm>
        </p:spPr>
        <p:txBody>
          <a:bodyPr/>
          <a:lstStyle/>
          <a:p>
            <a:r>
              <a:rPr lang="en-IN" altLang="en-US" sz="2800">
                <a:cs typeface="Times New Roman" panose="02020603050405020304" pitchFamily="18" charset="0"/>
              </a:rPr>
              <a:t>Advanced Architectures of Hybrid Electric Drive Trains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1DF67B53-0F01-787F-FF99-FBAA344FE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257300"/>
            <a:ext cx="8005762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7180B91-F09D-1EB6-37A2-6D00402EE23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889625"/>
            <a:ext cx="3500438" cy="815975"/>
            <a:chOff x="990600" y="3898710"/>
            <a:chExt cx="3500651" cy="81638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52F98DD-9B71-30FF-4604-E7B559416537}"/>
                </a:ext>
              </a:extLst>
            </p:cNvPr>
            <p:cNvSpPr/>
            <p:nvPr/>
          </p:nvSpPr>
          <p:spPr>
            <a:xfrm>
              <a:off x="3276739" y="3914593"/>
              <a:ext cx="1214512" cy="368485"/>
            </a:xfrm>
            <a:custGeom>
              <a:avLst/>
              <a:gdLst>
                <a:gd name="connsiteX0" fmla="*/ 1214651 w 1214651"/>
                <a:gd name="connsiteY0" fmla="*/ 0 h 368490"/>
                <a:gd name="connsiteX1" fmla="*/ 900753 w 1214651"/>
                <a:gd name="connsiteY1" fmla="*/ 368490 h 368490"/>
                <a:gd name="connsiteX2" fmla="*/ 0 w 1214651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651" h="368490">
                  <a:moveTo>
                    <a:pt x="1214651" y="0"/>
                  </a:moveTo>
                  <a:cubicBezTo>
                    <a:pt x="1158923" y="184245"/>
                    <a:pt x="1103195" y="368490"/>
                    <a:pt x="900753" y="368490"/>
                  </a:cubicBezTo>
                  <a:cubicBezTo>
                    <a:pt x="698311" y="368490"/>
                    <a:pt x="349155" y="184245"/>
                    <a:pt x="0" y="0"/>
                  </a:cubicBezTo>
                </a:path>
              </a:pathLst>
            </a:custGeom>
            <a:noFill/>
            <a:ln w="41275">
              <a:solidFill>
                <a:srgbClr val="00B050"/>
              </a:solidFill>
              <a:prstDash val="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FAFCA56-12D6-5D4E-29FC-684DC8A2341E}"/>
                </a:ext>
              </a:extLst>
            </p:cNvPr>
            <p:cNvSpPr/>
            <p:nvPr/>
          </p:nvSpPr>
          <p:spPr>
            <a:xfrm>
              <a:off x="990600" y="3898710"/>
              <a:ext cx="1214512" cy="368485"/>
            </a:xfrm>
            <a:custGeom>
              <a:avLst/>
              <a:gdLst>
                <a:gd name="connsiteX0" fmla="*/ 1214651 w 1214651"/>
                <a:gd name="connsiteY0" fmla="*/ 0 h 368490"/>
                <a:gd name="connsiteX1" fmla="*/ 900753 w 1214651"/>
                <a:gd name="connsiteY1" fmla="*/ 368490 h 368490"/>
                <a:gd name="connsiteX2" fmla="*/ 0 w 1214651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651" h="368490">
                  <a:moveTo>
                    <a:pt x="1214651" y="0"/>
                  </a:moveTo>
                  <a:cubicBezTo>
                    <a:pt x="1158923" y="184245"/>
                    <a:pt x="1103195" y="368490"/>
                    <a:pt x="900753" y="368490"/>
                  </a:cubicBezTo>
                  <a:cubicBezTo>
                    <a:pt x="698311" y="368490"/>
                    <a:pt x="349155" y="184245"/>
                    <a:pt x="0" y="0"/>
                  </a:cubicBezTo>
                </a:path>
              </a:pathLst>
            </a:custGeom>
            <a:noFill/>
            <a:ln w="41275">
              <a:solidFill>
                <a:srgbClr val="00B050"/>
              </a:solidFill>
              <a:prstDash val="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1288" name="TextBox 19">
              <a:extLst>
                <a:ext uri="{FF2B5EF4-FFF2-40B4-BE49-F238E27FC236}">
                  <a16:creationId xmlns:a16="http://schemas.microsoft.com/office/drawing/2014/main" id="{4A0A5B1F-67A3-EB94-6A35-2FCF93E3D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483" y="4345762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00B050"/>
                  </a:solidFill>
                </a:rPr>
                <a:t>Regeneration</a:t>
              </a:r>
            </a:p>
          </p:txBody>
        </p:sp>
      </p:grpSp>
      <p:grpSp>
        <p:nvGrpSpPr>
          <p:cNvPr id="11269" name="Group 38">
            <a:extLst>
              <a:ext uri="{FF2B5EF4-FFF2-40B4-BE49-F238E27FC236}">
                <a16:creationId xmlns:a16="http://schemas.microsoft.com/office/drawing/2014/main" id="{5F475CE7-5EB0-D2A4-95D9-39A53552D88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270" name="Group 19">
              <a:extLst>
                <a:ext uri="{FF2B5EF4-FFF2-40B4-BE49-F238E27FC236}">
                  <a16:creationId xmlns:a16="http://schemas.microsoft.com/office/drawing/2014/main" id="{623187CD-A80A-079F-1CF6-562538526F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272" name="Group 8">
                <a:extLst>
                  <a:ext uri="{FF2B5EF4-FFF2-40B4-BE49-F238E27FC236}">
                    <a16:creationId xmlns:a16="http://schemas.microsoft.com/office/drawing/2014/main" id="{57E3E9BB-0889-BECC-9DB7-EB0CD0F7ED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274" name="Group 9">
                  <a:extLst>
                    <a:ext uri="{FF2B5EF4-FFF2-40B4-BE49-F238E27FC236}">
                      <a16:creationId xmlns:a16="http://schemas.microsoft.com/office/drawing/2014/main" id="{F5D9F8C0-F828-127B-598F-D0F7D9AD9B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1284" name="Rectangle 10">
                    <a:extLst>
                      <a:ext uri="{FF2B5EF4-FFF2-40B4-BE49-F238E27FC236}">
                        <a16:creationId xmlns:a16="http://schemas.microsoft.com/office/drawing/2014/main" id="{8CF461E0-97FE-A9FC-DA15-98B2F8A9FA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85" name="Rectangle 11">
                    <a:extLst>
                      <a:ext uri="{FF2B5EF4-FFF2-40B4-BE49-F238E27FC236}">
                        <a16:creationId xmlns:a16="http://schemas.microsoft.com/office/drawing/2014/main" id="{E7DDDE77-2F65-BDBB-6228-A19B5F8542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75" name="Group 12">
                  <a:extLst>
                    <a:ext uri="{FF2B5EF4-FFF2-40B4-BE49-F238E27FC236}">
                      <a16:creationId xmlns:a16="http://schemas.microsoft.com/office/drawing/2014/main" id="{557EC139-6485-7A5D-4386-B3802F99C9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1282" name="Rectangle 13">
                    <a:extLst>
                      <a:ext uri="{FF2B5EF4-FFF2-40B4-BE49-F238E27FC236}">
                        <a16:creationId xmlns:a16="http://schemas.microsoft.com/office/drawing/2014/main" id="{E28234F3-F2C4-9414-69AB-B3BF7AF198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83" name="Rectangle 14">
                    <a:extLst>
                      <a:ext uri="{FF2B5EF4-FFF2-40B4-BE49-F238E27FC236}">
                        <a16:creationId xmlns:a16="http://schemas.microsoft.com/office/drawing/2014/main" id="{F275A8BB-6FDE-0ED7-88F6-3FF1C22543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76" name="Group 15">
                  <a:extLst>
                    <a:ext uri="{FF2B5EF4-FFF2-40B4-BE49-F238E27FC236}">
                      <a16:creationId xmlns:a16="http://schemas.microsoft.com/office/drawing/2014/main" id="{5B55751B-001C-4C1D-9309-93856F9B8A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1280" name="Rectangle 16">
                    <a:extLst>
                      <a:ext uri="{FF2B5EF4-FFF2-40B4-BE49-F238E27FC236}">
                        <a16:creationId xmlns:a16="http://schemas.microsoft.com/office/drawing/2014/main" id="{8AE45C3D-BD71-27D2-EAC2-CCBA79B010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81" name="Rectangle 17">
                    <a:extLst>
                      <a:ext uri="{FF2B5EF4-FFF2-40B4-BE49-F238E27FC236}">
                        <a16:creationId xmlns:a16="http://schemas.microsoft.com/office/drawing/2014/main" id="{222EBB58-D662-E63F-6C88-21D14F1A48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77" name="Group 18">
                  <a:extLst>
                    <a:ext uri="{FF2B5EF4-FFF2-40B4-BE49-F238E27FC236}">
                      <a16:creationId xmlns:a16="http://schemas.microsoft.com/office/drawing/2014/main" id="{019C41A7-B2E9-94D1-4008-E7B3BE61F8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278" name="Rectangle 19">
                    <a:extLst>
                      <a:ext uri="{FF2B5EF4-FFF2-40B4-BE49-F238E27FC236}">
                        <a16:creationId xmlns:a16="http://schemas.microsoft.com/office/drawing/2014/main" id="{10685473-0C5A-0C6C-E1BA-760231EABE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79" name="Rectangle 20">
                    <a:extLst>
                      <a:ext uri="{FF2B5EF4-FFF2-40B4-BE49-F238E27FC236}">
                        <a16:creationId xmlns:a16="http://schemas.microsoft.com/office/drawing/2014/main" id="{8A02328A-9B20-1EBA-6494-4131848085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4AB4C1BC-D11D-4278-FB80-FC0187191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127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3FAA0C3-BF61-C389-F168-7973DFE4C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FF1D559-DD5D-E0E7-3D7C-1DEFA7C95FDC}"/>
              </a:ext>
            </a:extLst>
          </p:cNvPr>
          <p:cNvSpPr txBox="1"/>
          <p:nvPr/>
        </p:nvSpPr>
        <p:spPr>
          <a:xfrm>
            <a:off x="4205443" y="1828800"/>
            <a:ext cx="2561920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Constant Speed:</a:t>
            </a:r>
          </a:p>
          <a:p>
            <a:r>
              <a:rPr lang="en-US" sz="2400" dirty="0"/>
              <a:t>HCCI-DI Engines</a:t>
            </a:r>
          </a:p>
          <a:p>
            <a:r>
              <a:rPr lang="en-US" sz="2400" dirty="0"/>
              <a:t>GDI – SI Engines</a:t>
            </a:r>
          </a:p>
          <a:p>
            <a:r>
              <a:rPr lang="en-US" sz="2400" dirty="0"/>
              <a:t>RCCI-DI Engines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45275" cy="792162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Flow of A Battery Electric Vehicle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1371600"/>
            <a:ext cx="8698909" cy="4141441"/>
          </a:xfrm>
          <a:prstGeom prst="rect">
            <a:avLst/>
          </a:prstGeom>
        </p:spPr>
      </p:pic>
      <p:grpSp>
        <p:nvGrpSpPr>
          <p:cNvPr id="33" name="Group 38">
            <a:extLst>
              <a:ext uri="{FF2B5EF4-FFF2-40B4-BE49-F238E27FC236}">
                <a16:creationId xmlns:a16="http://schemas.microsoft.com/office/drawing/2014/main" id="{A941936E-33D8-4B4A-9A94-7929D4C8F72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id="{88FBEDB3-600B-4BBC-8AF2-A41037CD9A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Group 8">
                <a:extLst>
                  <a:ext uri="{FF2B5EF4-FFF2-40B4-BE49-F238E27FC236}">
                    <a16:creationId xmlns:a16="http://schemas.microsoft.com/office/drawing/2014/main" id="{22DCBA4C-EFCE-49A6-877F-A94BE154EB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" name="Group 9">
                  <a:extLst>
                    <a:ext uri="{FF2B5EF4-FFF2-40B4-BE49-F238E27FC236}">
                      <a16:creationId xmlns:a16="http://schemas.microsoft.com/office/drawing/2014/main" id="{80F62622-4B7F-4038-88E9-E9AF9E4763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" name="Rectangle 10">
                    <a:extLst>
                      <a:ext uri="{FF2B5EF4-FFF2-40B4-BE49-F238E27FC236}">
                        <a16:creationId xmlns:a16="http://schemas.microsoft.com/office/drawing/2014/main" id="{E377142E-2694-4949-ACE0-16F685409F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1">
                    <a:extLst>
                      <a:ext uri="{FF2B5EF4-FFF2-40B4-BE49-F238E27FC236}">
                        <a16:creationId xmlns:a16="http://schemas.microsoft.com/office/drawing/2014/main" id="{E9CC5B24-4EDC-409D-BF49-D36A7A6E2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2">
                  <a:extLst>
                    <a:ext uri="{FF2B5EF4-FFF2-40B4-BE49-F238E27FC236}">
                      <a16:creationId xmlns:a16="http://schemas.microsoft.com/office/drawing/2014/main" id="{A5BDC6F4-89DF-4B09-A7A7-429A4C617C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6" name="Rectangle 13">
                    <a:extLst>
                      <a:ext uri="{FF2B5EF4-FFF2-40B4-BE49-F238E27FC236}">
                        <a16:creationId xmlns:a16="http://schemas.microsoft.com/office/drawing/2014/main" id="{1BEB75E7-1F5B-447B-8039-DE3FBBF26B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4">
                    <a:extLst>
                      <a:ext uri="{FF2B5EF4-FFF2-40B4-BE49-F238E27FC236}">
                        <a16:creationId xmlns:a16="http://schemas.microsoft.com/office/drawing/2014/main" id="{A33F4E48-921A-400A-A48A-7BF7F61F5C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5">
                  <a:extLst>
                    <a:ext uri="{FF2B5EF4-FFF2-40B4-BE49-F238E27FC236}">
                      <a16:creationId xmlns:a16="http://schemas.microsoft.com/office/drawing/2014/main" id="{5A4BB6F3-4C70-4BEA-A202-A780648B85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" name="Rectangle 16">
                    <a:extLst>
                      <a:ext uri="{FF2B5EF4-FFF2-40B4-BE49-F238E27FC236}">
                        <a16:creationId xmlns:a16="http://schemas.microsoft.com/office/drawing/2014/main" id="{4831C81B-8B1C-48B5-84B0-5A454EB1E5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7">
                    <a:extLst>
                      <a:ext uri="{FF2B5EF4-FFF2-40B4-BE49-F238E27FC236}">
                        <a16:creationId xmlns:a16="http://schemas.microsoft.com/office/drawing/2014/main" id="{EC3CF5FB-DD9E-4CF7-8819-204E773722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8">
                  <a:extLst>
                    <a:ext uri="{FF2B5EF4-FFF2-40B4-BE49-F238E27FC236}">
                      <a16:creationId xmlns:a16="http://schemas.microsoft.com/office/drawing/2014/main" id="{77D774F4-6853-4E43-9F07-CD381A1805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" name="Rectangle 19">
                    <a:extLst>
                      <a:ext uri="{FF2B5EF4-FFF2-40B4-BE49-F238E27FC236}">
                        <a16:creationId xmlns:a16="http://schemas.microsoft.com/office/drawing/2014/main" id="{ACE6F00E-801A-44DC-B5AF-FFDDCE4F19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20">
                    <a:extLst>
                      <a:ext uri="{FF2B5EF4-FFF2-40B4-BE49-F238E27FC236}">
                        <a16:creationId xmlns:a16="http://schemas.microsoft.com/office/drawing/2014/main" id="{31ED3BD8-126A-4CB4-A2A5-4B0BF78FEA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F4F46260-6830-4578-94E8-7FBB00819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48D725D-BFE7-44F9-9EBA-8AF4C6A1C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33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95300" y="260182"/>
            <a:ext cx="6172200" cy="762000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and Future configurations for an Electric Vehicle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3641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341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600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3429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3657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3673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62" y="2323763"/>
            <a:ext cx="1905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991960C-2D0B-4600-A779-A95592048A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0" name="Group 19">
              <a:extLst>
                <a:ext uri="{FF2B5EF4-FFF2-40B4-BE49-F238E27FC236}">
                  <a16:creationId xmlns:a16="http://schemas.microsoft.com/office/drawing/2014/main" id="{613D6A61-B3E4-4591-9146-9AF7A076B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2" name="Group 8">
                <a:extLst>
                  <a:ext uri="{FF2B5EF4-FFF2-40B4-BE49-F238E27FC236}">
                    <a16:creationId xmlns:a16="http://schemas.microsoft.com/office/drawing/2014/main" id="{3AE25EBE-B8C6-4149-ADEB-7922DA2972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4" name="Group 9">
                  <a:extLst>
                    <a:ext uri="{FF2B5EF4-FFF2-40B4-BE49-F238E27FC236}">
                      <a16:creationId xmlns:a16="http://schemas.microsoft.com/office/drawing/2014/main" id="{FA43FA58-4C45-4289-9CB2-75BBD5D514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4" name="Rectangle 10">
                    <a:extLst>
                      <a:ext uri="{FF2B5EF4-FFF2-40B4-BE49-F238E27FC236}">
                        <a16:creationId xmlns:a16="http://schemas.microsoft.com/office/drawing/2014/main" id="{ED56E9BF-52D0-445C-BEF7-ED506080CC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5" name="Rectangle 11">
                    <a:extLst>
                      <a:ext uri="{FF2B5EF4-FFF2-40B4-BE49-F238E27FC236}">
                        <a16:creationId xmlns:a16="http://schemas.microsoft.com/office/drawing/2014/main" id="{07CE2317-466B-47C0-8F17-06C63836FC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" name="Group 12">
                  <a:extLst>
                    <a:ext uri="{FF2B5EF4-FFF2-40B4-BE49-F238E27FC236}">
                      <a16:creationId xmlns:a16="http://schemas.microsoft.com/office/drawing/2014/main" id="{BFB121D1-31EC-44A0-9C07-EF4C198B9B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2" name="Rectangle 13">
                    <a:extLst>
                      <a:ext uri="{FF2B5EF4-FFF2-40B4-BE49-F238E27FC236}">
                        <a16:creationId xmlns:a16="http://schemas.microsoft.com/office/drawing/2014/main" id="{B8771250-302A-43B1-AAA3-479B574AEF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3" name="Rectangle 14">
                    <a:extLst>
                      <a:ext uri="{FF2B5EF4-FFF2-40B4-BE49-F238E27FC236}">
                        <a16:creationId xmlns:a16="http://schemas.microsoft.com/office/drawing/2014/main" id="{BB09DA6B-90F0-46DC-8E99-C641E0C049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6" name="Group 15">
                  <a:extLst>
                    <a:ext uri="{FF2B5EF4-FFF2-40B4-BE49-F238E27FC236}">
                      <a16:creationId xmlns:a16="http://schemas.microsoft.com/office/drawing/2014/main" id="{BED53921-3770-48DF-B5C6-BF66C6FE5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0" name="Rectangle 16">
                    <a:extLst>
                      <a:ext uri="{FF2B5EF4-FFF2-40B4-BE49-F238E27FC236}">
                        <a16:creationId xmlns:a16="http://schemas.microsoft.com/office/drawing/2014/main" id="{67662467-75B6-4927-8B5E-BFFE23D5BD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7">
                    <a:extLst>
                      <a:ext uri="{FF2B5EF4-FFF2-40B4-BE49-F238E27FC236}">
                        <a16:creationId xmlns:a16="http://schemas.microsoft.com/office/drawing/2014/main" id="{294B59F9-B6D3-47E2-88AB-52AA3B0C71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7" name="Group 18">
                  <a:extLst>
                    <a:ext uri="{FF2B5EF4-FFF2-40B4-BE49-F238E27FC236}">
                      <a16:creationId xmlns:a16="http://schemas.microsoft.com/office/drawing/2014/main" id="{215D516C-8DEA-44BF-A80E-1B31925275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8" name="Rectangle 19">
                    <a:extLst>
                      <a:ext uri="{FF2B5EF4-FFF2-40B4-BE49-F238E27FC236}">
                        <a16:creationId xmlns:a16="http://schemas.microsoft.com/office/drawing/2014/main" id="{E736C987-A492-4B92-9020-14AA4D00AB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20">
                    <a:extLst>
                      <a:ext uri="{FF2B5EF4-FFF2-40B4-BE49-F238E27FC236}">
                        <a16:creationId xmlns:a16="http://schemas.microsoft.com/office/drawing/2014/main" id="{F568E96E-91BE-4A3D-BA8C-64F8340482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DBBC604D-1903-499D-9176-8B538DAB3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56A2729-0A00-43DC-87B2-C42E3AA72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97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645275" cy="11430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 &amp; Power Requirement at Wheels : City Driving</a:t>
            </a:r>
            <a:endParaRPr lang="en-IN" sz="2800" dirty="0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2133600" y="1252538"/>
          <a:ext cx="41148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241200" progId="Equation.3">
                  <p:embed/>
                </p:oleObj>
              </mc:Choice>
              <mc:Fallback>
                <p:oleObj name="Equation" r:id="rId3" imgW="1854000" imgH="241200" progId="Equation.3">
                  <p:embed/>
                  <p:pic>
                    <p:nvPicPr>
                      <p:cNvPr id="665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52538"/>
                        <a:ext cx="41148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2583976" y="1827212"/>
          <a:ext cx="2895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480" imgH="228600" progId="Equation.3">
                  <p:embed/>
                </p:oleObj>
              </mc:Choice>
              <mc:Fallback>
                <p:oleObj name="Equation" r:id="rId5" imgW="1320480" imgH="228600" progId="Equation.3">
                  <p:embed/>
                  <p:pic>
                    <p:nvPicPr>
                      <p:cNvPr id="30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976" y="1827212"/>
                        <a:ext cx="28956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5757863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666048" y="2177405"/>
          <a:ext cx="289560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533160" progId="Equation.3">
                  <p:embed/>
                </p:oleObj>
              </mc:Choice>
              <mc:Fallback>
                <p:oleObj name="Equation" r:id="rId8" imgW="1320480" imgH="533160" progId="Equation.3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048" y="2177405"/>
                        <a:ext cx="2895600" cy="116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5865149" y="3506787"/>
          <a:ext cx="25892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0800" imgH="228600" progId="Equation.3">
                  <p:embed/>
                </p:oleObj>
              </mc:Choice>
              <mc:Fallback>
                <p:oleObj name="Equation" r:id="rId10" imgW="1180800" imgH="228600" progId="Equation.3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149" y="3506787"/>
                        <a:ext cx="258921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4"/>
          <p:cNvGraphicFramePr>
            <a:graphicFrameLocks noChangeAspect="1"/>
          </p:cNvGraphicFramePr>
          <p:nvPr/>
        </p:nvGraphicFramePr>
        <p:xfrm>
          <a:off x="5313363" y="4567238"/>
          <a:ext cx="35337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12800" imgH="342720" progId="Equation.3">
                  <p:embed/>
                </p:oleObj>
              </mc:Choice>
              <mc:Fallback>
                <p:oleObj name="Equation" r:id="rId12" imgW="1612800" imgH="342720" progId="Equation.3">
                  <p:embed/>
                  <p:pic>
                    <p:nvPicPr>
                      <p:cNvPr id="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4567238"/>
                        <a:ext cx="3533775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8">
            <a:extLst>
              <a:ext uri="{FF2B5EF4-FFF2-40B4-BE49-F238E27FC236}">
                <a16:creationId xmlns:a16="http://schemas.microsoft.com/office/drawing/2014/main" id="{44271173-54C6-4398-93BF-A31F726CA8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9" name="Group 19">
              <a:extLst>
                <a:ext uri="{FF2B5EF4-FFF2-40B4-BE49-F238E27FC236}">
                  <a16:creationId xmlns:a16="http://schemas.microsoft.com/office/drawing/2014/main" id="{732731E8-9CC7-45C3-8BA2-3F83DBD68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" name="Group 8">
                <a:extLst>
                  <a:ext uri="{FF2B5EF4-FFF2-40B4-BE49-F238E27FC236}">
                    <a16:creationId xmlns:a16="http://schemas.microsoft.com/office/drawing/2014/main" id="{BB6B59B3-836E-4446-82CB-829DDC485D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3" name="Group 9">
                  <a:extLst>
                    <a:ext uri="{FF2B5EF4-FFF2-40B4-BE49-F238E27FC236}">
                      <a16:creationId xmlns:a16="http://schemas.microsoft.com/office/drawing/2014/main" id="{C97D9453-209A-4284-904E-8D1B12CEA5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3" name="Rectangle 10">
                    <a:extLst>
                      <a:ext uri="{FF2B5EF4-FFF2-40B4-BE49-F238E27FC236}">
                        <a16:creationId xmlns:a16="http://schemas.microsoft.com/office/drawing/2014/main" id="{A29B65CC-F4DC-4B19-A97D-63A6DCB026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4" name="Rectangle 11">
                    <a:extLst>
                      <a:ext uri="{FF2B5EF4-FFF2-40B4-BE49-F238E27FC236}">
                        <a16:creationId xmlns:a16="http://schemas.microsoft.com/office/drawing/2014/main" id="{40C3BA68-A6AD-410E-9398-868B0CD5D1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" name="Group 12">
                  <a:extLst>
                    <a:ext uri="{FF2B5EF4-FFF2-40B4-BE49-F238E27FC236}">
                      <a16:creationId xmlns:a16="http://schemas.microsoft.com/office/drawing/2014/main" id="{C8F57B4F-1BFF-4ECF-8583-435734DE71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" name="Rectangle 13">
                    <a:extLst>
                      <a:ext uri="{FF2B5EF4-FFF2-40B4-BE49-F238E27FC236}">
                        <a16:creationId xmlns:a16="http://schemas.microsoft.com/office/drawing/2014/main" id="{901B6F50-A67F-4D45-97D3-EF810D064E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14">
                    <a:extLst>
                      <a:ext uri="{FF2B5EF4-FFF2-40B4-BE49-F238E27FC236}">
                        <a16:creationId xmlns:a16="http://schemas.microsoft.com/office/drawing/2014/main" id="{6E555F66-8551-4CC4-9273-FA070A21D5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" name="Group 15">
                  <a:extLst>
                    <a:ext uri="{FF2B5EF4-FFF2-40B4-BE49-F238E27FC236}">
                      <a16:creationId xmlns:a16="http://schemas.microsoft.com/office/drawing/2014/main" id="{2FEDCFDF-3CA7-48D7-957A-D60A7C3000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9" name="Rectangle 16">
                    <a:extLst>
                      <a:ext uri="{FF2B5EF4-FFF2-40B4-BE49-F238E27FC236}">
                        <a16:creationId xmlns:a16="http://schemas.microsoft.com/office/drawing/2014/main" id="{04E11EFC-9376-4277-9D0F-4139AF2281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7">
                    <a:extLst>
                      <a:ext uri="{FF2B5EF4-FFF2-40B4-BE49-F238E27FC236}">
                        <a16:creationId xmlns:a16="http://schemas.microsoft.com/office/drawing/2014/main" id="{F4E4045F-C73E-4B65-BEEA-3681FBE14F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6" name="Group 18">
                  <a:extLst>
                    <a:ext uri="{FF2B5EF4-FFF2-40B4-BE49-F238E27FC236}">
                      <a16:creationId xmlns:a16="http://schemas.microsoft.com/office/drawing/2014/main" id="{4754731A-42B5-4F60-8E97-D3ABACFD45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7" name="Rectangle 19">
                    <a:extLst>
                      <a:ext uri="{FF2B5EF4-FFF2-40B4-BE49-F238E27FC236}">
                        <a16:creationId xmlns:a16="http://schemas.microsoft.com/office/drawing/2014/main" id="{AFFFB59E-6F7D-4E95-82F0-D37D8B62B0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20">
                    <a:extLst>
                      <a:ext uri="{FF2B5EF4-FFF2-40B4-BE49-F238E27FC236}">
                        <a16:creationId xmlns:a16="http://schemas.microsoft.com/office/drawing/2014/main" id="{77FA61D6-6EDD-4B3D-B552-34DD9C8828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78675AF5-800C-4EEB-A3AC-C4CBE3D65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5D51764-600A-4B7A-A87F-8D72B7FA3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sz="2800" dirty="0"/>
              <a:t>Motors in 2017 EVS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19200"/>
          </a:xfrm>
        </p:spPr>
        <p:txBody>
          <a:bodyPr/>
          <a:lstStyle/>
          <a:p>
            <a:r>
              <a:rPr lang="en-I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Tesla Models S &amp; X : Three phase, four pole AC induction motor with copper rotor Drive inverter with variable frequency drive and regenerative braking system.</a:t>
            </a:r>
          </a:p>
          <a:p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02907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8">
            <a:extLst>
              <a:ext uri="{FF2B5EF4-FFF2-40B4-BE49-F238E27FC236}">
                <a16:creationId xmlns:a16="http://schemas.microsoft.com/office/drawing/2014/main" id="{E4C60DA4-88CE-4DB1-B6D6-33F3C94A081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" name="Group 19">
              <a:extLst>
                <a:ext uri="{FF2B5EF4-FFF2-40B4-BE49-F238E27FC236}">
                  <a16:creationId xmlns:a16="http://schemas.microsoft.com/office/drawing/2014/main" id="{B7A80ED1-3385-4C65-94C3-1E4AD7003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" name="Group 8">
                <a:extLst>
                  <a:ext uri="{FF2B5EF4-FFF2-40B4-BE49-F238E27FC236}">
                    <a16:creationId xmlns:a16="http://schemas.microsoft.com/office/drawing/2014/main" id="{12CCA902-BD10-4C43-B6C7-B1D35BC97F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" name="Group 9">
                  <a:extLst>
                    <a:ext uri="{FF2B5EF4-FFF2-40B4-BE49-F238E27FC236}">
                      <a16:creationId xmlns:a16="http://schemas.microsoft.com/office/drawing/2014/main" id="{E7D3A63C-3519-4CF6-A472-9EBC3DB998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" name="Rectangle 10">
                    <a:extLst>
                      <a:ext uri="{FF2B5EF4-FFF2-40B4-BE49-F238E27FC236}">
                        <a16:creationId xmlns:a16="http://schemas.microsoft.com/office/drawing/2014/main" id="{6A965A95-4370-4320-916C-A4337C9D91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1">
                    <a:extLst>
                      <a:ext uri="{FF2B5EF4-FFF2-40B4-BE49-F238E27FC236}">
                        <a16:creationId xmlns:a16="http://schemas.microsoft.com/office/drawing/2014/main" id="{B60FEBD4-7226-4DC7-9035-FF4B680574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2">
                  <a:extLst>
                    <a:ext uri="{FF2B5EF4-FFF2-40B4-BE49-F238E27FC236}">
                      <a16:creationId xmlns:a16="http://schemas.microsoft.com/office/drawing/2014/main" id="{E71B28DB-026B-49D2-A1E1-04D0A03C50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7" name="Rectangle 13">
                    <a:extLst>
                      <a:ext uri="{FF2B5EF4-FFF2-40B4-BE49-F238E27FC236}">
                        <a16:creationId xmlns:a16="http://schemas.microsoft.com/office/drawing/2014/main" id="{30F90601-596D-416A-BB7C-F68B74013A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4">
                    <a:extLst>
                      <a:ext uri="{FF2B5EF4-FFF2-40B4-BE49-F238E27FC236}">
                        <a16:creationId xmlns:a16="http://schemas.microsoft.com/office/drawing/2014/main" id="{821731AF-33D5-4AD0-9313-06713DE05E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5">
                  <a:extLst>
                    <a:ext uri="{FF2B5EF4-FFF2-40B4-BE49-F238E27FC236}">
                      <a16:creationId xmlns:a16="http://schemas.microsoft.com/office/drawing/2014/main" id="{B0FBB796-B452-4C72-A138-5DBF6D9D83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" name="Rectangle 16">
                    <a:extLst>
                      <a:ext uri="{FF2B5EF4-FFF2-40B4-BE49-F238E27FC236}">
                        <a16:creationId xmlns:a16="http://schemas.microsoft.com/office/drawing/2014/main" id="{464004F6-CF7C-4A65-B0C6-2B3C33BDCE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7">
                    <a:extLst>
                      <a:ext uri="{FF2B5EF4-FFF2-40B4-BE49-F238E27FC236}">
                        <a16:creationId xmlns:a16="http://schemas.microsoft.com/office/drawing/2014/main" id="{87E94ED1-6CF1-42B6-A95A-5A320A2835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8">
                  <a:extLst>
                    <a:ext uri="{FF2B5EF4-FFF2-40B4-BE49-F238E27FC236}">
                      <a16:creationId xmlns:a16="http://schemas.microsoft.com/office/drawing/2014/main" id="{1B9F06F2-72A5-4E3E-A945-02EA4147A1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" name="Rectangle 19">
                    <a:extLst>
                      <a:ext uri="{FF2B5EF4-FFF2-40B4-BE49-F238E27FC236}">
                        <a16:creationId xmlns:a16="http://schemas.microsoft.com/office/drawing/2014/main" id="{A2D1B465-FEED-40FA-ADF8-0621E4F53F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20">
                    <a:extLst>
                      <a:ext uri="{FF2B5EF4-FFF2-40B4-BE49-F238E27FC236}">
                        <a16:creationId xmlns:a16="http://schemas.microsoft.com/office/drawing/2014/main" id="{EAD964FB-59D8-44EF-BC93-7FFF0E3AC0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8" name="Rectangle 21">
                <a:extLst>
                  <a:ext uri="{FF2B5EF4-FFF2-40B4-BE49-F238E27FC236}">
                    <a16:creationId xmlns:a16="http://schemas.microsoft.com/office/drawing/2014/main" id="{8AD97CA2-0412-4113-9A81-612362FD2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A38C654-6FCE-47C1-9048-3976E9D13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4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>
            <a:extLst>
              <a:ext uri="{FF2B5EF4-FFF2-40B4-BE49-F238E27FC236}">
                <a16:creationId xmlns:a16="http://schemas.microsoft.com/office/drawing/2014/main" id="{81130A82-C337-4FAF-9822-92FCFB4C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76287"/>
            <a:ext cx="7315200" cy="762000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Fuel Inductions Systems in SI Engines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30907-937A-453A-951C-296B95454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800225"/>
            <a:ext cx="28670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AE58E4-053E-4398-9E5A-8CFC84A84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9813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94ADE-28DE-4459-8017-A4975C798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1876425"/>
            <a:ext cx="28479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38">
            <a:extLst>
              <a:ext uri="{FF2B5EF4-FFF2-40B4-BE49-F238E27FC236}">
                <a16:creationId xmlns:a16="http://schemas.microsoft.com/office/drawing/2014/main" id="{5E1D9754-9312-026F-512C-44A94691260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103" name="Group 19">
              <a:extLst>
                <a:ext uri="{FF2B5EF4-FFF2-40B4-BE49-F238E27FC236}">
                  <a16:creationId xmlns:a16="http://schemas.microsoft.com/office/drawing/2014/main" id="{F43108B6-DF4B-4FF6-CFB9-0F9D79ABA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05" name="Group 8">
                <a:extLst>
                  <a:ext uri="{FF2B5EF4-FFF2-40B4-BE49-F238E27FC236}">
                    <a16:creationId xmlns:a16="http://schemas.microsoft.com/office/drawing/2014/main" id="{F4F1B4EF-0CF7-2961-B1E2-2C015B7EB7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107" name="Group 9">
                  <a:extLst>
                    <a:ext uri="{FF2B5EF4-FFF2-40B4-BE49-F238E27FC236}">
                      <a16:creationId xmlns:a16="http://schemas.microsoft.com/office/drawing/2014/main" id="{E40A8AE6-E661-A6AD-C538-B8A3293200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117" name="Rectangle 10">
                    <a:extLst>
                      <a:ext uri="{FF2B5EF4-FFF2-40B4-BE49-F238E27FC236}">
                        <a16:creationId xmlns:a16="http://schemas.microsoft.com/office/drawing/2014/main" id="{A167FE9C-B22A-5728-7ED4-44E0F18107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18" name="Rectangle 11">
                    <a:extLst>
                      <a:ext uri="{FF2B5EF4-FFF2-40B4-BE49-F238E27FC236}">
                        <a16:creationId xmlns:a16="http://schemas.microsoft.com/office/drawing/2014/main" id="{37EAD67C-C92F-BD52-9541-A7167FAB9C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08" name="Group 12">
                  <a:extLst>
                    <a:ext uri="{FF2B5EF4-FFF2-40B4-BE49-F238E27FC236}">
                      <a16:creationId xmlns:a16="http://schemas.microsoft.com/office/drawing/2014/main" id="{44E63BA7-AF45-D0C4-6F7E-786F7FCDDD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115" name="Rectangle 13">
                    <a:extLst>
                      <a:ext uri="{FF2B5EF4-FFF2-40B4-BE49-F238E27FC236}">
                        <a16:creationId xmlns:a16="http://schemas.microsoft.com/office/drawing/2014/main" id="{10C597B2-98FC-8D51-E07C-ADE4270482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16" name="Rectangle 14">
                    <a:extLst>
                      <a:ext uri="{FF2B5EF4-FFF2-40B4-BE49-F238E27FC236}">
                        <a16:creationId xmlns:a16="http://schemas.microsoft.com/office/drawing/2014/main" id="{3B491D2C-406E-0904-F34C-6D44D0F1FD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09" name="Group 15">
                  <a:extLst>
                    <a:ext uri="{FF2B5EF4-FFF2-40B4-BE49-F238E27FC236}">
                      <a16:creationId xmlns:a16="http://schemas.microsoft.com/office/drawing/2014/main" id="{5C03C1EA-293E-0F7D-C21C-0F90F90568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113" name="Rectangle 16">
                    <a:extLst>
                      <a:ext uri="{FF2B5EF4-FFF2-40B4-BE49-F238E27FC236}">
                        <a16:creationId xmlns:a16="http://schemas.microsoft.com/office/drawing/2014/main" id="{A4786585-FB74-9F44-4EE7-07E33225CA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14" name="Rectangle 17">
                    <a:extLst>
                      <a:ext uri="{FF2B5EF4-FFF2-40B4-BE49-F238E27FC236}">
                        <a16:creationId xmlns:a16="http://schemas.microsoft.com/office/drawing/2014/main" id="{EDA8E14A-A76D-5D59-5BAB-3C383CC042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10" name="Group 18">
                  <a:extLst>
                    <a:ext uri="{FF2B5EF4-FFF2-40B4-BE49-F238E27FC236}">
                      <a16:creationId xmlns:a16="http://schemas.microsoft.com/office/drawing/2014/main" id="{5A0F216A-F7EF-3497-40C8-916386828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111" name="Rectangle 19">
                    <a:extLst>
                      <a:ext uri="{FF2B5EF4-FFF2-40B4-BE49-F238E27FC236}">
                        <a16:creationId xmlns:a16="http://schemas.microsoft.com/office/drawing/2014/main" id="{D073A894-85D8-ADF0-88DA-415E57CEAD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12" name="Rectangle 20">
                    <a:extLst>
                      <a:ext uri="{FF2B5EF4-FFF2-40B4-BE49-F238E27FC236}">
                        <a16:creationId xmlns:a16="http://schemas.microsoft.com/office/drawing/2014/main" id="{042D1426-7E45-9942-EBB8-7D12246D14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106" name="Rectangle 21">
                <a:extLst>
                  <a:ext uri="{FF2B5EF4-FFF2-40B4-BE49-F238E27FC236}">
                    <a16:creationId xmlns:a16="http://schemas.microsoft.com/office/drawing/2014/main" id="{F8CEA5B8-5AFA-B144-C323-6703E5099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10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8A34640-DE8B-C1D4-8E29-0D0EC5B94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9" y="1216243"/>
            <a:ext cx="83216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31788" y="4397850"/>
            <a:ext cx="87010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X's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all-wheel drive system uses two motors (one for the front and the other for the rear wheels).</a:t>
            </a:r>
          </a:p>
          <a:p>
            <a:pPr eaLnBrk="1" hangingPunct="1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100D features an official EPA rated range of up to 295 mi, and a European NEDC testing cycle estimated range of 565 km.</a:t>
            </a:r>
          </a:p>
        </p:txBody>
      </p:sp>
      <p:grpSp>
        <p:nvGrpSpPr>
          <p:cNvPr id="33" name="Group 38">
            <a:extLst>
              <a:ext uri="{FF2B5EF4-FFF2-40B4-BE49-F238E27FC236}">
                <a16:creationId xmlns:a16="http://schemas.microsoft.com/office/drawing/2014/main" id="{DFE84F0E-0A29-4EBB-8F86-C1A5DED94F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id="{3ED133FF-3567-437F-8D31-8FE1BABD5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Group 8">
                <a:extLst>
                  <a:ext uri="{FF2B5EF4-FFF2-40B4-BE49-F238E27FC236}">
                    <a16:creationId xmlns:a16="http://schemas.microsoft.com/office/drawing/2014/main" id="{EC1EE73B-A770-4674-8A17-1D98918C55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" name="Group 9">
                  <a:extLst>
                    <a:ext uri="{FF2B5EF4-FFF2-40B4-BE49-F238E27FC236}">
                      <a16:creationId xmlns:a16="http://schemas.microsoft.com/office/drawing/2014/main" id="{460D2D50-69CB-4AB2-8CBC-AD8029B0AA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" name="Rectangle 10">
                    <a:extLst>
                      <a:ext uri="{FF2B5EF4-FFF2-40B4-BE49-F238E27FC236}">
                        <a16:creationId xmlns:a16="http://schemas.microsoft.com/office/drawing/2014/main" id="{A14C0F70-914F-44DD-8CF3-39A1088AD7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1">
                    <a:extLst>
                      <a:ext uri="{FF2B5EF4-FFF2-40B4-BE49-F238E27FC236}">
                        <a16:creationId xmlns:a16="http://schemas.microsoft.com/office/drawing/2014/main" id="{949E07F6-1D50-4DF7-BA51-F3FFE1E033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2">
                  <a:extLst>
                    <a:ext uri="{FF2B5EF4-FFF2-40B4-BE49-F238E27FC236}">
                      <a16:creationId xmlns:a16="http://schemas.microsoft.com/office/drawing/2014/main" id="{D1C430BF-7F20-425F-A529-563E840AEC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6" name="Rectangle 13">
                    <a:extLst>
                      <a:ext uri="{FF2B5EF4-FFF2-40B4-BE49-F238E27FC236}">
                        <a16:creationId xmlns:a16="http://schemas.microsoft.com/office/drawing/2014/main" id="{9938BE19-E31C-4B95-8B99-46CD055869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4">
                    <a:extLst>
                      <a:ext uri="{FF2B5EF4-FFF2-40B4-BE49-F238E27FC236}">
                        <a16:creationId xmlns:a16="http://schemas.microsoft.com/office/drawing/2014/main" id="{0122FBB5-982D-4F20-825D-3DC695777E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5">
                  <a:extLst>
                    <a:ext uri="{FF2B5EF4-FFF2-40B4-BE49-F238E27FC236}">
                      <a16:creationId xmlns:a16="http://schemas.microsoft.com/office/drawing/2014/main" id="{FFE56912-10EB-4882-B585-C5545818F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" name="Rectangle 16">
                    <a:extLst>
                      <a:ext uri="{FF2B5EF4-FFF2-40B4-BE49-F238E27FC236}">
                        <a16:creationId xmlns:a16="http://schemas.microsoft.com/office/drawing/2014/main" id="{5E10A544-A326-4208-B4B8-981036A8D0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7">
                    <a:extLst>
                      <a:ext uri="{FF2B5EF4-FFF2-40B4-BE49-F238E27FC236}">
                        <a16:creationId xmlns:a16="http://schemas.microsoft.com/office/drawing/2014/main" id="{C0D38CDB-364A-4868-92FB-35A4F3EF3C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8">
                  <a:extLst>
                    <a:ext uri="{FF2B5EF4-FFF2-40B4-BE49-F238E27FC236}">
                      <a16:creationId xmlns:a16="http://schemas.microsoft.com/office/drawing/2014/main" id="{3AE5F27A-0C2F-4B90-B767-B021D3390A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" name="Rectangle 19">
                    <a:extLst>
                      <a:ext uri="{FF2B5EF4-FFF2-40B4-BE49-F238E27FC236}">
                        <a16:creationId xmlns:a16="http://schemas.microsoft.com/office/drawing/2014/main" id="{D0BD4F33-5E59-4231-9A42-EB582D07D8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20">
                    <a:extLst>
                      <a:ext uri="{FF2B5EF4-FFF2-40B4-BE49-F238E27FC236}">
                        <a16:creationId xmlns:a16="http://schemas.microsoft.com/office/drawing/2014/main" id="{10A6F2B4-DB11-49B2-90F1-7468231C5D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DD423639-E596-46BD-81F5-1B011CA80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B8630CD-7D62-4D74-B027-76147D464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584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45275" cy="792162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Flow of A Battery Electric Vehicle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76440"/>
            <a:ext cx="8199467" cy="2971800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77" y="1117465"/>
            <a:ext cx="3847637" cy="287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8">
            <a:extLst>
              <a:ext uri="{FF2B5EF4-FFF2-40B4-BE49-F238E27FC236}">
                <a16:creationId xmlns:a16="http://schemas.microsoft.com/office/drawing/2014/main" id="{5DDB7292-03D0-4C76-8F65-507A3142065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6" name="Group 19">
              <a:extLst>
                <a:ext uri="{FF2B5EF4-FFF2-40B4-BE49-F238E27FC236}">
                  <a16:creationId xmlns:a16="http://schemas.microsoft.com/office/drawing/2014/main" id="{66A3283E-46DF-48EA-A62A-4479156552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8" name="Group 8">
                <a:extLst>
                  <a:ext uri="{FF2B5EF4-FFF2-40B4-BE49-F238E27FC236}">
                    <a16:creationId xmlns:a16="http://schemas.microsoft.com/office/drawing/2014/main" id="{7C9F4D3F-9193-4395-9429-EE07B4BFA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0" name="Group 9">
                  <a:extLst>
                    <a:ext uri="{FF2B5EF4-FFF2-40B4-BE49-F238E27FC236}">
                      <a16:creationId xmlns:a16="http://schemas.microsoft.com/office/drawing/2014/main" id="{0B40A4DF-34BA-4C33-AB0A-8E886A994A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0" name="Rectangle 10">
                    <a:extLst>
                      <a:ext uri="{FF2B5EF4-FFF2-40B4-BE49-F238E27FC236}">
                        <a16:creationId xmlns:a16="http://schemas.microsoft.com/office/drawing/2014/main" id="{A39D8511-A2A8-4C95-88E8-4641BF3253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1">
                    <a:extLst>
                      <a:ext uri="{FF2B5EF4-FFF2-40B4-BE49-F238E27FC236}">
                        <a16:creationId xmlns:a16="http://schemas.microsoft.com/office/drawing/2014/main" id="{F86A98F7-3F7C-4225-9C4A-247FB9B090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2">
                  <a:extLst>
                    <a:ext uri="{FF2B5EF4-FFF2-40B4-BE49-F238E27FC236}">
                      <a16:creationId xmlns:a16="http://schemas.microsoft.com/office/drawing/2014/main" id="{62837359-9B1C-4306-AE88-B347D7D00A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8" name="Rectangle 13">
                    <a:extLst>
                      <a:ext uri="{FF2B5EF4-FFF2-40B4-BE49-F238E27FC236}">
                        <a16:creationId xmlns:a16="http://schemas.microsoft.com/office/drawing/2014/main" id="{34FB407D-1C47-4AF3-BCA3-3EF4893610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4">
                    <a:extLst>
                      <a:ext uri="{FF2B5EF4-FFF2-40B4-BE49-F238E27FC236}">
                        <a16:creationId xmlns:a16="http://schemas.microsoft.com/office/drawing/2014/main" id="{28D3BCAC-67BE-4244-9DE3-93BDF7BBDA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5">
                  <a:extLst>
                    <a:ext uri="{FF2B5EF4-FFF2-40B4-BE49-F238E27FC236}">
                      <a16:creationId xmlns:a16="http://schemas.microsoft.com/office/drawing/2014/main" id="{07F0F533-01A2-4239-B693-2D403D4B23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6" name="Rectangle 16">
                    <a:extLst>
                      <a:ext uri="{FF2B5EF4-FFF2-40B4-BE49-F238E27FC236}">
                        <a16:creationId xmlns:a16="http://schemas.microsoft.com/office/drawing/2014/main" id="{1ADFE7AF-BCA7-4F96-AE01-022A6170C0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7">
                    <a:extLst>
                      <a:ext uri="{FF2B5EF4-FFF2-40B4-BE49-F238E27FC236}">
                        <a16:creationId xmlns:a16="http://schemas.microsoft.com/office/drawing/2014/main" id="{94B7F56A-B73D-4833-9148-21233147B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8">
                  <a:extLst>
                    <a:ext uri="{FF2B5EF4-FFF2-40B4-BE49-F238E27FC236}">
                      <a16:creationId xmlns:a16="http://schemas.microsoft.com/office/drawing/2014/main" id="{03B5ADE6-6E66-4DA7-909E-7E43341F15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4" name="Rectangle 19">
                    <a:extLst>
                      <a:ext uri="{FF2B5EF4-FFF2-40B4-BE49-F238E27FC236}">
                        <a16:creationId xmlns:a16="http://schemas.microsoft.com/office/drawing/2014/main" id="{7EDCE500-0EC5-4328-8FE9-B81D4CBD65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20">
                    <a:extLst>
                      <a:ext uri="{FF2B5EF4-FFF2-40B4-BE49-F238E27FC236}">
                        <a16:creationId xmlns:a16="http://schemas.microsoft.com/office/drawing/2014/main" id="{A0940EA6-447E-4627-82DA-E9630B05F2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4BAEFE73-E800-4B43-8C36-592F12E02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40FD284-961F-41F8-8AD3-D80D2B26C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4D1FC9F-984B-41B7-9996-6780B6E515A7}"/>
              </a:ext>
            </a:extLst>
          </p:cNvPr>
          <p:cNvSpPr/>
          <p:nvPr/>
        </p:nvSpPr>
        <p:spPr>
          <a:xfrm>
            <a:off x="539470" y="17715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https://www.ev-resource.com/bev-system-components.html</a:t>
            </a:r>
          </a:p>
        </p:txBody>
      </p:sp>
    </p:spTree>
    <p:extLst>
      <p:ext uri="{BB962C8B-B14F-4D97-AF65-F5344CB8AC3E}">
        <p14:creationId xmlns:p14="http://schemas.microsoft.com/office/powerpoint/2010/main" val="5962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>
            <a:extLst>
              <a:ext uri="{FF2B5EF4-FFF2-40B4-BE49-F238E27FC236}">
                <a16:creationId xmlns:a16="http://schemas.microsoft.com/office/drawing/2014/main" id="{21FDF965-2C08-4156-93DD-32AF9206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563562"/>
          </a:xfrm>
        </p:spPr>
        <p:txBody>
          <a:bodyPr/>
          <a:lstStyle/>
          <a:p>
            <a:r>
              <a:rPr lang="en-IN" altLang="en-US" sz="2800"/>
              <a:t>Automobiles with GDI I.C. Engine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258E-6287-464A-9593-8AB5AF02C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2626353"/>
          </a:xfrm>
        </p:spPr>
        <p:txBody>
          <a:bodyPr/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Hyundai Creta 1.5-litre turbo petrol engine: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1.5-litre turbo petrol unit or as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Hyundai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calls it, the G1.5 T-GDI engine. The turbo petrol unit’s total power out is 158bhp at 5,500rpm.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Tata Motors is bringing two new exciting Turbocharged Gasoline Direct Injection 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TGDi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engines</a:t>
            </a:r>
            <a:endParaRPr lang="en-I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1B55D6C0-ADF1-4A63-7E18-7DD346D4261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EB3D8C33-956C-CF63-312D-85DA61C52E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>
                <a:extLst>
                  <a:ext uri="{FF2B5EF4-FFF2-40B4-BE49-F238E27FC236}">
                    <a16:creationId xmlns:a16="http://schemas.microsoft.com/office/drawing/2014/main" id="{E6FB8D0E-4754-2A25-7D69-182A7DB092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>
                  <a:extLst>
                    <a:ext uri="{FF2B5EF4-FFF2-40B4-BE49-F238E27FC236}">
                      <a16:creationId xmlns:a16="http://schemas.microsoft.com/office/drawing/2014/main" id="{F4F711C9-4C33-25BA-9E86-3D8F3A8894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603" name="Rectangle 10">
                    <a:extLst>
                      <a:ext uri="{FF2B5EF4-FFF2-40B4-BE49-F238E27FC236}">
                        <a16:creationId xmlns:a16="http://schemas.microsoft.com/office/drawing/2014/main" id="{0E5820FB-3820-09BB-FBD0-5329EFE4F4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04" name="Rectangle 11">
                    <a:extLst>
                      <a:ext uri="{FF2B5EF4-FFF2-40B4-BE49-F238E27FC236}">
                        <a16:creationId xmlns:a16="http://schemas.microsoft.com/office/drawing/2014/main" id="{7F2D9D59-AD7E-E2DF-7168-6EE52A793A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2">
                  <a:extLst>
                    <a:ext uri="{FF2B5EF4-FFF2-40B4-BE49-F238E27FC236}">
                      <a16:creationId xmlns:a16="http://schemas.microsoft.com/office/drawing/2014/main" id="{41F4C0E7-0524-FC21-1CC6-D14F64AC62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5600" name="Rectangle 13">
                    <a:extLst>
                      <a:ext uri="{FF2B5EF4-FFF2-40B4-BE49-F238E27FC236}">
                        <a16:creationId xmlns:a16="http://schemas.microsoft.com/office/drawing/2014/main" id="{9D04605B-B692-F3C1-52FF-BBF72A1591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01" name="Rectangle 14">
                    <a:extLst>
                      <a:ext uri="{FF2B5EF4-FFF2-40B4-BE49-F238E27FC236}">
                        <a16:creationId xmlns:a16="http://schemas.microsoft.com/office/drawing/2014/main" id="{2640AC12-0250-A3DA-82FD-C3770D9D1E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5">
                  <a:extLst>
                    <a:ext uri="{FF2B5EF4-FFF2-40B4-BE49-F238E27FC236}">
                      <a16:creationId xmlns:a16="http://schemas.microsoft.com/office/drawing/2014/main" id="{A889379E-CDF2-6F43-269B-2A379B1DFF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>
                    <a:extLst>
                      <a:ext uri="{FF2B5EF4-FFF2-40B4-BE49-F238E27FC236}">
                        <a16:creationId xmlns:a16="http://schemas.microsoft.com/office/drawing/2014/main" id="{B36CB3A4-210D-1589-BBF0-0C15FC0097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7">
                    <a:extLst>
                      <a:ext uri="{FF2B5EF4-FFF2-40B4-BE49-F238E27FC236}">
                        <a16:creationId xmlns:a16="http://schemas.microsoft.com/office/drawing/2014/main" id="{1F6AA2E6-D8FA-79EB-D1E9-FDC4BABB13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8">
                  <a:extLst>
                    <a:ext uri="{FF2B5EF4-FFF2-40B4-BE49-F238E27FC236}">
                      <a16:creationId xmlns:a16="http://schemas.microsoft.com/office/drawing/2014/main" id="{1573E590-B11A-76BD-C84B-87B568BFCD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9">
                    <a:extLst>
                      <a:ext uri="{FF2B5EF4-FFF2-40B4-BE49-F238E27FC236}">
                        <a16:creationId xmlns:a16="http://schemas.microsoft.com/office/drawing/2014/main" id="{0241F6D9-37D0-4A9C-7B02-001405DE4D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20">
                    <a:extLst>
                      <a:ext uri="{FF2B5EF4-FFF2-40B4-BE49-F238E27FC236}">
                        <a16:creationId xmlns:a16="http://schemas.microsoft.com/office/drawing/2014/main" id="{45BFD29F-E945-DAEC-3A31-E6DFAFABC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2B378B2A-360E-37A8-5717-D2BE4084E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8B55462-A127-80B8-7679-118C1F729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030093E-9CE2-C206-8CB0-45BFA4670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9520" y="3111445"/>
            <a:ext cx="6258405" cy="33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B8ED359-523B-1F0A-C160-E85A44C46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Challenging Fluid Mechanics of Fuel Admission</a:t>
            </a:r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730082B9-D0D9-CA64-B3BB-B512AAFCA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562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CE87E26E-C1C7-7C7C-3992-32F494285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7620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146968DD-7653-C965-6CB2-C35651E3EA6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11175" y="2720975"/>
            <a:ext cx="224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Driving Pressure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C37A5F8E-9EBF-C707-855E-D752C019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486400"/>
            <a:ext cx="398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Technology of Fuel Admission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CA2F7D81-2703-AB49-C9B6-0EFABFE326D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19600"/>
            <a:ext cx="3095625" cy="803275"/>
            <a:chOff x="720" y="2784"/>
            <a:chExt cx="1950" cy="506"/>
          </a:xfrm>
        </p:grpSpPr>
        <p:sp>
          <p:nvSpPr>
            <p:cNvPr id="8222" name="Line 7">
              <a:extLst>
                <a:ext uri="{FF2B5EF4-FFF2-40B4-BE49-F238E27FC236}">
                  <a16:creationId xmlns:a16="http://schemas.microsoft.com/office/drawing/2014/main" id="{DF2665E3-11A8-06A6-9C9C-111D7A34F4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2784"/>
              <a:ext cx="768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23" name="Text Box 11">
              <a:extLst>
                <a:ext uri="{FF2B5EF4-FFF2-40B4-BE49-F238E27FC236}">
                  <a16:creationId xmlns:a16="http://schemas.microsoft.com/office/drawing/2014/main" id="{1A2193FC-5790-4AD7-DA68-A0635FFF3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3002"/>
              <a:ext cx="1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Carburetor : 20 – 50 Pa</a:t>
              </a:r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474567A2-436C-7FD0-6791-8235B8372E67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895600"/>
            <a:ext cx="4217988" cy="1066800"/>
            <a:chOff x="1440" y="1824"/>
            <a:chExt cx="2657" cy="672"/>
          </a:xfrm>
        </p:grpSpPr>
        <p:sp>
          <p:nvSpPr>
            <p:cNvPr id="8220" name="Line 8">
              <a:extLst>
                <a:ext uri="{FF2B5EF4-FFF2-40B4-BE49-F238E27FC236}">
                  <a16:creationId xmlns:a16="http://schemas.microsoft.com/office/drawing/2014/main" id="{D2D5AA1D-D6C1-9917-3EC3-695F58117F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824"/>
              <a:ext cx="1296" cy="48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21" name="Text Box 12">
              <a:extLst>
                <a:ext uri="{FF2B5EF4-FFF2-40B4-BE49-F238E27FC236}">
                  <a16:creationId xmlns:a16="http://schemas.microsoft.com/office/drawing/2014/main" id="{800D1F0A-DF08-2A3F-D71A-AE1294A41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208"/>
              <a:ext cx="25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Single Point Injection 2 – 3 bar </a:t>
              </a:r>
            </a:p>
          </p:txBody>
        </p:sp>
      </p:grpSp>
      <p:grpSp>
        <p:nvGrpSpPr>
          <p:cNvPr id="4" name="Group 30">
            <a:extLst>
              <a:ext uri="{FF2B5EF4-FFF2-40B4-BE49-F238E27FC236}">
                <a16:creationId xmlns:a16="http://schemas.microsoft.com/office/drawing/2014/main" id="{37A30918-F310-66FC-7248-A0CCC96C7747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133600"/>
            <a:ext cx="3960813" cy="803275"/>
            <a:chOff x="2928" y="1344"/>
            <a:chExt cx="2495" cy="506"/>
          </a:xfrm>
        </p:grpSpPr>
        <p:sp>
          <p:nvSpPr>
            <p:cNvPr id="8218" name="Line 9">
              <a:extLst>
                <a:ext uri="{FF2B5EF4-FFF2-40B4-BE49-F238E27FC236}">
                  <a16:creationId xmlns:a16="http://schemas.microsoft.com/office/drawing/2014/main" id="{6CAD6A59-6EC9-3D2B-7B3C-B5F26169CF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1344"/>
              <a:ext cx="1296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19" name="Text Box 13">
              <a:extLst>
                <a:ext uri="{FF2B5EF4-FFF2-40B4-BE49-F238E27FC236}">
                  <a16:creationId xmlns:a16="http://schemas.microsoft.com/office/drawing/2014/main" id="{1F8C53F4-AA33-37FE-595A-19E685A4E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1562"/>
              <a:ext cx="2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Multi Poin Injection : ~ 5 bar</a:t>
              </a:r>
            </a:p>
          </p:txBody>
        </p:sp>
      </p:grpSp>
      <p:grpSp>
        <p:nvGrpSpPr>
          <p:cNvPr id="5" name="Group 31">
            <a:extLst>
              <a:ext uri="{FF2B5EF4-FFF2-40B4-BE49-F238E27FC236}">
                <a16:creationId xmlns:a16="http://schemas.microsoft.com/office/drawing/2014/main" id="{4B5EAD7E-550D-8713-3196-5BE68112D547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914400"/>
            <a:ext cx="2647950" cy="914400"/>
            <a:chOff x="3888" y="576"/>
            <a:chExt cx="1668" cy="576"/>
          </a:xfrm>
        </p:grpSpPr>
        <p:sp>
          <p:nvSpPr>
            <p:cNvPr id="8216" name="Line 10">
              <a:extLst>
                <a:ext uri="{FF2B5EF4-FFF2-40B4-BE49-F238E27FC236}">
                  <a16:creationId xmlns:a16="http://schemas.microsoft.com/office/drawing/2014/main" id="{43FDA00A-58B4-B3DA-16B0-E008E2978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576"/>
              <a:ext cx="1056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17" name="Text Box 14">
              <a:extLst>
                <a:ext uri="{FF2B5EF4-FFF2-40B4-BE49-F238E27FC236}">
                  <a16:creationId xmlns:a16="http://schemas.microsoft.com/office/drawing/2014/main" id="{9443F609-B03F-91D2-B0DD-B986531B7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864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GDI : 50 – 100 bar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7E6A974-A2A7-9E82-B170-975D737FB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Fluid Mechanics of Fuel Admission</a:t>
            </a:r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9D0B1EAD-8BD1-16F3-C9A4-6CFC2CC5D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875" y="5299075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CE8A722E-6F29-5741-1355-0A3E9ACF94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8875" y="498475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2273E1E2-7066-91A7-56BE-EEB41A1156D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06375" y="2744788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Droplet size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B23F0933-D586-9497-6B4E-4A89B70D3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5451475"/>
            <a:ext cx="398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Technology of Fuel Admission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73E83885-EF55-1B2D-0F40-F4DC0653AB11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4156075"/>
            <a:ext cx="2971800" cy="803275"/>
            <a:chOff x="730" y="2618"/>
            <a:chExt cx="1872" cy="506"/>
          </a:xfrm>
        </p:grpSpPr>
        <p:sp>
          <p:nvSpPr>
            <p:cNvPr id="9246" name="Line 7">
              <a:extLst>
                <a:ext uri="{FF2B5EF4-FFF2-40B4-BE49-F238E27FC236}">
                  <a16:creationId xmlns:a16="http://schemas.microsoft.com/office/drawing/2014/main" id="{ADCADAEF-5CAD-AD35-45FA-2717836556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" y="2618"/>
              <a:ext cx="768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247" name="Text Box 11">
              <a:extLst>
                <a:ext uri="{FF2B5EF4-FFF2-40B4-BE49-F238E27FC236}">
                  <a16:creationId xmlns:a16="http://schemas.microsoft.com/office/drawing/2014/main" id="{84D6A70C-A228-49FF-E004-9C2948DC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836"/>
              <a:ext cx="18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Carburetor : 1 ~ 3 mm</a:t>
              </a:r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75058E8D-9892-9A40-402F-0F34D3254F02}"/>
              </a:ext>
            </a:extLst>
          </p:cNvPr>
          <p:cNvGrpSpPr>
            <a:grpSpLocks/>
          </p:cNvGrpSpPr>
          <p:nvPr/>
        </p:nvGrpSpPr>
        <p:grpSpPr bwMode="auto">
          <a:xfrm>
            <a:off x="2301875" y="2632075"/>
            <a:ext cx="4699000" cy="1060450"/>
            <a:chOff x="1450" y="1658"/>
            <a:chExt cx="2960" cy="668"/>
          </a:xfrm>
        </p:grpSpPr>
        <p:sp>
          <p:nvSpPr>
            <p:cNvPr id="9244" name="Line 8">
              <a:extLst>
                <a:ext uri="{FF2B5EF4-FFF2-40B4-BE49-F238E27FC236}">
                  <a16:creationId xmlns:a16="http://schemas.microsoft.com/office/drawing/2014/main" id="{5303F7FF-6534-9D07-6275-B2767C17F6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0" y="1658"/>
              <a:ext cx="1296" cy="48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245" name="Text Box 12">
              <a:extLst>
                <a:ext uri="{FF2B5EF4-FFF2-40B4-BE49-F238E27FC236}">
                  <a16:creationId xmlns:a16="http://schemas.microsoft.com/office/drawing/2014/main" id="{CA49A28B-D786-2D81-B86A-A0A12EABC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6" y="2038"/>
              <a:ext cx="2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Single Point Injection 100 –</a:t>
              </a:r>
              <a:r>
                <a:rPr lang="en-US" altLang="en-US" sz="2400">
                  <a:latin typeface="Symbol" panose="05050102010706020507" pitchFamily="18" charset="2"/>
                </a:rPr>
                <a:t> 300m</a:t>
              </a:r>
              <a:r>
                <a:rPr lang="en-US" altLang="en-US" sz="2400"/>
                <a:t>m</a:t>
              </a:r>
            </a:p>
          </p:txBody>
        </p:sp>
      </p:grpSp>
      <p:grpSp>
        <p:nvGrpSpPr>
          <p:cNvPr id="4" name="Group 30">
            <a:extLst>
              <a:ext uri="{FF2B5EF4-FFF2-40B4-BE49-F238E27FC236}">
                <a16:creationId xmlns:a16="http://schemas.microsoft.com/office/drawing/2014/main" id="{8E4F805F-365E-65A6-725F-5D71E7947DF6}"/>
              </a:ext>
            </a:extLst>
          </p:cNvPr>
          <p:cNvGrpSpPr>
            <a:grpSpLocks/>
          </p:cNvGrpSpPr>
          <p:nvPr/>
        </p:nvGrpSpPr>
        <p:grpSpPr bwMode="auto">
          <a:xfrm>
            <a:off x="4664075" y="1870075"/>
            <a:ext cx="4213225" cy="796925"/>
            <a:chOff x="2938" y="1178"/>
            <a:chExt cx="2654" cy="502"/>
          </a:xfrm>
        </p:grpSpPr>
        <p:sp>
          <p:nvSpPr>
            <p:cNvPr id="9242" name="Line 9">
              <a:extLst>
                <a:ext uri="{FF2B5EF4-FFF2-40B4-BE49-F238E27FC236}">
                  <a16:creationId xmlns:a16="http://schemas.microsoft.com/office/drawing/2014/main" id="{DBB68BE2-BAC5-9136-85FC-3378C116A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8" y="1178"/>
              <a:ext cx="1296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243" name="Text Box 13">
              <a:extLst>
                <a:ext uri="{FF2B5EF4-FFF2-40B4-BE49-F238E27FC236}">
                  <a16:creationId xmlns:a16="http://schemas.microsoft.com/office/drawing/2014/main" id="{B9A6E7D6-0ABC-F63A-FC2D-C0404B8F9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392"/>
              <a:ext cx="25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Multi Poin Injection : ~</a:t>
              </a:r>
              <a:r>
                <a:rPr lang="en-US" altLang="en-US" sz="2400">
                  <a:latin typeface="Symbol" panose="05050102010706020507" pitchFamily="18" charset="2"/>
                </a:rPr>
                <a:t> 200m</a:t>
              </a:r>
              <a:r>
                <a:rPr lang="en-US" altLang="en-US" sz="2400"/>
                <a:t>m</a:t>
              </a:r>
              <a:endParaRPr lang="en-US" altLang="en-US" sz="2400">
                <a:latin typeface="Symbol" panose="05050102010706020507" pitchFamily="18" charset="2"/>
              </a:endParaRPr>
            </a:p>
          </p:txBody>
        </p:sp>
      </p:grpSp>
      <p:grpSp>
        <p:nvGrpSpPr>
          <p:cNvPr id="5" name="Group 31">
            <a:extLst>
              <a:ext uri="{FF2B5EF4-FFF2-40B4-BE49-F238E27FC236}">
                <a16:creationId xmlns:a16="http://schemas.microsoft.com/office/drawing/2014/main" id="{B82584A8-C016-C97A-E8FC-396F1A311D01}"/>
              </a:ext>
            </a:extLst>
          </p:cNvPr>
          <p:cNvGrpSpPr>
            <a:grpSpLocks/>
          </p:cNvGrpSpPr>
          <p:nvPr/>
        </p:nvGrpSpPr>
        <p:grpSpPr bwMode="auto">
          <a:xfrm>
            <a:off x="6188075" y="650875"/>
            <a:ext cx="2503488" cy="796925"/>
            <a:chOff x="3898" y="410"/>
            <a:chExt cx="1577" cy="502"/>
          </a:xfrm>
        </p:grpSpPr>
        <p:sp>
          <p:nvSpPr>
            <p:cNvPr id="9240" name="Line 10">
              <a:extLst>
                <a:ext uri="{FF2B5EF4-FFF2-40B4-BE49-F238E27FC236}">
                  <a16:creationId xmlns:a16="http://schemas.microsoft.com/office/drawing/2014/main" id="{4EB989BC-878C-4184-9273-FEBA71764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8" y="410"/>
              <a:ext cx="1056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241" name="Text Box 14">
              <a:extLst>
                <a:ext uri="{FF2B5EF4-FFF2-40B4-BE49-F238E27FC236}">
                  <a16:creationId xmlns:a16="http://schemas.microsoft.com/office/drawing/2014/main" id="{1BBBBE2C-F1D1-2481-9EA6-639BE6F75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624"/>
              <a:ext cx="14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GDI : 20 – 50 </a:t>
              </a:r>
              <a:r>
                <a:rPr lang="en-US" altLang="en-US" sz="2400">
                  <a:latin typeface="Symbol" panose="05050102010706020507" pitchFamily="18" charset="2"/>
                </a:rPr>
                <a:t>m</a:t>
              </a:r>
              <a:r>
                <a:rPr lang="en-US" altLang="en-US" sz="2400"/>
                <a:t>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EE0587-AAD9-F463-2B54-07531182B2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8CD48600-CD18-096F-257E-2848FA815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EB594C85-08F5-9BC3-C3BA-9EE00CFF2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" name="Rectangle 11">
                <a:extLst>
                  <a:ext uri="{FF2B5EF4-FFF2-40B4-BE49-F238E27FC236}">
                    <a16:creationId xmlns:a16="http://schemas.microsoft.com/office/drawing/2014/main" id="{C6D11F9E-0D8E-FF1B-E916-53502CCA7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C1F07AAB-0BB3-CDFB-2420-98B1C4EDA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69BCF0A4-224C-1808-A1B7-41642A051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78363A39-A6C3-3B92-B77D-00B487B0A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13" name="Group 15">
              <a:extLst>
                <a:ext uri="{FF2B5EF4-FFF2-40B4-BE49-F238E27FC236}">
                  <a16:creationId xmlns:a16="http://schemas.microsoft.com/office/drawing/2014/main" id="{1584B447-B344-B2AC-FCCD-BDA5F5FD3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A22237D-6B36-0BAE-50E2-AECA3BB6E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C0C9134-88DA-0FD7-E6EF-17CAAEBDC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4AFD9C99-714F-EC90-0CC8-940683C23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5" name="Rectangle 19">
                <a:extLst>
                  <a:ext uri="{FF2B5EF4-FFF2-40B4-BE49-F238E27FC236}">
                    <a16:creationId xmlns:a16="http://schemas.microsoft.com/office/drawing/2014/main" id="{A558176A-C54C-9B74-5C2E-B3F69481D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" name="Rectangle 20">
                <a:extLst>
                  <a:ext uri="{FF2B5EF4-FFF2-40B4-BE49-F238E27FC236}">
                    <a16:creationId xmlns:a16="http://schemas.microsoft.com/office/drawing/2014/main" id="{F3A16E02-A0AD-F70E-8285-B217BFE84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E31B286-442D-43DE-BE07-D6EA8B016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6172200" cy="4873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Performance of GDI-SI Engine </a:t>
            </a:r>
          </a:p>
        </p:txBody>
      </p:sp>
      <p:grpSp>
        <p:nvGrpSpPr>
          <p:cNvPr id="10243" name="Group 3">
            <a:extLst>
              <a:ext uri="{FF2B5EF4-FFF2-40B4-BE49-F238E27FC236}">
                <a16:creationId xmlns:a16="http://schemas.microsoft.com/office/drawing/2014/main" id="{8099DC07-09AF-466C-8745-8FE4C044B1B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365250"/>
            <a:ext cx="6781800" cy="5340350"/>
            <a:chOff x="672" y="672"/>
            <a:chExt cx="4272" cy="3364"/>
          </a:xfrm>
        </p:grpSpPr>
        <p:sp>
          <p:nvSpPr>
            <p:cNvPr id="10257" name="Text Box 4">
              <a:extLst>
                <a:ext uri="{FF2B5EF4-FFF2-40B4-BE49-F238E27FC236}">
                  <a16:creationId xmlns:a16="http://schemas.microsoft.com/office/drawing/2014/main" id="{C10B7F41-2DE0-4481-BC39-C39A30508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840"/>
              <a:ext cx="776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Carburetor</a:t>
              </a:r>
              <a:endParaRPr lang="en-US" altLang="en-US" sz="1800"/>
            </a:p>
          </p:txBody>
        </p:sp>
        <p:grpSp>
          <p:nvGrpSpPr>
            <p:cNvPr id="10258" name="Group 5">
              <a:extLst>
                <a:ext uri="{FF2B5EF4-FFF2-40B4-BE49-F238E27FC236}">
                  <a16:creationId xmlns:a16="http://schemas.microsoft.com/office/drawing/2014/main" id="{B49F8A9F-AC08-486C-9FA2-F757A7DB7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672"/>
              <a:ext cx="4272" cy="3312"/>
              <a:chOff x="576" y="1166"/>
              <a:chExt cx="3936" cy="3056"/>
            </a:xfrm>
          </p:grpSpPr>
          <p:sp>
            <p:nvSpPr>
              <p:cNvPr id="10259" name="Line 6">
                <a:extLst>
                  <a:ext uri="{FF2B5EF4-FFF2-40B4-BE49-F238E27FC236}">
                    <a16:creationId xmlns:a16="http://schemas.microsoft.com/office/drawing/2014/main" id="{6ACA8B55-028F-4EA7-BB2D-E6356F842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9" y="2945"/>
                <a:ext cx="0" cy="9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260" name="Line 7">
                <a:extLst>
                  <a:ext uri="{FF2B5EF4-FFF2-40B4-BE49-F238E27FC236}">
                    <a16:creationId xmlns:a16="http://schemas.microsoft.com/office/drawing/2014/main" id="{7BBE4EF2-BF9A-49F2-8ECE-57A82344A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3" y="3829"/>
                <a:ext cx="18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261" name="Oval 8">
                <a:extLst>
                  <a:ext uri="{FF2B5EF4-FFF2-40B4-BE49-F238E27FC236}">
                    <a16:creationId xmlns:a16="http://schemas.microsoft.com/office/drawing/2014/main" id="{45C43803-D23C-49B6-B8A5-07630F530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2" y="3436"/>
                <a:ext cx="431" cy="29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0262" name="Oval 9">
                <a:extLst>
                  <a:ext uri="{FF2B5EF4-FFF2-40B4-BE49-F238E27FC236}">
                    <a16:creationId xmlns:a16="http://schemas.microsoft.com/office/drawing/2014/main" id="{A76B750B-3DC5-44E1-8DDB-89D2A630F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" y="3240"/>
                <a:ext cx="517" cy="29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0263" name="Oval 10">
                <a:extLst>
                  <a:ext uri="{FF2B5EF4-FFF2-40B4-BE49-F238E27FC236}">
                    <a16:creationId xmlns:a16="http://schemas.microsoft.com/office/drawing/2014/main" id="{52182B9D-E4FC-4182-A9F0-21AC212B9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" y="2945"/>
                <a:ext cx="689" cy="29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0264" name="Oval 11">
                <a:extLst>
                  <a:ext uri="{FF2B5EF4-FFF2-40B4-BE49-F238E27FC236}">
                    <a16:creationId xmlns:a16="http://schemas.microsoft.com/office/drawing/2014/main" id="{5C60AFF4-3EE5-45C2-A3A4-5EE9B083F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2592"/>
                <a:ext cx="604" cy="39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10265" name="Line 12">
                <a:extLst>
                  <a:ext uri="{FF2B5EF4-FFF2-40B4-BE49-F238E27FC236}">
                    <a16:creationId xmlns:a16="http://schemas.microsoft.com/office/drawing/2014/main" id="{7384874B-3783-440D-BAD3-1CF6E9160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40" y="3633"/>
                <a:ext cx="173" cy="4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266" name="Line 13">
                <a:extLst>
                  <a:ext uri="{FF2B5EF4-FFF2-40B4-BE49-F238E27FC236}">
                    <a16:creationId xmlns:a16="http://schemas.microsoft.com/office/drawing/2014/main" id="{C5147A93-E5EE-4AB3-9C4D-58346BB8E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99" y="3436"/>
                <a:ext cx="172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267" name="Line 14">
                <a:extLst>
                  <a:ext uri="{FF2B5EF4-FFF2-40B4-BE49-F238E27FC236}">
                    <a16:creationId xmlns:a16="http://schemas.microsoft.com/office/drawing/2014/main" id="{99882856-3300-4B0E-A73A-389AFAD10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47" y="3142"/>
                <a:ext cx="86" cy="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268" name="Line 15">
                <a:extLst>
                  <a:ext uri="{FF2B5EF4-FFF2-40B4-BE49-F238E27FC236}">
                    <a16:creationId xmlns:a16="http://schemas.microsoft.com/office/drawing/2014/main" id="{383DB9FA-65CB-413F-9DA7-4BF3E3EF1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5" y="2847"/>
                <a:ext cx="25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269" name="Text Box 16">
                <a:extLst>
                  <a:ext uri="{FF2B5EF4-FFF2-40B4-BE49-F238E27FC236}">
                    <a16:creationId xmlns:a16="http://schemas.microsoft.com/office/drawing/2014/main" id="{599F1F1D-D032-4B6A-A9B8-AF4C9D4BD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0" y="2749"/>
                <a:ext cx="862" cy="2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/>
                  <a:t>GDI engine</a:t>
                </a:r>
                <a:endParaRPr lang="en-US" altLang="en-US" sz="1800"/>
              </a:p>
            </p:txBody>
          </p:sp>
          <p:sp>
            <p:nvSpPr>
              <p:cNvPr id="10270" name="Text Box 17">
                <a:extLst>
                  <a:ext uri="{FF2B5EF4-FFF2-40B4-BE49-F238E27FC236}">
                    <a16:creationId xmlns:a16="http://schemas.microsoft.com/office/drawing/2014/main" id="{CE8B1E95-A7C8-45BC-B5DF-F73536C76B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9" y="3240"/>
                <a:ext cx="776" cy="2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/>
                  <a:t>Diesel engine</a:t>
                </a:r>
                <a:endParaRPr lang="en-US" altLang="en-US" sz="1800"/>
              </a:p>
            </p:txBody>
          </p:sp>
          <p:sp>
            <p:nvSpPr>
              <p:cNvPr id="10271" name="Text Box 18">
                <a:extLst>
                  <a:ext uri="{FF2B5EF4-FFF2-40B4-BE49-F238E27FC236}">
                    <a16:creationId xmlns:a16="http://schemas.microsoft.com/office/drawing/2014/main" id="{E8EBA240-2C9C-46C1-BC52-E3C3742F9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7" y="3535"/>
                <a:ext cx="862" cy="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/>
                  <a:t>MPI engine</a:t>
                </a:r>
                <a:endParaRPr lang="en-US" altLang="en-US" sz="1800"/>
              </a:p>
            </p:txBody>
          </p:sp>
          <p:sp>
            <p:nvSpPr>
              <p:cNvPr id="10272" name="Text Box 19">
                <a:extLst>
                  <a:ext uri="{FF2B5EF4-FFF2-40B4-BE49-F238E27FC236}">
                    <a16:creationId xmlns:a16="http://schemas.microsoft.com/office/drawing/2014/main" id="{5E9FA945-0282-4D85-A458-8B8165430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4025"/>
                <a:ext cx="862" cy="1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/>
                  <a:t>A/F ratio </a:t>
                </a:r>
                <a:endParaRPr lang="en-US" altLang="en-US" sz="1800"/>
              </a:p>
            </p:txBody>
          </p:sp>
          <p:sp>
            <p:nvSpPr>
              <p:cNvPr id="10273" name="Text Box 20">
                <a:extLst>
                  <a:ext uri="{FF2B5EF4-FFF2-40B4-BE49-F238E27FC236}">
                    <a16:creationId xmlns:a16="http://schemas.microsoft.com/office/drawing/2014/main" id="{9B7B8496-82CB-43D8-AB30-272A1D8D4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3044"/>
                <a:ext cx="747" cy="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Fuel economy</a:t>
                </a:r>
              </a:p>
            </p:txBody>
          </p:sp>
          <p:sp>
            <p:nvSpPr>
              <p:cNvPr id="10274" name="Line 21">
                <a:extLst>
                  <a:ext uri="{FF2B5EF4-FFF2-40B4-BE49-F238E27FC236}">
                    <a16:creationId xmlns:a16="http://schemas.microsoft.com/office/drawing/2014/main" id="{C6A99DD2-32F7-4266-866D-E21AE56E4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8" y="2975"/>
                <a:ext cx="0" cy="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0275" name="Group 22">
                <a:extLst>
                  <a:ext uri="{FF2B5EF4-FFF2-40B4-BE49-F238E27FC236}">
                    <a16:creationId xmlns:a16="http://schemas.microsoft.com/office/drawing/2014/main" id="{AE264B08-6054-498F-A265-638380C91B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166"/>
                <a:ext cx="3629" cy="1152"/>
                <a:chOff x="576" y="1166"/>
                <a:chExt cx="3629" cy="1152"/>
              </a:xfrm>
            </p:grpSpPr>
            <p:sp>
              <p:nvSpPr>
                <p:cNvPr id="10276" name="Line 23">
                  <a:extLst>
                    <a:ext uri="{FF2B5EF4-FFF2-40B4-BE49-F238E27FC236}">
                      <a16:creationId xmlns:a16="http://schemas.microsoft.com/office/drawing/2014/main" id="{4FE41DB8-96B4-485B-B804-B2D25B683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5" y="116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77" name="Line 24">
                  <a:extLst>
                    <a:ext uri="{FF2B5EF4-FFF2-40B4-BE49-F238E27FC236}">
                      <a16:creationId xmlns:a16="http://schemas.microsoft.com/office/drawing/2014/main" id="{88FE3BAD-0192-4552-9083-3FC53F8A4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7" y="2261"/>
                  <a:ext cx="276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78" name="Oval 25">
                  <a:extLst>
                    <a:ext uri="{FF2B5EF4-FFF2-40B4-BE49-F238E27FC236}">
                      <a16:creationId xmlns:a16="http://schemas.microsoft.com/office/drawing/2014/main" id="{840A7E13-7DC4-4506-97DD-6E7E2B8AD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5" y="1858"/>
                  <a:ext cx="461" cy="34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/>
                </a:p>
              </p:txBody>
            </p:sp>
            <p:sp>
              <p:nvSpPr>
                <p:cNvPr id="10279" name="Oval 26">
                  <a:extLst>
                    <a:ext uri="{FF2B5EF4-FFF2-40B4-BE49-F238E27FC236}">
                      <a16:creationId xmlns:a16="http://schemas.microsoft.com/office/drawing/2014/main" id="{E35BB084-D78C-4310-86B7-0E2AAFEB7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4" y="1512"/>
                  <a:ext cx="576" cy="3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/>
                </a:p>
              </p:txBody>
            </p:sp>
            <p:sp>
              <p:nvSpPr>
                <p:cNvPr id="10280" name="Oval 27">
                  <a:extLst>
                    <a:ext uri="{FF2B5EF4-FFF2-40B4-BE49-F238E27FC236}">
                      <a16:creationId xmlns:a16="http://schemas.microsoft.com/office/drawing/2014/main" id="{D40DB607-4E33-4CCF-A713-A4ABD7CF6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5" y="1166"/>
                  <a:ext cx="576" cy="40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/>
                </a:p>
              </p:txBody>
            </p:sp>
            <p:sp>
              <p:nvSpPr>
                <p:cNvPr id="10281" name="Line 28">
                  <a:extLst>
                    <a:ext uri="{FF2B5EF4-FFF2-40B4-BE49-F238E27FC236}">
                      <a16:creationId xmlns:a16="http://schemas.microsoft.com/office/drawing/2014/main" id="{8CCD9527-96DC-4535-9B77-581A6755E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58" y="2088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82" name="Line 29">
                  <a:extLst>
                    <a:ext uri="{FF2B5EF4-FFF2-40B4-BE49-F238E27FC236}">
                      <a16:creationId xmlns:a16="http://schemas.microsoft.com/office/drawing/2014/main" id="{1507F586-54C3-4BEA-BBF8-33A977570E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92" y="1742"/>
                  <a:ext cx="173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83" name="Line 30">
                  <a:extLst>
                    <a:ext uri="{FF2B5EF4-FFF2-40B4-BE49-F238E27FC236}">
                      <a16:creationId xmlns:a16="http://schemas.microsoft.com/office/drawing/2014/main" id="{25221F4C-1AA7-42A4-9F1A-643975D704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41" y="1339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84" name="Text Box 31">
                  <a:extLst>
                    <a:ext uri="{FF2B5EF4-FFF2-40B4-BE49-F238E27FC236}">
                      <a16:creationId xmlns:a16="http://schemas.microsoft.com/office/drawing/2014/main" id="{8EF53431-79BC-4A73-B256-911FC93E20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46" y="2030"/>
                  <a:ext cx="749" cy="17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/>
                    <a:t>Carburetor</a:t>
                  </a:r>
                  <a:endParaRPr lang="en-US" altLang="en-US" sz="1800"/>
                </a:p>
              </p:txBody>
            </p:sp>
            <p:sp>
              <p:nvSpPr>
                <p:cNvPr id="10285" name="Text Box 32">
                  <a:extLst>
                    <a:ext uri="{FF2B5EF4-FFF2-40B4-BE49-F238E27FC236}">
                      <a16:creationId xmlns:a16="http://schemas.microsoft.com/office/drawing/2014/main" id="{5E9A8FB3-12DE-4DE9-84AE-8215C3FB66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3" y="1742"/>
                  <a:ext cx="691" cy="17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/>
                    <a:t>MPI engines</a:t>
                  </a:r>
                  <a:endParaRPr lang="en-US" altLang="en-US" sz="1800"/>
                </a:p>
              </p:txBody>
            </p:sp>
            <p:sp>
              <p:nvSpPr>
                <p:cNvPr id="10286" name="Text Box 33">
                  <a:extLst>
                    <a:ext uri="{FF2B5EF4-FFF2-40B4-BE49-F238E27FC236}">
                      <a16:creationId xmlns:a16="http://schemas.microsoft.com/office/drawing/2014/main" id="{D334A4BE-6EA9-4A18-B946-C9FB720984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29" y="1224"/>
                  <a:ext cx="576" cy="1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/>
                    <a:t>GDI engine</a:t>
                  </a:r>
                  <a:endParaRPr lang="en-US" altLang="en-US" sz="1800"/>
                </a:p>
              </p:txBody>
            </p:sp>
            <p:sp>
              <p:nvSpPr>
                <p:cNvPr id="10287" name="Line 34">
                  <a:extLst>
                    <a:ext uri="{FF2B5EF4-FFF2-40B4-BE49-F238E27FC236}">
                      <a16:creationId xmlns:a16="http://schemas.microsoft.com/office/drawing/2014/main" id="{FD65B149-EF46-4CF7-B21B-AA9B2C7ED2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12" y="1200"/>
                  <a:ext cx="0" cy="3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88" name="Text Box 35">
                  <a:extLst>
                    <a:ext uri="{FF2B5EF4-FFF2-40B4-BE49-F238E27FC236}">
                      <a16:creationId xmlns:a16="http://schemas.microsoft.com/office/drawing/2014/main" id="{7457FEB6-F398-4926-96C4-16E98C832E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6" y="1680"/>
                  <a:ext cx="576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/>
                    <a:t>power</a:t>
                  </a:r>
                </a:p>
              </p:txBody>
            </p:sp>
          </p:grpSp>
        </p:grpSp>
      </p:grpSp>
      <p:grpSp>
        <p:nvGrpSpPr>
          <p:cNvPr id="2" name="Group 38">
            <a:extLst>
              <a:ext uri="{FF2B5EF4-FFF2-40B4-BE49-F238E27FC236}">
                <a16:creationId xmlns:a16="http://schemas.microsoft.com/office/drawing/2014/main" id="{9BFAEDFE-F642-3E7A-C29A-9CBDEF0652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93063AD1-6340-D8D1-0462-58DAA45569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2707ED90-548F-59B2-204A-346E42BEB7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BF462661-19D2-2658-D7B3-ADC2C4C4E2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7540F277-2B8E-D0E2-846D-7BF6804F2B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D971C045-38F5-320A-163A-F6AB4FB8CD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DC67F446-E202-E9A4-4619-4EDACC8C59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D29E1D56-B653-C23F-4C15-5DAA20BE03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47FD1CA8-BF12-D0A9-3870-8BDBD75814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A00ECE67-C875-E0DE-3D89-AA35C3FEB5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7E5EB362-0025-8042-C0E2-EBEFF0E261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BE40A93A-2611-561F-4E2B-10FBA2161A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0E75C14B-2D7F-A0A5-80E3-0E06F19FBB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55044B09-2E73-3DCA-ECB5-B3A115BDDD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9279CDEE-1FF5-4847-31F1-2632B94315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8F63D878-087F-CFE2-C583-C319459A0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17244D3-B2E9-BD28-7942-E09739BCA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571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FF2B5EF4-FFF2-40B4-BE49-F238E27FC236}">
                <a16:creationId xmlns:a16="http://schemas.microsoft.com/office/drawing/2014/main" id="{7257AACD-7010-4BB9-BC0D-657DA6DB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IN" altLang="en-US" sz="2800"/>
              <a:t>Structure of GDI Engine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BE21CE6A-FAE1-4DE5-AD2D-B44738466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1" y="990599"/>
            <a:ext cx="8726533" cy="55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BE67AAE0-ECB5-D459-D974-28A565C7BA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BDECDDB1-017A-0F70-3D2F-1DAFE2E32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D18AEACD-D810-E8DC-E3E9-63147C1312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618227E8-8EE4-4B06-8CEE-DE3C83150C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2F8B5F8F-7749-CE92-EC1F-F27075D3D4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68" name="Rectangle 11">
                    <a:extLst>
                      <a:ext uri="{FF2B5EF4-FFF2-40B4-BE49-F238E27FC236}">
                        <a16:creationId xmlns:a16="http://schemas.microsoft.com/office/drawing/2014/main" id="{CF676E90-2570-B740-F829-48E0D9D3F3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1A038914-BF5B-A9F5-6F92-0C13E7B387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10811366-9CFA-229B-21F1-97A91FC4A3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8A448B2A-0548-8616-A61B-D4D310E60D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306BD9B9-77FE-13FF-315E-47FBFE5940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EFDFBDBB-133E-266E-CD10-5C13C0B861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BB96BFE5-C1C4-3932-E996-330229F662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9F4E12C2-030E-62D9-163C-41229264E8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C7B911B8-05F8-AD36-B891-232A3192D5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42234F69-C051-29FE-2347-85B99A9E70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CEE7E200-7F31-39F5-E0A3-FF5BD176F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75CAFF-12A3-72CE-6015-45433632E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371E3AE-5A19-4B91-B29A-21F39D07F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48400" cy="639762"/>
          </a:xfrm>
        </p:spPr>
        <p:txBody>
          <a:bodyPr/>
          <a:lstStyle/>
          <a:p>
            <a:r>
              <a:rPr lang="en-US" altLang="en-US" sz="2800" dirty="0"/>
              <a:t>In-Cylinder Flow Geometry of A GDI Engine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FA038187-BF82-4A75-B627-2EDA0E7CDD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0675" y="1268412"/>
            <a:ext cx="4495800" cy="3921125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of gasoline directly inside the cylinder at high pressure.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evaporation and mixing are facilitated through turbulent flow inside the cylinder.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generate homogeneous or stratified mixture.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 lean mixtures can be used.</a:t>
            </a:r>
          </a:p>
        </p:txBody>
      </p:sp>
      <p:pic>
        <p:nvPicPr>
          <p:cNvPr id="8196" name="Picture 23" descr="Vaidya3">
            <a:extLst>
              <a:ext uri="{FF2B5EF4-FFF2-40B4-BE49-F238E27FC236}">
                <a16:creationId xmlns:a16="http://schemas.microsoft.com/office/drawing/2014/main" id="{F3A6DAA7-5BEF-415B-8A47-2924C8D00D2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9562" y="1297110"/>
            <a:ext cx="4233863" cy="3910012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F860D3-0DB1-4BC3-81C8-099AF8729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391150"/>
            <a:ext cx="662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A Comprehensive use of Advanced Fluid Mechanics in the design and development of IC engines.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9102AB5C-C705-9CB4-13D6-3DAA119743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2D20DDC2-3261-476E-A883-F457A70D03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7159AB16-63F8-96EE-F887-EBEE48CBCE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71652431-A740-0933-2F94-1BDC454D94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AC219773-4E15-C62E-6568-3E4177FC7F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0DB090AA-595D-DE86-DC80-9AC67B5BF8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70586551-2260-5D4B-3BB5-B51CB67CF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64EE85DE-7B09-D764-05EF-9AC984AA98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F2DDA746-D000-7804-B2DC-D90A888ECF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3B292E30-EC5E-7C80-56E3-79836EF2B1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1CACE226-C24F-5CFE-C39D-313B071E97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BFC3C780-6AE6-EFC5-E10C-975713898B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32198C46-39AA-4E32-EECA-AE57C47236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3BDF790B-C741-4DED-84EE-CED9EF0AA0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17AB621C-92EE-CCD3-DAB1-8584CD1024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91C2B1F0-ABD6-E676-D6D1-51E6872D8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FF22AC4-C13B-ED51-780F-97CD8E802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 autoUpdateAnimBg="0"/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2747</TotalTime>
  <Words>716</Words>
  <Application>Microsoft Office PowerPoint</Application>
  <PresentationFormat>On-screen Show (4:3)</PresentationFormat>
  <Paragraphs>102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Blackadder ITC</vt:lpstr>
      <vt:lpstr>Comic Sans MS</vt:lpstr>
      <vt:lpstr>Script MT Bold</vt:lpstr>
      <vt:lpstr>Segoe Script</vt:lpstr>
      <vt:lpstr>Symbol</vt:lpstr>
      <vt:lpstr>Times New Roman</vt:lpstr>
      <vt:lpstr>Wingdings</vt:lpstr>
      <vt:lpstr>Default Design</vt:lpstr>
      <vt:lpstr>Equation</vt:lpstr>
      <vt:lpstr>Chart</vt:lpstr>
      <vt:lpstr>21st  Century Secular S.I. Engines</vt:lpstr>
      <vt:lpstr>PowerPoint Presentation</vt:lpstr>
      <vt:lpstr>Evolution of Fuel Inductions Systems in SI Engines</vt:lpstr>
      <vt:lpstr>Automobiles with GDI I.C. Engine</vt:lpstr>
      <vt:lpstr>Challenging Fluid Mechanics of Fuel Admission</vt:lpstr>
      <vt:lpstr>PowerPoint Presentation</vt:lpstr>
      <vt:lpstr>Performance of GDI-SI Engine </vt:lpstr>
      <vt:lpstr>Structure of GDI Engine</vt:lpstr>
      <vt:lpstr>In-Cylinder Flow Geometry of A GDI Engine</vt:lpstr>
      <vt:lpstr>Objectives for the development of GDI engine</vt:lpstr>
      <vt:lpstr>Critical Design Issues : GDI</vt:lpstr>
      <vt:lpstr>PowerPoint Presentation</vt:lpstr>
      <vt:lpstr>Variation of In-cylinder temperature during Intake</vt:lpstr>
      <vt:lpstr>Operating modes of the GDI engine</vt:lpstr>
      <vt:lpstr>Experimental Research @ IIT Delhi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Fuel Economy in GDI</vt:lpstr>
      <vt:lpstr>Compactness of GDI Engine</vt:lpstr>
      <vt:lpstr>Lowered HC Emissions in GDI Engine</vt:lpstr>
      <vt:lpstr>Advanced Architectures of Hybrid Electric Drive Trains</vt:lpstr>
      <vt:lpstr>Energy Flow of A Battery Electric Vehicle</vt:lpstr>
      <vt:lpstr>Present and Future configurations for an Electric Vehicle</vt:lpstr>
      <vt:lpstr>Resistance  &amp; Power Requirement at Wheels : City Driving</vt:lpstr>
      <vt:lpstr>Motors in 2017 EVS</vt:lpstr>
      <vt:lpstr>PowerPoint Presentation</vt:lpstr>
      <vt:lpstr>Energy Flow of A Battery Electric Vehicle</vt:lpstr>
    </vt:vector>
  </TitlesOfParts>
  <Company>IITD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Flow and Air-Fuel Mixture Formation in Various Cylinder and Injection Configurations of DI-SI Engines through Multi-Dimensional Modelling</dc:title>
  <dc:creator>MPO</dc:creator>
  <cp:lastModifiedBy>P M V Subbarao</cp:lastModifiedBy>
  <cp:revision>779</cp:revision>
  <dcterms:created xsi:type="dcterms:W3CDTF">2004-09-07T09:24:56Z</dcterms:created>
  <dcterms:modified xsi:type="dcterms:W3CDTF">2023-11-17T07:58:16Z</dcterms:modified>
</cp:coreProperties>
</file>