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840" r:id="rId2"/>
    <p:sldId id="895" r:id="rId3"/>
    <p:sldId id="896" r:id="rId4"/>
    <p:sldId id="897" r:id="rId5"/>
    <p:sldId id="899" r:id="rId6"/>
    <p:sldId id="894" r:id="rId7"/>
    <p:sldId id="891" r:id="rId8"/>
    <p:sldId id="892" r:id="rId9"/>
    <p:sldId id="893" r:id="rId10"/>
    <p:sldId id="757" r:id="rId11"/>
    <p:sldId id="828" r:id="rId12"/>
    <p:sldId id="768" r:id="rId13"/>
    <p:sldId id="838" r:id="rId14"/>
    <p:sldId id="839" r:id="rId15"/>
    <p:sldId id="830" r:id="rId16"/>
    <p:sldId id="833" r:id="rId17"/>
    <p:sldId id="834" r:id="rId18"/>
    <p:sldId id="90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00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375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2T05:32:55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18719 3892 903 0,'0'0'20'0,"0"0"4"0,0 0 0 0,0 0 2 0,0 0-26 0,0 0 0 0,0 0 0 0,0 0 0 0,0 0 0 0,0 0 0 0,0 0 0 0,0 0 0 0,-6 5 0 0,0-2 0 0,6-3 0 0,-6 3 0 15,0-1 12-15,0 1 4 0,-3-3 1 0,3 3 0 16,-3-3 27-16,4 2 6 0,-4-2 1 0,3 3 0 15,6-3-11-15,-12 0-1 0,3 0-1 0,3 0 0 0,-3-3-19 16,0 3-4-16,-3-2-1 0,3 2 0 0,0 0-5 0,-3 0-1 16,3 0 0-16,0-3 0 0,-2 0-8 15,-1 3 0-15,0 0 0 0,0-2 8 0,0 2 3 16,-3 0 0-16,0 0 0 0,3 0 0 0,-6 0 3 16,3 2 1-16,-2-2 0 0,-1 6 0 0,3-4-1 15,0 6 0-15,-3-5 0 0,0 2 0 0,-3-2-14 0,4 2 0 16,-4 3 8-16,0 0-8 0,3-3 0 0,-3 3 0 15,3 0 0-15,-5 0 0 0,2 5 0 0,0-7 0 16,3 4 0-16,-6 3 0 0,3-2 14 0,-2 2 0 16,2 0 0-16,-3-2 0 0,-3 5-14 0,0 2-16 0,1-4 3 15,-4 1 1-15,0 1 12 0,3 5 15 16,-3-7-3-16,4 4-1 0,-7 1-11 0,3-1 0 16,0 3-12-16,1 3 12 0,-4 3 0 0,3-6 0 0,0 3 0 15,-2 0 0-15,2 2 0 0,0-2 0 0,3 2 11 16,1 1-11-16,-4 2 11 0,0-3-11 0,0 3 12 15,0 0-12-15,1 3 8 0,-1-3-8 0,3 3 0 16,-3 0 0-16,1 2 0 0,-1-2 0 0,0 2 0 16,3 1 0-16,-2-1 17 0,-4 1-3 0,6-1-1 0,-3 0 0 15,0 3 4-15,-2 0 1 0,2 3 0 0,0-3 0 16,3 0 10-16,-2 3 1 0,2 0 1 0,-3-1 0 0,3 1-16 16,0 2-3-16,1-2-1 0,-1 2 0 0,3-2-10 15,0 2 0-15,0-2 0 0,4 0 8 16,-1-1-8-16,-3 1 0 0,3 5 0 0,0-3 8 15,0 1-8-15,4-4 0 0,-4 1 9 0,0 2-9 16,0 1 12-16,0-4-1 0,0 4-1 0,1-1 0 16,2-2-1-16,0 2 0 0,0 3 0 0,0-3 0 0,3 3-9 15,-3 0 0-15,4 3 9 0,-1-3-9 0,0 3 0 16,0-1 8-16,-3 1-8 0,3 0 0 16,0 2 0-16,3 0 0 0,-3 0 0 0,4-2 0 0,2 5 18 15,-3-3-1-15,-3 0 0 0,6 3 0 0,0 0-17 0,-3 0-16 16,3 0 4-16,-3 3 0 0,3-1 12 0,0-2 16 15,3-3-3-15,0 3-1 0,-2 0-20 0,2 0-5 16,3 0-1-16,0 3 0 0,0-6 22 0,3 3 5 16,0 5 1-16,0-2 0 0,0-1-14 0,3 3-16 15,3 1 3-15,0-1 1 0,-3-3 20 0,5 4 4 16,-2-1 0-16,0-3 1 0,3 6-13 0,0-3-13 0,3 1 2 16,0 1 1-16,0 1 10 0,3 0 0 0,0 0 0 0,-3 0 0 15,5 0 0-15,-2-3 0 0,3 3 0 0,3 0 0 16,-3-1 0-16,3-1 0 0,0-4 0 0,2-2 0 15,1 5 0-15,3-2 0 0,0 2 0 0,0 0-8 16,-1-2 8-16,4 2 0 0,0-2 0 16,3 2 0-16,-4 3 0 0,4-3 0 0,0 0 0 15,0 0 0-15,-1 1 0 0,4 1 0 0,3 1 0 0,-1 0 0 16,1 0 0-16,3 0 16 0,0-3-3 0,-1-2 0 16,1 2-22-16,0 0-5 0,-1 0-1 0,4 0 0 15,2 1 23-15,-2-6 5 0,6 2 1 0,-1-5 0 16,1 1-24-16,0-1-5 0,2 3-1 0,1-3 0 15,2-2 27-15,1-3 5 0,-1-3 0 0,1 3 1 16,2-3-27-16,1 1-6 0,5-4 0 0,1 4-1 0,-1-4 27 16,-2 4 6-16,2-4 0 0,1-2 1 15,2 3-17-15,1-3 0 0,-1 3 0 0,1 0 0 0,-4-3 0 16,1 2 0-16,2-2 0 0,1 0 0 0,-1-2 0 16,-2-1 0-16,-1 3 0 0,4-2 0 15,-4-6 0-15,3 5 0 0,1 1 0 0,-7-1 0 0,4-2-13 16,-1-3-3-16,7 3-1 0,-4-1 0 0,-2 1 5 15,2-3 2-15,4-2 0 0,-4-4 0 0,7 1 10 0,-1 0-8 16,0-3 8-16,1 3-8 0,-1-5 8 0,-2-1-10 16,5 1 10-16,0-4-10 0,1-1 10 15,-4-1 0-15,1-3 0 0,2 1-8 0,-3 0 8 0,4-3 0 0,-4-3 0 16,7 0 0-16,-1-2 0 0,0-3 0 16,1-5 0-16,2-1 0 0,-3 1-9 0,4 0 9 15,2-3-10-15,-3 0 10 0,-2-3-12 0,-1 1 12 16,4-1-13-16,-4-2 5 0,-3-3 8 0,4 0-12 0,-4 0 12 15,3 0-12-15,1-5 12 0,-1 3 8 0,-5-6-8 0,2 0 11 16,3 0-11-16,-5-5 0 0,2 3 0 0,-5-1 0 16,-1-5 0-16,3 1 0 0,4-1 0 0,-1 0 0 15,-5-2 0-15,-1-3 0 0,-2 0 0 0,-1-6 0 16,0 1 11-16,-5-3-3 0,-1 0-8 0,-5 0 12 16,0 0-12-16,-4-3 11 0,1 1-11 0,-4-3 10 15,-2 2 23-15,0-5 5 0,-4-3 1 0,-2 4 0 16,3 1-15-16,-10-4-2 0,4-1-1 0,-3 1 0 15,-1-4 16-15,-2-1 3 0,3-1 1 0,-6 0 0 16,-1-3-23-16,-2 1-5 0,0-1-1 0,-3 1 0 16,-3-3 11-16,-1 0 1 0,-2-1 1 0,0-1 0 15,-6-6 10-15,0-1 1 0,0-1 1 0,0 2 0 16,-6-6-26-16,3 1-11 0,-3-3 8 0,0 2-8 0,-6 4 0 16,3-4 0-16,-3 4 0 0,-3-4 0 15,3 1 0-15,-3 0 0 0,0-9 0 0,-3 4 0 0,0-1 0 16,0-2 0-16,0 2 0 0,-3-5 0 0,3 0 0 0,-3 0 0 15,0 3 0-15,-3-3 0 0,3 5 0 0,-3-5 0 16,0 0-12-16,-2 3 12 0,-4-3-12 0,3 3 12 16,-3-1-12-16,0 4 12 0,-3-4-17 0,-3 4 4 15,4-1 1-15,-7 3 0 0,3 0 12 0,-6 3 0 16,0-1-10-16,1-2 10 0,-1 3 0 0,0-3 0 16,-3 0 10-16,-2 2-10 0,-1-2 8 0,0 8-8 0,1-2 0 15,-4 1 0-15,3 1 0 0,-3 3 0 0,1-1 0 0,-1 1 0 0,-3 2 0 0,1-2 0 16,-1-1 8-1,-6 1-8-15,4-1 9 0,-4 4-1 0,1-1-8 0,-1 0 12 16,-3-2-3-16,1-1-1 0,-4 3 0 16,1 1 0-16,-1 4-8 0,-3-2-11 0,7 3 3 15,-7-4 0-15,1 7 8 0,-1-1 11 0,1-3-3 16,-4 6 0-16,4-3-8 0,-7 3 8 0,1 2-8 16,-1-2 8-16,-2 0-8 0,-1 2 0 0,-2 1-10 0,-1-1 10 15,1 6-9-15,-4-8 9 0,-2 7-8 0,-1-1 8 16,-2 1 0-16,-3 1 0 0,-1 2 0 0,-2 3 11 15,-3-2-11-15,-4 2-11 0,-2 0 3 0,0 0 0 16,-4 0-9-16,-5 5-2 0,0 0 0 0,-3 6 0 16,-3 2 3-16,-3 3 0 0,-6 3 0 0,-4-3 0 15,-2 5-5-15,-3 0-1 0,-6 6 0 0,-8 2 0 16,-1 5-26-16,-6 3-6 16,-3 8-1-16,-6 0 0 0,-6 0-47 0,-2 5-10 0,-7 6-1 15,-6 8-699-15</inkml:trace>
  <inkml:trace contextRef="#ctx0" brushRef="#br0" timeOffset="11092.6992">14483 14121 1562 0,'0'0'34'0,"0"0"7"0,0 0 2 0,0 0 1 0,0 0-35 0,-3-5-9 0,-3-3 0 0,3 2 0 16,1-2 8-16,-4 3 0 0,3 0 0 0,-3-3 0 15,-3 3-8-15,0-3-11 0,3 0 3 0,-3 0 0 16,-3-3 8-16,0 6 0 0,0 2 0 0,0-2 0 16,0-3 8-16,0 3 0 0,-2-6 0 0,2 3 0 15,-3 0 38-15,-3 0 8 0,3-2 2 0,0-1 0 16,-3 3-20-16,0-2-4 0,1-1-1 0,2 3 0 15,0-2-3-15,-3 2 0 0,3-3 0 0,-3 3 0 16,0 0-4-16,0-2 0 0,1 2-1 0,-4 0 0 0,0-3-6 16,-3 3-1-16,3 0 0 0,0 0 0 0,-2 0-8 15,-1 0-8-15,0-2 9 0,0 5-9 0,-3-1 0 0,1-2 8 16,-1 3-8-16,0-3 0 0,0 3 0 16,-2 2 0-16,-1-2 0 0,0 0 0 0,0-1 0 15,-6 4 0-15,7-1 0 0,-7 3 0 0,0 0 0 0,4 0-8 16,-4 0 8-16,0 3 0 0,0-1 0 15,1-2 0-15,-1 3 0 0,-3 2 0 0,1 0 0 0,-1 1-10 16,0-1 10-16,-3 3-8 0,4 0 8 0,-4 0 0 16,0 2 0-16,1 4 0 0,-1-1-9 0,-3 0 9 15,1 0-10-15,-4 3 10 0,4 5-11 0,-1-5 11 16,0 3-12-16,1 2 12 0,-4 0-10 0,3 0 10 16,1 0-8-16,-1 1 8 0,0 1 0 0,1 4 0 0,-1-1 0 15,0 1-8-15,1-1 8 0,-4 3 0 0,4 0 0 0,-7 3 0 16,0 3 0-16,1-4 0 0,-1 4 0 15,1-1 0-15,2 3 0 0,0 0 0 0,4-2 0 0,-1-1 0 16,0 0 0-16,7 1 0 0,-1-3 0 0,3 2 0 16,0 0 0-16,4-2 0 0,2-3 10 0,0 0-10 15,3 3 0-15,4 0 0 0,-1-3 0 0,0 3 0 16,3-3 0-16,0 3 0 0,3-3 0 0,-2 0 0 16,2 0 0-16,3 0 0 0,3 5 0 0,0-2 0 15,0 0 0-15,0 2 0 0,3 1 0 0,0-1 0 16,0 0 0-16,4 3 0 0,-1-2 0 0,6-1 0 15,0 3 0-15,0 0 0 0,3 3 0 0,2-3 0 0,4 3 0 16,-3-3 0-16,6 5 0 0,0-2 0 16,3-3 0-16,0 3 0 0,0-1 0 0,3 1-10 15,3 0 2-15,2 2 0 0,-2-2 0 0,6-1 0 0,0 4 8 16,3-6-13-16,-1 2 5 0,4-2 8 0,3 3-25 16,-1-3 2-16,4 0 1 0,0 3 0 0,0 0 22 0,2-1-9 15,4 1 9-15,0-3 0 0,2 0 0 16,1 0 0-16,2 0 0 0,1 0 0 0,3 0 0 15,-4 0 0-15,1-2 0 0,2 2 0 0,4-3 0 0,-4-2 0 16,7 2 0-16,0-2 9 0,-1-3-9 0,1 0 10 16,5 0-10-16,1-2 10 0,2-1-2 0,0-2-8 15,1 5 12-15,-1-2-4 0,4-1 7 0,-1-2 1 0,1 0 0 16,2-1 0-16,1-1-1 0,-1 1 0 0,0-1 0 16,4 1 0-16,-1 1-6 0,1-3-1 0,2 1 0 0,-3-4 0 0,1 1 3 0,2-1 0 15,0-2 0-15,1-3 0 16,2 0-3-16,3-2 0 0,1-6 0 15,5 1 0-15,3-1-8 0,4-5 0 0,-1 3 0 16,6-3 0-16,0-3 0 0,0 3 0 0,0 0 0 0,4 0 0 16,-1 3 0-16,3 2 0 0,-3-2 0 0,3 2 0 15,3 3 0-15,-3 2 0 0,1-2-9 0,-4 3 9 16,0-3 11-16,0 2 5 0,0 1 2 0,3 2 0 16,3-2-18-16,1-3 0 0,-1 0 0 0,3 0 0 15,0-3-21-15,0 3-2 0,3-6 0 0,0 1 0 16,-3 2-4-1,6-5-1-15,0 0 0 0,0 0 0 0,6-2-25 0,0-1-6 16,-3-2-1-16,3 2 0 0,3-2-10 0,0 2-2 16,-3-2-1-16,3 0 0 0,-3-3 10 0,6 0 3 0,-3-3 0 15,-3-2 0-15,3-3 40 0,0 0 8 0,0-2 1 0,3-3 1 0,0-3 10 16,0 3 0-16,-3-6 0 0,-3 1 0 0,0-1-10 16,3-2 0-16,0 0 0 0,-3-5 0 0,-3 2 22 0,3-5 5 15,0 0 1-15,-3-3 0 0,-3 3-18 16,-3-3 0-16,0 3 0 0,-6-5 0 0,0 2 0 15,-3-2 10-15,-6-3-10 0,1 3 8 0,-4 2 58 16,-3-5 11-16,-6 3 3 0,-2-3 0 0,-4 2 5 0,0-4 2 16,-5-1 0-16,-1 0 0 0,-3-4-35 0,-5 1-6 15,-4-2-2-15,-2-2 0 0,-4-1-18 0,-2-2-4 16,-7 0-1-16,-2-3 0 0,-6 0-13 0,-1-2-8 0,-5-1 8 16,-3-2-8-16,-4-6 9 0,-2 4-9 0,0-4 12 15,-6 3-12-15,0-2 0 0,-4 0-22 0,-2-1 3 16,0 3 1-16,-6 3-5 0,-3 0-1 15,-3-3 0-15,-3 3 0 0,-3 0 3 0,-6 2 0 0,3 1 0 0,-9 2 0 32,0 0-24-32,-3 0-5 0,-3 1-1 0,-5 1 0 0,-4 4 38 0,0-1 13 15,-3 1-9-15,-3-1 9 0,-2 1 0 0,-4 2 0 0,-6 0 0 0,1 2 11 16,-4-1-3-16,-5 1-8 0,2-2 12 0,-3 3-4 16,-5 0-8-16,2 2 8 0,-8 3-8 0,2 0 8 15,-5-2 4-15,-1 2 0 0,1 2 0 0,-4 4 0 16,-2 2 4-16,-3 0 2 0,2 2 0 0,-2 1 0 15,-3-1 16-15,-4 6 3 0,1 0 1 0,-4 3 0 16,1-1-2-16,0 1 0 0,0-1 0 0,-4 1 0 16,-2-1-28-16,0 4-8 0,-4-1 0 0,1 5 0 15,0 3 8-15,3-2-8 0,-4-1 8 0,1 1-8 0,3 2 13 16,3-3-1-16,-7 1-1 0,4 2 0 0,3 3 3 16,-6-3 1-16,-1 0 0 0,1 3 0 0,-6 0-15 15,0-1 9-15,-1 1-9 0,-2 0 8 0,3 2-8 16,0-2 0-16,0 0 0 0,-1 2 0 0,-2 3 0 15,3 0 0-15,0 3-8 0,3 0 8 0,2-1 0 0,1-1 0 16,0 1-9-16,3 4 9 0,-1-1 0 0,1 3 0 16,3-3 0-16,-1 6 0 0,1 0 0 0,0-3 0 15,6 2 0-15,-4 4 0 0,-2-4 8 0,3 6-8 16,2 0 0-16,-2 0 0 0,3 0 0 0,-4 0 8 16,1 0-8-16,0 0 0 0,-1 2 0 0,-2 1 0 15,0-3 0-15,-1 2 0 0,1 1 0 0,0 0-8 0,-3 2 8 16,2-3-10-16,1 6 10 0,-3 0 0 15,-1-3 0-15,1 3 0 0,0 0 0 0,0 0 0 0,-4 0 0 16,1 2 0-16,0 4 0 0,3-1 0 0,-4 0 0 0,1 3 0 16,3 2 0-16,2-2 0 0,1 2 0 15,3 1 0-15,-3-1 8 0,-1 1-8 0,7-1 10 16,-3 3-10-16,2-2 0 0,4-1 0 0,0-2 0 0,-1 3 0 16,7-1 0-16,-1-2 0 0,-2 0 8 0,3-3-8 15,2 3 0-15,-2 2 0 0,-1 1 0 0,1-4 0 16,-4-1 0-16,-2 1 0 0,3-1 0 0,-4 1 0 15,-5 4-18-15,3-3 3 0,-1-1 1 0,1 1 0 16,0 0-14 0,-4 0-2-16,-2 2-1 0,3 1 0 0,-4 5-21 0,4-1-5 15,0 4-1-15,-1-1 0 0,4 6-27 0,3 2-6 0,-4 0-1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3-18T05:59:26.3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 15 2064,'0'0'2838,"-9"-10"129,9 10-2322,0 0-387,-8-5-516,8 5 129,0 0 0,0 0 0,-8 0 129,8 0-129,0 0 0,0 0 129,-7 12 0,7-12 0,0 0 0,0 0-129,0 0-1419,-3 13-1032,3-13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12T06:15:39.2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12T05:42:32.8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3-18T05:59:26.3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 15 2064,'0'0'2838,"-9"-10"129,9 10-2322,0 0-387,-8-5-516,8 5 129,0 0 0,0 0 0,-8 0 129,8 0-129,0 0 0,0 0 129,-7 12 0,7-12 0,0 0 0,0 0-129,0 0-1419,-3 13-1032,3-13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14EC1CD-95DE-479D-8785-2EDFC73CE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54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644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4DA213-6EBF-4AC8-A3F0-81C5F8284C0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925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11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44DEB8-D26C-45D3-98C6-267C87060FBA}" type="slidenum">
              <a:rPr lang="ar-SA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095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3E061F-1E47-435B-A59F-4F2893CDCCC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91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29232E-1EAF-45E4-9DEC-03BA9A8CB4D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9C2823-144D-4E0A-A198-EEA44F875900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604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96080-2791-43C9-A7BB-85503864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D9400-4948-48E2-A736-50DC7D94B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3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47487-521E-4852-BF0D-C6C002455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2F8A-1CFC-4236-AF3A-AB98F8B0E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0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CB63-E5C5-42D2-961F-23E575413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9966-C836-4213-B598-7091A4D60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76DE-4CCC-4436-B2CA-EB2D5A90B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0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E08CD-F9EF-409C-A240-BC248ED6E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FC3F-91F8-430E-BE7E-B34E988E3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A922-41CD-457C-BF15-A176F8627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05964-CB69-4239-9E42-AE2F4CA3E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E7F2-CE22-4E98-912B-5DB8FA9CF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F13D2B6-9ABE-4E25-946B-30BC7F41F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42875"/>
            <a:ext cx="8915400" cy="88265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Processing of Biomolecules : De-oiled </a:t>
            </a:r>
            <a:r>
              <a:rPr lang="en-GB" sz="3200" dirty="0"/>
              <a:t>Cake of </a:t>
            </a:r>
            <a:r>
              <a:rPr lang="hi-IN" altLang="en-US" sz="3200" dirty="0" smtClean="0">
                <a:solidFill>
                  <a:srgbClr val="FF9900"/>
                </a:solidFill>
                <a:latin typeface="Arial Unicode MS" pitchFamily="34" charset="-128"/>
              </a:rPr>
              <a:t>करंजक</a:t>
            </a:r>
            <a:endParaRPr lang="en-US" altLang="en-US" sz="3200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5507038"/>
            <a:ext cx="86439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0B050"/>
                </a:solidFill>
                <a:latin typeface="Viner Hand ITC" panose="03070502030502020203" pitchFamily="66" charset="0"/>
              </a:rPr>
              <a:t>The Art of Contaminating of Biomass with Non-Native Parasitic Microbes….</a:t>
            </a:r>
            <a:endParaRPr lang="en-IN" b="1" dirty="0">
              <a:solidFill>
                <a:srgbClr val="00B050"/>
              </a:solidFill>
              <a:latin typeface="Viner Hand ITC" panose="03070502030502020203" pitchFamily="66" charset="0"/>
            </a:endParaRPr>
          </a:p>
        </p:txBody>
      </p:sp>
      <p:grpSp>
        <p:nvGrpSpPr>
          <p:cNvPr id="3076" name="Group 5"/>
          <p:cNvGrpSpPr>
            <a:grpSpLocks/>
          </p:cNvGrpSpPr>
          <p:nvPr/>
        </p:nvGrpSpPr>
        <p:grpSpPr bwMode="auto">
          <a:xfrm>
            <a:off x="0" y="-26988"/>
            <a:ext cx="9144000" cy="6878638"/>
            <a:chOff x="48" y="9"/>
            <a:chExt cx="5678" cy="4333"/>
          </a:xfrm>
        </p:grpSpPr>
        <p:grpSp>
          <p:nvGrpSpPr>
            <p:cNvPr id="3079" name="Group 6"/>
            <p:cNvGrpSpPr>
              <a:grpSpLocks/>
            </p:cNvGrpSpPr>
            <p:nvPr/>
          </p:nvGrpSpPr>
          <p:grpSpPr bwMode="auto">
            <a:xfrm>
              <a:off x="48" y="9"/>
              <a:ext cx="86" cy="4296"/>
              <a:chOff x="0" y="-48"/>
              <a:chExt cx="144" cy="4368"/>
            </a:xfrm>
          </p:grpSpPr>
          <p:sp>
            <p:nvSpPr>
              <p:cNvPr id="3090" name="Rectangle 7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91" name="Rectangle 8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3080" name="Group 9"/>
            <p:cNvGrpSpPr>
              <a:grpSpLocks/>
            </p:cNvGrpSpPr>
            <p:nvPr/>
          </p:nvGrpSpPr>
          <p:grpSpPr bwMode="auto">
            <a:xfrm>
              <a:off x="5640" y="9"/>
              <a:ext cx="86" cy="4296"/>
              <a:chOff x="5616" y="-48"/>
              <a:chExt cx="144" cy="4368"/>
            </a:xfrm>
          </p:grpSpPr>
          <p:sp>
            <p:nvSpPr>
              <p:cNvPr id="3088" name="Rectangle 10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89" name="Rectangle 11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3081" name="Group 12"/>
            <p:cNvGrpSpPr>
              <a:grpSpLocks/>
            </p:cNvGrpSpPr>
            <p:nvPr/>
          </p:nvGrpSpPr>
          <p:grpSpPr bwMode="auto">
            <a:xfrm>
              <a:off x="120" y="10"/>
              <a:ext cx="5528" cy="86"/>
              <a:chOff x="96" y="-48"/>
              <a:chExt cx="5520" cy="144"/>
            </a:xfrm>
          </p:grpSpPr>
          <p:sp>
            <p:nvSpPr>
              <p:cNvPr id="3086" name="Rectangle 13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87" name="Rectangle 14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3082" name="Group 15"/>
            <p:cNvGrpSpPr>
              <a:grpSpLocks/>
            </p:cNvGrpSpPr>
            <p:nvPr/>
          </p:nvGrpSpPr>
          <p:grpSpPr bwMode="auto">
            <a:xfrm>
              <a:off x="48" y="4250"/>
              <a:ext cx="5678" cy="92"/>
              <a:chOff x="24" y="4264"/>
              <a:chExt cx="5670" cy="155"/>
            </a:xfrm>
          </p:grpSpPr>
          <p:sp>
            <p:nvSpPr>
              <p:cNvPr id="3084" name="Rectangle 16"/>
              <p:cNvSpPr>
                <a:spLocks noChangeArrowheads="1"/>
              </p:cNvSpPr>
              <p:nvPr/>
            </p:nvSpPr>
            <p:spPr bwMode="auto">
              <a:xfrm>
                <a:off x="24" y="4298"/>
                <a:ext cx="2808" cy="11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85" name="Rectangle 17"/>
              <p:cNvSpPr>
                <a:spLocks noChangeArrowheads="1"/>
              </p:cNvSpPr>
              <p:nvPr/>
            </p:nvSpPr>
            <p:spPr bwMode="auto">
              <a:xfrm>
                <a:off x="2832" y="4264"/>
                <a:ext cx="2862" cy="155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15" y="732"/>
              <a:ext cx="5472" cy="4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latin typeface="+mn-lt"/>
              </a:endParaRPr>
            </a:p>
          </p:txBody>
        </p:sp>
      </p:grp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786188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 smtClea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smtClea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smtClean="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/>
            <a:r>
              <a:rPr lang="en-US" altLang="en-US" sz="1800" smtClean="0">
                <a:latin typeface="Tempus Sans ITC" panose="04020404030D07020202" pitchFamily="82" charset="0"/>
              </a:rPr>
              <a:t>Head, CRDT</a:t>
            </a:r>
          </a:p>
        </p:txBody>
      </p:sp>
      <p:pic>
        <p:nvPicPr>
          <p:cNvPr id="3078" name="Picture 2" descr="A picture containing shape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89075"/>
            <a:ext cx="43624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3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0450" y="6053138"/>
              <a:ext cx="12700" cy="9525"/>
            </p14:xfrm>
          </p:contentPart>
        </mc:Choice>
        <mc:Fallback xmlns="">
          <p:pic>
            <p:nvPicPr>
              <p:cNvPr id="51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5733" y="6046910"/>
                <a:ext cx="22134" cy="19783"/>
              </a:xfrm>
              <a:prstGeom prst="rect">
                <a:avLst/>
              </a:prstGeom>
            </p:spPr>
          </p:pic>
        </mc:Fallback>
      </mc:AlternateContent>
      <p:sp>
        <p:nvSpPr>
          <p:cNvPr id="5124" name="Title 2"/>
          <p:cNvSpPr>
            <a:spLocks noGrp="1" noChangeArrowheads="1"/>
          </p:cNvSpPr>
          <p:nvPr>
            <p:ph type="title"/>
          </p:nvPr>
        </p:nvSpPr>
        <p:spPr>
          <a:xfrm>
            <a:off x="188913" y="58738"/>
            <a:ext cx="7772400" cy="1143000"/>
          </a:xfrm>
        </p:spPr>
        <p:txBody>
          <a:bodyPr/>
          <a:lstStyle/>
          <a:p>
            <a:r>
              <a:rPr lang="en-IN" altLang="en-US" sz="2800" smtClean="0"/>
              <a:t>Methane Fermentation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290513" y="1125538"/>
            <a:ext cx="8616950" cy="5530850"/>
          </a:xfrm>
        </p:spPr>
        <p:txBody>
          <a:bodyPr/>
          <a:lstStyle/>
          <a:p>
            <a:pPr marL="0" indent="0" algn="ctr">
              <a:buNone/>
            </a:pPr>
            <a:r>
              <a:rPr lang="en-IN" altLang="en-US" sz="2800" dirty="0" smtClean="0">
                <a:solidFill>
                  <a:srgbClr val="00B050"/>
                </a:solidFill>
                <a:latin typeface="Blackadder ITC" panose="04020505051007020D02" pitchFamily="82" charset="0"/>
              </a:rPr>
              <a:t>“When moist organic matter is allowed to decompose under restricted oxygen conditions  (Anaerobic Digestion),  it yields hydrogen, carbon dioxide, methane, and a variety of organic acids in greater or less amounts”</a:t>
            </a:r>
          </a:p>
          <a:p>
            <a:r>
              <a:rPr lang="en-IN" altLang="en-US" sz="2400" dirty="0" smtClean="0"/>
              <a:t>Hydrocarbons, ethers, and lignin have not been found to be fermentable.</a:t>
            </a:r>
          </a:p>
          <a:p>
            <a:r>
              <a:rPr lang="en-IN" altLang="en-US" sz="2400" dirty="0" smtClean="0"/>
              <a:t>With these exceptions the fermentation appears to proceed smoothly and continuously regardless of the chemical composition of the substrate. </a:t>
            </a:r>
          </a:p>
          <a:p>
            <a:r>
              <a:rPr lang="en-IN" altLang="en-US" sz="2400" dirty="0" smtClean="0"/>
              <a:t>Complete conversion of substrate to the two simple products, methane and carbon dioxide, is the culmination and a unique characteristic of the process.</a:t>
            </a:r>
          </a:p>
          <a:p>
            <a:r>
              <a:rPr lang="en-IN" altLang="en-US" sz="2400" dirty="0" smtClean="0"/>
              <a:t>It is important to understand,  “</a:t>
            </a:r>
            <a:r>
              <a:rPr lang="en-IN" altLang="en-US" sz="2400" i="1" dirty="0" smtClean="0"/>
              <a:t>Bacteriology of methane fermentation</a:t>
            </a:r>
            <a:r>
              <a:rPr lang="en-IN" altLang="en-US" sz="2400" dirty="0" smtClean="0"/>
              <a:t>”</a:t>
            </a:r>
            <a:r>
              <a:rPr lang="en-IN" altLang="en-US" sz="2400" i="1" dirty="0" smtClean="0"/>
              <a:t>.</a:t>
            </a:r>
          </a:p>
        </p:txBody>
      </p:sp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207361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564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9088" y="166688"/>
            <a:ext cx="6711950" cy="838200"/>
          </a:xfrm>
        </p:spPr>
        <p:txBody>
          <a:bodyPr/>
          <a:lstStyle/>
          <a:p>
            <a:r>
              <a:rPr lang="en-US" altLang="en-US" sz="2800" dirty="0" smtClean="0">
                <a:cs typeface="Tahoma" panose="020B0604030504040204" pitchFamily="34" charset="0"/>
              </a:rPr>
              <a:t>Superior Biochemistry of Methane Fermentation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538288"/>
            <a:ext cx="8534400" cy="4643437"/>
          </a:xfrm>
        </p:spPr>
        <p:txBody>
          <a:bodyPr/>
          <a:lstStyle/>
          <a:p>
            <a:r>
              <a:rPr lang="en-IN" altLang="en-US" sz="2400" dirty="0" smtClean="0"/>
              <a:t>The most important quality of anaerobic fermentation is the fact that there is no need of pure culture of organisms.</a:t>
            </a:r>
          </a:p>
          <a:p>
            <a:r>
              <a:rPr lang="en-IN" altLang="en-US" sz="2400" dirty="0" smtClean="0"/>
              <a:t>It is not  necessary to maintain purified cultures for inoculation or </a:t>
            </a:r>
            <a:r>
              <a:rPr lang="en-IN" altLang="en-US" sz="2400" dirty="0" err="1" smtClean="0"/>
              <a:t>reinoculation</a:t>
            </a:r>
            <a:r>
              <a:rPr lang="en-IN" altLang="en-US" sz="2400" dirty="0" smtClean="0"/>
              <a:t>.</a:t>
            </a:r>
          </a:p>
          <a:p>
            <a:r>
              <a:rPr lang="en-IN" altLang="en-US" sz="2400" dirty="0" smtClean="0"/>
              <a:t>Any decaying vegetable matter, excreta, black mud contain the required bacteria and are fit for primary inoculum.</a:t>
            </a:r>
          </a:p>
          <a:p>
            <a:pPr>
              <a:buClr>
                <a:srgbClr val="BE120E"/>
              </a:buClr>
              <a:buFont typeface="Wingdings" panose="05000000000000000000" pitchFamily="2" charset="2"/>
              <a:buNone/>
            </a:pPr>
            <a:endParaRPr lang="en-US" altLang="en-US" sz="2400" dirty="0" smtClean="0"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2413" y="3470275"/>
              <a:ext cx="1587" cy="1588"/>
            </p14:xfrm>
          </p:contentPart>
        </mc:Choice>
        <mc:Fallback xmlns="">
          <p:pic>
            <p:nvPicPr>
              <p:cNvPr id="614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1151" y="3428987"/>
                <a:ext cx="84111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4702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1" y="288032"/>
            <a:ext cx="6791106" cy="764704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  <a:latin typeface="Book Antiqua" panose="02040602050305030304" pitchFamily="18" charset="0"/>
                <a:cs typeface="Tahoma" panose="020B0604030504040204" pitchFamily="34" charset="0"/>
              </a:rPr>
              <a:t>Natural Bio-</a:t>
            </a:r>
            <a:r>
              <a:rPr lang="en-US" altLang="en-US" sz="28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Tahoma" panose="020B0604030504040204" pitchFamily="34" charset="0"/>
              </a:rPr>
              <a:t>methanation</a:t>
            </a:r>
            <a:r>
              <a:rPr lang="en-US" altLang="en-US" sz="2800" dirty="0" smtClean="0">
                <a:solidFill>
                  <a:schemeClr val="tx1"/>
                </a:solidFill>
                <a:latin typeface="Book Antiqua" panose="02040602050305030304" pitchFamily="18" charset="0"/>
                <a:cs typeface="Tahoma" panose="020B0604030504040204" pitchFamily="34" charset="0"/>
              </a:rPr>
              <a:t> &amp; The Inoculum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1313" y="1060450"/>
            <a:ext cx="85121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Cattle manure contains inherent parasitic microbes, which grow in population by consuming energy available in volatile solids.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Hence cattle manure is a two in one feed material and easy to engineer the bio-</a:t>
            </a:r>
            <a:r>
              <a:rPr lang="en-US" altLang="en-US" sz="2400" dirty="0" err="1"/>
              <a:t>mthanation</a:t>
            </a:r>
            <a:r>
              <a:rPr lang="en-US" altLang="en-US" sz="2400" dirty="0"/>
              <a:t> (digestion) system or digester.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The other feed material (de-oiled cake) need a source of parasitic microbes to start the processes.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These feed materials must </a:t>
            </a:r>
            <a:r>
              <a:rPr lang="en-US" altLang="en-US" sz="2400" dirty="0" smtClean="0"/>
              <a:t>be receptive to parasitic microbes added through inoculum.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Living element(s) of the parasite  can contaminate a host feed material.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It is the "primary inoculum" that enters the host and induces the degradation.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The "secondary inoculum", resulting from the fructification of part of the contaminated host population, causes the  spread in the host population</a:t>
            </a:r>
          </a:p>
        </p:txBody>
      </p: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27383"/>
            <a:ext cx="9144000" cy="6858001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247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80975" y="190500"/>
            <a:ext cx="71544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en-US" sz="2800" dirty="0">
                <a:latin typeface="+mj-lt"/>
              </a:rPr>
              <a:t>Theoretical Methane Potential of </a:t>
            </a:r>
            <a:r>
              <a:rPr lang="da-DK" altLang="en-US" sz="2800" dirty="0" smtClean="0">
                <a:latin typeface="+mj-lt"/>
              </a:rPr>
              <a:t>Biomolecules Requirement </a:t>
            </a:r>
            <a:endParaRPr lang="da-DK" altLang="en-US" sz="2800" dirty="0">
              <a:solidFill>
                <a:srgbClr val="66FF66"/>
              </a:solidFill>
              <a:latin typeface="+mj-lt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00063" y="2092325"/>
            <a:ext cx="7953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en-US" sz="2400" i="1"/>
              <a:t>C</a:t>
            </a:r>
            <a:r>
              <a:rPr lang="da-DK" altLang="en-US" sz="2400" i="1" baseline="-25000"/>
              <a:t>a</a:t>
            </a:r>
            <a:r>
              <a:rPr lang="da-DK" altLang="en-US" sz="2400" i="1"/>
              <a:t>H</a:t>
            </a:r>
            <a:r>
              <a:rPr lang="da-DK" altLang="en-US" sz="2400" i="1" baseline="-25000"/>
              <a:t>b</a:t>
            </a:r>
            <a:r>
              <a:rPr lang="da-DK" altLang="en-US" sz="2400" i="1"/>
              <a:t>O</a:t>
            </a:r>
            <a:r>
              <a:rPr lang="da-DK" altLang="en-US" sz="2400" i="1" baseline="-25000"/>
              <a:t>c</a:t>
            </a:r>
            <a:r>
              <a:rPr lang="da-DK" altLang="en-US" sz="2400" i="1"/>
              <a:t>N</a:t>
            </a:r>
            <a:r>
              <a:rPr lang="da-DK" altLang="en-US" sz="2400" i="1" baseline="-25000"/>
              <a:t>d</a:t>
            </a:r>
            <a:r>
              <a:rPr lang="da-DK" altLang="en-US" sz="2400" i="1"/>
              <a:t> + X H</a:t>
            </a:r>
            <a:r>
              <a:rPr lang="da-DK" altLang="en-US" sz="2400" i="1" baseline="-25000"/>
              <a:t>2</a:t>
            </a:r>
            <a:r>
              <a:rPr lang="da-DK" altLang="en-US" sz="2400" i="1"/>
              <a:t>O        </a:t>
            </a:r>
            <a:r>
              <a:rPr lang="da-DK" altLang="en-US" sz="2400" i="1">
                <a:sym typeface="Symbol" panose="05050102010706020507" pitchFamily="18" charset="2"/>
              </a:rPr>
              <a:t></a:t>
            </a:r>
            <a:r>
              <a:rPr lang="da-DK" altLang="en-US" sz="2400" i="1"/>
              <a:t>	Y CH</a:t>
            </a:r>
            <a:r>
              <a:rPr lang="da-DK" altLang="en-US" sz="2400" i="1" baseline="-25000"/>
              <a:t>4</a:t>
            </a:r>
            <a:r>
              <a:rPr lang="da-DK" altLang="en-US" sz="2400" i="1"/>
              <a:t> + Z CO</a:t>
            </a:r>
            <a:r>
              <a:rPr lang="da-DK" altLang="en-US" sz="2400" i="1" baseline="-25000"/>
              <a:t>2</a:t>
            </a:r>
            <a:r>
              <a:rPr lang="da-DK" altLang="en-US" sz="2400" i="1"/>
              <a:t> + d NH</a:t>
            </a:r>
            <a:r>
              <a:rPr lang="da-DK" altLang="en-US" sz="2400" i="1" baseline="-25000"/>
              <a:t>3</a:t>
            </a:r>
            <a:endParaRPr lang="en-US" altLang="en-US" sz="2400" i="1" baseline="-25000"/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884238" y="3127375"/>
            <a:ext cx="3976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en-US" sz="2400" i="1"/>
              <a:t>X = (4a – b - 2c + 3d)/4</a:t>
            </a:r>
            <a:endParaRPr lang="en-US" altLang="en-US" sz="2400" i="1" baseline="-25000"/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879475" y="3751263"/>
            <a:ext cx="397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en-US" sz="2400" i="1"/>
              <a:t>Y = (4a + b – 2c – 3d)/8</a:t>
            </a:r>
            <a:endParaRPr lang="en-US" altLang="en-US" sz="2400" i="1" baseline="-25000"/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874713" y="4332288"/>
            <a:ext cx="3976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en-US" sz="2400" i="1"/>
              <a:t>Z = (4a – b + 2c + 3d)/8</a:t>
            </a:r>
            <a:endParaRPr lang="en-US" altLang="en-US" sz="2400" i="1" baseline="-25000"/>
          </a:p>
        </p:txBody>
      </p:sp>
      <p:sp>
        <p:nvSpPr>
          <p:cNvPr id="38920" name="Freeform 11"/>
          <p:cNvSpPr>
            <a:spLocks/>
          </p:cNvSpPr>
          <p:nvPr/>
        </p:nvSpPr>
        <p:spPr bwMode="auto">
          <a:xfrm>
            <a:off x="8239125" y="1944688"/>
            <a:ext cx="428625" cy="3787775"/>
          </a:xfrm>
          <a:custGeom>
            <a:avLst/>
            <a:gdLst>
              <a:gd name="T0" fmla="*/ 2147483646 w 270"/>
              <a:gd name="T1" fmla="*/ 0 h 2386"/>
              <a:gd name="T2" fmla="*/ 2147483646 w 270"/>
              <a:gd name="T3" fmla="*/ 2147483646 h 2386"/>
              <a:gd name="T4" fmla="*/ 2147483646 w 270"/>
              <a:gd name="T5" fmla="*/ 2147483646 h 2386"/>
              <a:gd name="T6" fmla="*/ 2147483646 w 270"/>
              <a:gd name="T7" fmla="*/ 2147483646 h 2386"/>
              <a:gd name="T8" fmla="*/ 2147483646 w 270"/>
              <a:gd name="T9" fmla="*/ 2147483646 h 2386"/>
              <a:gd name="T10" fmla="*/ 2147483646 w 270"/>
              <a:gd name="T11" fmla="*/ 2147483646 h 2386"/>
              <a:gd name="T12" fmla="*/ 2147483646 w 270"/>
              <a:gd name="T13" fmla="*/ 2147483646 h 2386"/>
              <a:gd name="T14" fmla="*/ 2147483646 w 270"/>
              <a:gd name="T15" fmla="*/ 2147483646 h 2386"/>
              <a:gd name="T16" fmla="*/ 2147483646 w 270"/>
              <a:gd name="T17" fmla="*/ 2147483646 h 2386"/>
              <a:gd name="T18" fmla="*/ 2147483646 w 270"/>
              <a:gd name="T19" fmla="*/ 2147483646 h 2386"/>
              <a:gd name="T20" fmla="*/ 2147483646 w 270"/>
              <a:gd name="T21" fmla="*/ 2147483646 h 2386"/>
              <a:gd name="T22" fmla="*/ 2147483646 w 270"/>
              <a:gd name="T23" fmla="*/ 2147483646 h 2386"/>
              <a:gd name="T24" fmla="*/ 2147483646 w 270"/>
              <a:gd name="T25" fmla="*/ 2147483646 h 23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0"/>
              <a:gd name="T40" fmla="*/ 0 h 2386"/>
              <a:gd name="T41" fmla="*/ 270 w 270"/>
              <a:gd name="T42" fmla="*/ 2386 h 23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0" h="2386">
                <a:moveTo>
                  <a:pt x="4" y="0"/>
                </a:moveTo>
                <a:cubicBezTo>
                  <a:pt x="85" y="20"/>
                  <a:pt x="115" y="95"/>
                  <a:pt x="178" y="137"/>
                </a:cubicBezTo>
                <a:cubicBezTo>
                  <a:pt x="181" y="146"/>
                  <a:pt x="184" y="156"/>
                  <a:pt x="187" y="165"/>
                </a:cubicBezTo>
                <a:cubicBezTo>
                  <a:pt x="190" y="177"/>
                  <a:pt x="192" y="189"/>
                  <a:pt x="196" y="201"/>
                </a:cubicBezTo>
                <a:cubicBezTo>
                  <a:pt x="202" y="220"/>
                  <a:pt x="215" y="256"/>
                  <a:pt x="215" y="256"/>
                </a:cubicBezTo>
                <a:cubicBezTo>
                  <a:pt x="218" y="540"/>
                  <a:pt x="0" y="1019"/>
                  <a:pt x="270" y="1106"/>
                </a:cubicBezTo>
                <a:cubicBezTo>
                  <a:pt x="204" y="1120"/>
                  <a:pt x="213" y="1126"/>
                  <a:pt x="196" y="1189"/>
                </a:cubicBezTo>
                <a:cubicBezTo>
                  <a:pt x="204" y="1443"/>
                  <a:pt x="201" y="1436"/>
                  <a:pt x="233" y="1600"/>
                </a:cubicBezTo>
                <a:cubicBezTo>
                  <a:pt x="239" y="1728"/>
                  <a:pt x="248" y="1789"/>
                  <a:pt x="260" y="1902"/>
                </a:cubicBezTo>
                <a:cubicBezTo>
                  <a:pt x="254" y="1998"/>
                  <a:pt x="254" y="2078"/>
                  <a:pt x="224" y="2167"/>
                </a:cubicBezTo>
                <a:cubicBezTo>
                  <a:pt x="215" y="2243"/>
                  <a:pt x="199" y="2291"/>
                  <a:pt x="151" y="2350"/>
                </a:cubicBezTo>
                <a:cubicBezTo>
                  <a:pt x="134" y="2371"/>
                  <a:pt x="78" y="2386"/>
                  <a:pt x="78" y="2386"/>
                </a:cubicBezTo>
                <a:cubicBezTo>
                  <a:pt x="20" y="2348"/>
                  <a:pt x="45" y="2350"/>
                  <a:pt x="14" y="235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346074" y="1158578"/>
            <a:ext cx="8618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IN" altLang="en-US" sz="2400" dirty="0"/>
              <a:t>The reaction is an oxidation-reduction one involving water, represented by the empirical equation by </a:t>
            </a:r>
            <a:r>
              <a:rPr lang="da-DK" altLang="en-US" sz="2400" dirty="0"/>
              <a:t>Buswells, 1952</a:t>
            </a:r>
            <a:endParaRPr lang="en-US" altLang="en-US" sz="2400" baseline="-250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848225" y="3135313"/>
            <a:ext cx="3201988" cy="1784350"/>
            <a:chOff x="3054" y="1975"/>
            <a:chExt cx="2017" cy="1124"/>
          </a:xfrm>
        </p:grpSpPr>
        <p:sp>
          <p:nvSpPr>
            <p:cNvPr id="10267" name="Freeform 15"/>
            <p:cNvSpPr>
              <a:spLocks/>
            </p:cNvSpPr>
            <p:nvPr/>
          </p:nvSpPr>
          <p:spPr bwMode="auto">
            <a:xfrm>
              <a:off x="3054" y="1975"/>
              <a:ext cx="215" cy="1124"/>
            </a:xfrm>
            <a:custGeom>
              <a:avLst/>
              <a:gdLst>
                <a:gd name="T0" fmla="*/ 9 w 215"/>
                <a:gd name="T1" fmla="*/ 0 h 1124"/>
                <a:gd name="T2" fmla="*/ 64 w 215"/>
                <a:gd name="T3" fmla="*/ 18 h 1124"/>
                <a:gd name="T4" fmla="*/ 109 w 215"/>
                <a:gd name="T5" fmla="*/ 110 h 1124"/>
                <a:gd name="T6" fmla="*/ 183 w 215"/>
                <a:gd name="T7" fmla="*/ 530 h 1124"/>
                <a:gd name="T8" fmla="*/ 146 w 215"/>
                <a:gd name="T9" fmla="*/ 603 h 1124"/>
                <a:gd name="T10" fmla="*/ 109 w 215"/>
                <a:gd name="T11" fmla="*/ 686 h 1124"/>
                <a:gd name="T12" fmla="*/ 146 w 215"/>
                <a:gd name="T13" fmla="*/ 878 h 1124"/>
                <a:gd name="T14" fmla="*/ 55 w 215"/>
                <a:gd name="T15" fmla="*/ 1124 h 1124"/>
                <a:gd name="T16" fmla="*/ 0 w 215"/>
                <a:gd name="T17" fmla="*/ 1124 h 1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5"/>
                <a:gd name="T28" fmla="*/ 0 h 1124"/>
                <a:gd name="T29" fmla="*/ 215 w 215"/>
                <a:gd name="T30" fmla="*/ 1124 h 1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5" h="1124">
                  <a:moveTo>
                    <a:pt x="9" y="0"/>
                  </a:moveTo>
                  <a:cubicBezTo>
                    <a:pt x="27" y="6"/>
                    <a:pt x="48" y="8"/>
                    <a:pt x="64" y="18"/>
                  </a:cubicBezTo>
                  <a:cubicBezTo>
                    <a:pt x="84" y="30"/>
                    <a:pt x="100" y="91"/>
                    <a:pt x="109" y="110"/>
                  </a:cubicBezTo>
                  <a:cubicBezTo>
                    <a:pt x="140" y="249"/>
                    <a:pt x="47" y="431"/>
                    <a:pt x="183" y="530"/>
                  </a:cubicBezTo>
                  <a:cubicBezTo>
                    <a:pt x="215" y="580"/>
                    <a:pt x="193" y="580"/>
                    <a:pt x="146" y="603"/>
                  </a:cubicBezTo>
                  <a:cubicBezTo>
                    <a:pt x="122" y="629"/>
                    <a:pt x="118" y="652"/>
                    <a:pt x="109" y="686"/>
                  </a:cubicBezTo>
                  <a:cubicBezTo>
                    <a:pt x="117" y="752"/>
                    <a:pt x="126" y="815"/>
                    <a:pt x="146" y="878"/>
                  </a:cubicBezTo>
                  <a:cubicBezTo>
                    <a:pt x="156" y="947"/>
                    <a:pt x="180" y="1124"/>
                    <a:pt x="55" y="1124"/>
                  </a:cubicBezTo>
                  <a:cubicBezTo>
                    <a:pt x="37" y="1124"/>
                    <a:pt x="18" y="1124"/>
                    <a:pt x="0" y="112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8" name="Text Box 16"/>
            <p:cNvSpPr txBox="1">
              <a:spLocks noChangeArrowheads="1"/>
            </p:cNvSpPr>
            <p:nvPr/>
          </p:nvSpPr>
          <p:spPr bwMode="auto">
            <a:xfrm>
              <a:off x="3270" y="2267"/>
              <a:ext cx="180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a-DK" altLang="en-US" sz="2000">
                  <a:solidFill>
                    <a:srgbClr val="FF0000"/>
                  </a:solidFill>
                </a:rPr>
                <a:t>Number of moles per mole of </a:t>
              </a:r>
              <a:r>
                <a:rPr lang="da-DK" altLang="en-US" sz="2400">
                  <a:solidFill>
                    <a:srgbClr val="FF0000"/>
                  </a:solidFill>
                </a:rPr>
                <a:t>’organic</a:t>
              </a:r>
              <a:r>
                <a:rPr lang="da-DK" altLang="en-US" sz="2000">
                  <a:solidFill>
                    <a:srgbClr val="FF0000"/>
                  </a:solidFill>
                </a:rPr>
                <a:t> matter’</a:t>
              </a:r>
              <a:endParaRPr lang="en-US" altLang="en-US" sz="2000" baseline="-25000">
                <a:solidFill>
                  <a:srgbClr val="99FF33"/>
                </a:solidFill>
              </a:endParaRPr>
            </a:p>
          </p:txBody>
        </p: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3850" y="5229225"/>
            <a:ext cx="7953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en-US" sz="2400"/>
              <a:t>C</a:t>
            </a:r>
            <a:r>
              <a:rPr lang="da-DK" altLang="en-US" sz="2400" baseline="-25000"/>
              <a:t>1656</a:t>
            </a:r>
            <a:r>
              <a:rPr lang="da-DK" altLang="en-US" sz="2400"/>
              <a:t>H</a:t>
            </a:r>
            <a:r>
              <a:rPr lang="da-DK" altLang="en-US" sz="2400" baseline="-25000"/>
              <a:t>2620</a:t>
            </a:r>
            <a:r>
              <a:rPr lang="da-DK" altLang="en-US" sz="2400"/>
              <a:t>O</a:t>
            </a:r>
            <a:r>
              <a:rPr lang="da-DK" altLang="en-US" sz="2400" baseline="-25000"/>
              <a:t>494</a:t>
            </a:r>
            <a:r>
              <a:rPr lang="da-DK" altLang="en-US" sz="2400"/>
              <a:t>N</a:t>
            </a:r>
            <a:r>
              <a:rPr lang="da-DK" altLang="en-US" sz="2400" baseline="-25000"/>
              <a:t>460</a:t>
            </a:r>
            <a:r>
              <a:rPr lang="da-DK" altLang="en-US" sz="2400"/>
              <a:t> + </a:t>
            </a:r>
            <a:r>
              <a:rPr lang="da-DK" altLang="en-US" sz="2400" i="1"/>
              <a:t>X</a:t>
            </a:r>
            <a:r>
              <a:rPr lang="da-DK" altLang="en-US" sz="2400"/>
              <a:t> H</a:t>
            </a:r>
            <a:r>
              <a:rPr lang="da-DK" altLang="en-US" sz="2400" baseline="-25000"/>
              <a:t>2</a:t>
            </a:r>
            <a:r>
              <a:rPr lang="da-DK" altLang="en-US" sz="2400"/>
              <a:t>O </a:t>
            </a:r>
            <a:r>
              <a:rPr lang="da-DK" altLang="en-US" sz="2400">
                <a:sym typeface="Symbol" panose="05050102010706020507" pitchFamily="18" charset="2"/>
              </a:rPr>
              <a:t></a:t>
            </a:r>
            <a:r>
              <a:rPr lang="da-DK" altLang="en-US" sz="2400"/>
              <a:t>	</a:t>
            </a:r>
            <a:r>
              <a:rPr lang="da-DK" altLang="en-US" sz="2400" i="1"/>
              <a:t>Y</a:t>
            </a:r>
            <a:r>
              <a:rPr lang="da-DK" altLang="en-US" sz="2400"/>
              <a:t> CH</a:t>
            </a:r>
            <a:r>
              <a:rPr lang="da-DK" altLang="en-US" sz="2400" baseline="-25000"/>
              <a:t>4</a:t>
            </a:r>
            <a:r>
              <a:rPr lang="da-DK" altLang="en-US" sz="2400"/>
              <a:t> + </a:t>
            </a:r>
            <a:r>
              <a:rPr lang="da-DK" altLang="en-US" sz="2400" i="1"/>
              <a:t>Z</a:t>
            </a:r>
            <a:r>
              <a:rPr lang="da-DK" altLang="en-US" sz="2400"/>
              <a:t> CO</a:t>
            </a:r>
            <a:r>
              <a:rPr lang="da-DK" altLang="en-US" sz="2400" baseline="-25000"/>
              <a:t>2</a:t>
            </a:r>
            <a:r>
              <a:rPr lang="da-DK" altLang="en-US" sz="2400"/>
              <a:t> + </a:t>
            </a:r>
            <a:r>
              <a:rPr lang="da-DK" altLang="en-US" sz="2400" i="1"/>
              <a:t>d</a:t>
            </a:r>
            <a:r>
              <a:rPr lang="da-DK" altLang="en-US" sz="2400"/>
              <a:t> NH</a:t>
            </a:r>
            <a:r>
              <a:rPr lang="da-DK" altLang="en-US" sz="2400" baseline="-25000"/>
              <a:t>3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en-US" sz="2400" baseline="-25000"/>
              <a:t>                                                                                                 </a:t>
            </a:r>
            <a:endParaRPr lang="en-US" altLang="en-US" sz="2400" baseline="-25000"/>
          </a:p>
        </p:txBody>
      </p:sp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3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3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2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5554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11975" grpId="0"/>
      <p:bldP spid="211977" grpId="0"/>
      <p:bldP spid="211978" grpId="0"/>
      <p:bldP spid="38921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6513" y="361950"/>
            <a:ext cx="783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en-US" sz="2400">
                <a:latin typeface="Verdana" panose="020B0604030504040204" pitchFamily="34" charset="0"/>
              </a:rPr>
              <a:t>Maximum Methane Potential</a:t>
            </a:r>
            <a:r>
              <a:rPr lang="da-DK" altLang="en-US" sz="2400"/>
              <a:t> </a:t>
            </a:r>
            <a:endParaRPr lang="da-DK" altLang="en-US" sz="2400">
              <a:solidFill>
                <a:srgbClr val="66FF66"/>
              </a:solidFill>
            </a:endParaRP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796925" y="2068513"/>
            <a:ext cx="1058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en-US" sz="2400" i="1"/>
              <a:t>B</a:t>
            </a:r>
            <a:r>
              <a:rPr lang="da-DK" altLang="en-US" sz="2400" i="1" baseline="-25000"/>
              <a:t>max</a:t>
            </a:r>
            <a:r>
              <a:rPr lang="da-DK" altLang="en-US" sz="2400" i="1"/>
              <a:t> </a:t>
            </a:r>
            <a:r>
              <a:rPr lang="da-DK" altLang="en-US" sz="2400"/>
              <a:t>=</a:t>
            </a:r>
            <a:endParaRPr lang="en-US" altLang="en-US" sz="2400" baseline="-2500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62113" y="1871663"/>
            <a:ext cx="7092950" cy="950912"/>
            <a:chOff x="1047" y="1179"/>
            <a:chExt cx="4121" cy="599"/>
          </a:xfrm>
        </p:grpSpPr>
        <p:sp>
          <p:nvSpPr>
            <p:cNvPr id="13341" name="Text Box 4"/>
            <p:cNvSpPr txBox="1">
              <a:spLocks noChangeArrowheads="1"/>
            </p:cNvSpPr>
            <p:nvPr/>
          </p:nvSpPr>
          <p:spPr bwMode="auto">
            <a:xfrm>
              <a:off x="1047" y="1179"/>
              <a:ext cx="36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a-DK" altLang="en-US" sz="2400"/>
                <a:t> 22.4 Nl/mol *  (4a + b – 2c – 3d) mol</a:t>
              </a:r>
              <a:endParaRPr lang="en-US" altLang="en-US" sz="2400" baseline="-25000"/>
            </a:p>
          </p:txBody>
        </p:sp>
        <p:sp>
          <p:nvSpPr>
            <p:cNvPr id="13342" name="Text Box 7"/>
            <p:cNvSpPr txBox="1">
              <a:spLocks noChangeArrowheads="1"/>
            </p:cNvSpPr>
            <p:nvPr/>
          </p:nvSpPr>
          <p:spPr bwMode="auto">
            <a:xfrm>
              <a:off x="1127" y="1451"/>
              <a:ext cx="40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a-DK" altLang="en-US" sz="2400"/>
                <a:t> 1000 l/m</a:t>
              </a:r>
              <a:r>
                <a:rPr lang="da-DK" altLang="en-US" sz="2400" baseline="30000"/>
                <a:t>3</a:t>
              </a:r>
              <a:r>
                <a:rPr lang="da-DK" altLang="en-US" sz="2400"/>
                <a:t> 	8 * (12a + b + 16c + 14d)g</a:t>
              </a:r>
              <a:endParaRPr lang="en-US" altLang="en-US" sz="2400" baseline="-25000"/>
            </a:p>
          </p:txBody>
        </p:sp>
        <p:sp>
          <p:nvSpPr>
            <p:cNvPr id="13343" name="Line 16"/>
            <p:cNvSpPr>
              <a:spLocks noChangeShapeType="1"/>
            </p:cNvSpPr>
            <p:nvPr/>
          </p:nvSpPr>
          <p:spPr bwMode="auto">
            <a:xfrm>
              <a:off x="1161" y="1463"/>
              <a:ext cx="10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44" name="Line 18"/>
            <p:cNvSpPr>
              <a:spLocks noChangeShapeType="1"/>
            </p:cNvSpPr>
            <p:nvPr/>
          </p:nvSpPr>
          <p:spPr bwMode="auto">
            <a:xfrm flipV="1">
              <a:off x="2236" y="1480"/>
              <a:ext cx="205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809625" y="2860675"/>
            <a:ext cx="1639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en-US" sz="2400">
                <a:solidFill>
                  <a:srgbClr val="FF0000"/>
                </a:solidFill>
              </a:rPr>
              <a:t>[Nm</a:t>
            </a:r>
            <a:r>
              <a:rPr lang="da-DK" altLang="en-US" sz="2400" baseline="30000">
                <a:solidFill>
                  <a:srgbClr val="FF0000"/>
                </a:solidFill>
              </a:rPr>
              <a:t>3</a:t>
            </a:r>
            <a:r>
              <a:rPr lang="da-DK" altLang="en-US" sz="2400">
                <a:solidFill>
                  <a:srgbClr val="FF0000"/>
                </a:solidFill>
              </a:rPr>
              <a:t>/g]</a:t>
            </a:r>
            <a:endParaRPr lang="en-US" altLang="en-US" sz="2400" baseline="-25000">
              <a:solidFill>
                <a:srgbClr val="99FF33"/>
              </a:solidFill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806450" y="4752975"/>
            <a:ext cx="6694488" cy="1066800"/>
            <a:chOff x="598" y="2994"/>
            <a:chExt cx="4217" cy="672"/>
          </a:xfrm>
        </p:grpSpPr>
        <p:sp>
          <p:nvSpPr>
            <p:cNvPr id="13337" name="Text Box 21"/>
            <p:cNvSpPr txBox="1">
              <a:spLocks noChangeArrowheads="1"/>
            </p:cNvSpPr>
            <p:nvPr/>
          </p:nvSpPr>
          <p:spPr bwMode="auto">
            <a:xfrm>
              <a:off x="598" y="3136"/>
              <a:ext cx="14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a-DK" altLang="en-US" sz="2400"/>
                <a:t>B</a:t>
              </a:r>
              <a:r>
                <a:rPr lang="da-DK" altLang="en-US" sz="2400" baseline="-25000"/>
                <a:t>max</a:t>
              </a:r>
              <a:r>
                <a:rPr lang="da-DK" altLang="en-US" sz="2400"/>
                <a:t> = 22400 *</a:t>
              </a:r>
              <a:endParaRPr lang="en-US" altLang="en-US" sz="2400" baseline="-25000"/>
            </a:p>
          </p:txBody>
        </p:sp>
        <p:sp>
          <p:nvSpPr>
            <p:cNvPr id="13338" name="Text Box 23"/>
            <p:cNvSpPr txBox="1">
              <a:spLocks noChangeArrowheads="1"/>
            </p:cNvSpPr>
            <p:nvPr/>
          </p:nvSpPr>
          <p:spPr bwMode="auto">
            <a:xfrm>
              <a:off x="1962" y="2994"/>
              <a:ext cx="28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a-DK" altLang="en-US" sz="2400"/>
                <a:t> (1/2a + 1/8b – 1/4c – 3/8d)</a:t>
              </a:r>
              <a:endParaRPr lang="en-US" altLang="en-US" sz="2400" baseline="-25000"/>
            </a:p>
          </p:txBody>
        </p:sp>
        <p:sp>
          <p:nvSpPr>
            <p:cNvPr id="13339" name="Text Box 24"/>
            <p:cNvSpPr txBox="1">
              <a:spLocks noChangeArrowheads="1"/>
            </p:cNvSpPr>
            <p:nvPr/>
          </p:nvSpPr>
          <p:spPr bwMode="auto">
            <a:xfrm>
              <a:off x="2116" y="3339"/>
              <a:ext cx="242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a-DK" altLang="en-US" sz="2400"/>
                <a:t> (12a + b + 16c + 14d)</a:t>
              </a:r>
              <a:endParaRPr lang="en-US" altLang="en-US" sz="2400" baseline="-25000"/>
            </a:p>
          </p:txBody>
        </p:sp>
        <p:sp>
          <p:nvSpPr>
            <p:cNvPr id="13340" name="Line 26"/>
            <p:cNvSpPr>
              <a:spLocks noChangeShapeType="1"/>
            </p:cNvSpPr>
            <p:nvPr/>
          </p:nvSpPr>
          <p:spPr bwMode="auto">
            <a:xfrm>
              <a:off x="2131" y="3314"/>
              <a:ext cx="25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13019" name="Text Box 27"/>
          <p:cNvSpPr txBox="1">
            <a:spLocks noChangeArrowheads="1"/>
          </p:cNvSpPr>
          <p:nvPr/>
        </p:nvSpPr>
        <p:spPr bwMode="auto">
          <a:xfrm>
            <a:off x="804863" y="5770563"/>
            <a:ext cx="1698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en-US" sz="2400">
                <a:solidFill>
                  <a:srgbClr val="FF0000"/>
                </a:solidFill>
              </a:rPr>
              <a:t>[Nm</a:t>
            </a:r>
            <a:r>
              <a:rPr lang="da-DK" altLang="en-US" sz="2400" baseline="30000">
                <a:solidFill>
                  <a:srgbClr val="FF0000"/>
                </a:solidFill>
              </a:rPr>
              <a:t>3</a:t>
            </a:r>
            <a:r>
              <a:rPr lang="da-DK" altLang="en-US" sz="2400">
                <a:solidFill>
                  <a:srgbClr val="FF0000"/>
                </a:solidFill>
              </a:rPr>
              <a:t>/ton]</a:t>
            </a:r>
            <a:endParaRPr lang="en-US" altLang="en-US" sz="2400" baseline="-25000">
              <a:solidFill>
                <a:srgbClr val="99FF33"/>
              </a:solidFill>
            </a:endParaRPr>
          </a:p>
        </p:txBody>
      </p:sp>
      <p:sp>
        <p:nvSpPr>
          <p:cNvPr id="213021" name="Text Box 29"/>
          <p:cNvSpPr txBox="1">
            <a:spLocks noChangeArrowheads="1"/>
          </p:cNvSpPr>
          <p:nvPr/>
        </p:nvSpPr>
        <p:spPr bwMode="auto">
          <a:xfrm>
            <a:off x="803275" y="3551238"/>
            <a:ext cx="7140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en-US" sz="2400"/>
              <a:t>[Nm</a:t>
            </a:r>
            <a:r>
              <a:rPr lang="da-DK" altLang="en-US" sz="2400" baseline="30000"/>
              <a:t>3</a:t>
            </a:r>
            <a:r>
              <a:rPr lang="da-DK" altLang="en-US" sz="2400"/>
              <a:t>] = one cubic meter of gas at standard state: 1 atm and 0 </a:t>
            </a:r>
            <a:r>
              <a:rPr lang="da-DK" altLang="en-US" sz="2400" baseline="30000"/>
              <a:t>o</a:t>
            </a:r>
            <a:r>
              <a:rPr lang="da-DK" altLang="en-US" sz="2400"/>
              <a:t>C</a:t>
            </a:r>
            <a:endParaRPr lang="en-US" altLang="en-US" sz="2400" baseline="-25000"/>
          </a:p>
        </p:txBody>
      </p:sp>
      <p:grpSp>
        <p:nvGrpSpPr>
          <p:cNvPr id="3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3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8175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9" grpId="0"/>
      <p:bldP spid="213012" grpId="0"/>
      <p:bldP spid="213019" grpId="0"/>
      <p:bldP spid="2130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 noChangeArrowheads="1"/>
          </p:cNvSpPr>
          <p:nvPr>
            <p:ph type="title"/>
          </p:nvPr>
        </p:nvSpPr>
        <p:spPr>
          <a:xfrm>
            <a:off x="401638" y="53975"/>
            <a:ext cx="6470650" cy="1143000"/>
          </a:xfrm>
        </p:spPr>
        <p:txBody>
          <a:bodyPr/>
          <a:lstStyle/>
          <a:p>
            <a:r>
              <a:rPr lang="en-US" altLang="en-US" sz="2800" smtClean="0"/>
              <a:t>Physico-chemical Characterization of Pongamia de-Oiled Cake</a:t>
            </a:r>
            <a:endParaRPr lang="en-IN" altLang="en-US" sz="280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852738"/>
            <a:ext cx="59118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2775" y="1196975"/>
            <a:ext cx="218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De-oiled cake</a:t>
            </a:r>
          </a:p>
        </p:txBody>
      </p:sp>
      <p:pic>
        <p:nvPicPr>
          <p:cNvPr id="7" name="Picture 5" descr="c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747838"/>
            <a:ext cx="232092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71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6"/>
          <p:cNvSpPr>
            <a:spLocks noGrp="1" noChangeArrowheads="1"/>
          </p:cNvSpPr>
          <p:nvPr>
            <p:ph type="title"/>
          </p:nvPr>
        </p:nvSpPr>
        <p:spPr>
          <a:xfrm>
            <a:off x="284163" y="217488"/>
            <a:ext cx="6499225" cy="603548"/>
          </a:xfrm>
        </p:spPr>
        <p:txBody>
          <a:bodyPr/>
          <a:lstStyle/>
          <a:p>
            <a:r>
              <a:rPr lang="en-IN" altLang="en-US" sz="2800" dirty="0" smtClean="0"/>
              <a:t>Biogas Potential of Bio-degradable Solids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lum bright="-43000" contrast="82000"/>
          </a:blip>
          <a:srcRect/>
          <a:stretch>
            <a:fillRect/>
          </a:stretch>
        </p:blipFill>
        <p:spPr bwMode="auto">
          <a:xfrm>
            <a:off x="395536" y="908720"/>
            <a:ext cx="8784976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4850" y="6329363"/>
              <a:ext cx="1588" cy="1587"/>
            </p14:xfrm>
          </p:contentPart>
        </mc:Choice>
        <mc:Fallback xmlns="">
          <p:pic>
            <p:nvPicPr>
              <p:cNvPr id="307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3562" y="6288101"/>
                <a:ext cx="84164" cy="84111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38"/>
          <p:cNvGrpSpPr>
            <a:grpSpLocks/>
          </p:cNvGrpSpPr>
          <p:nvPr/>
        </p:nvGrpSpPr>
        <p:grpSpPr bwMode="auto">
          <a:xfrm>
            <a:off x="0" y="42903"/>
            <a:ext cx="9144000" cy="6858001"/>
            <a:chOff x="0" y="0"/>
            <a:chExt cx="9144000" cy="6858000"/>
          </a:xfrm>
        </p:grpSpPr>
        <p:grpSp>
          <p:nvGrpSpPr>
            <p:cNvPr id="3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627784" y="1164636"/>
            <a:ext cx="6336704" cy="5523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/>
          <p:cNvSpPr txBox="1"/>
          <p:nvPr/>
        </p:nvSpPr>
        <p:spPr>
          <a:xfrm>
            <a:off x="3851920" y="5631631"/>
            <a:ext cx="46805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IN" dirty="0"/>
              <a:t>Dairy Manure = 31 </a:t>
            </a:r>
            <a:r>
              <a:rPr lang="en-IN" i="1" dirty="0"/>
              <a:t>m</a:t>
            </a:r>
            <a:r>
              <a:rPr lang="en-IN" i="1" baseline="30000" dirty="0"/>
              <a:t>3</a:t>
            </a:r>
            <a:r>
              <a:rPr lang="en-IN" i="1" dirty="0"/>
              <a:t>/ton</a:t>
            </a:r>
          </a:p>
        </p:txBody>
      </p:sp>
    </p:spTree>
    <p:extLst>
      <p:ext uri="{BB962C8B-B14F-4D97-AF65-F5344CB8AC3E}">
        <p14:creationId xmlns:p14="http://schemas.microsoft.com/office/powerpoint/2010/main" val="525762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265113" y="1196752"/>
            <a:ext cx="86328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da-DK" altLang="en-US" sz="2400" dirty="0" smtClean="0"/>
              <a:t>Disolvability of biomass in water.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a-DK" altLang="en-US" sz="2400" dirty="0" smtClean="0"/>
              <a:t>Biological </a:t>
            </a:r>
            <a:r>
              <a:rPr lang="da-DK" altLang="en-US" sz="2400" dirty="0"/>
              <a:t>degration/digestion of Volatile solids (VS) leads to production of methane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a-DK" altLang="en-US" sz="2400" dirty="0"/>
              <a:t>Entire VS in feed material cannot be degraded/digested.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a-DK" altLang="en-US" sz="2400" dirty="0"/>
              <a:t>The degradable material can only be completely converted to gas if a longer Hydraulic Retention Time (HRT) is used.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a-DK" altLang="en-US" sz="2400" dirty="0"/>
              <a:t>Part of the input material is inorganic (even though it may contain H).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da-DK" altLang="en-US" sz="2400" dirty="0"/>
              <a:t>The digestion process may not reach optimal conditions (inhibition).</a:t>
            </a:r>
            <a:endParaRPr lang="en-US" altLang="en-US" sz="2400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971550" y="382588"/>
            <a:ext cx="4448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da-DK" sz="2800" dirty="0">
                <a:latin typeface="+mj-lt"/>
              </a:rPr>
              <a:t>Practical Methane Production</a:t>
            </a:r>
            <a:endParaRPr lang="en-US" sz="2800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0450" y="6053138"/>
              <a:ext cx="12700" cy="9525"/>
            </p14:xfrm>
          </p:contentPart>
        </mc:Choice>
        <mc:Fallback xmlns="">
          <p:pic>
            <p:nvPicPr>
              <p:cNvPr id="51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5733" y="6046910"/>
                <a:ext cx="22134" cy="19783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8300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70104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323528" y="0"/>
            <a:ext cx="6995120" cy="1143000"/>
          </a:xfrm>
        </p:spPr>
        <p:txBody>
          <a:bodyPr/>
          <a:lstStyle/>
          <a:p>
            <a:r>
              <a:rPr lang="en-US" altLang="en-US" sz="2800" dirty="0" smtClean="0"/>
              <a:t>Major Biological Events in Anaerobic Digestion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72200" y="1828800"/>
            <a:ext cx="297180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hydrolytic bacteria 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080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17475"/>
            <a:ext cx="6121400" cy="9112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Energy Content Distribution of Pongamia Kernels </a:t>
            </a:r>
          </a:p>
        </p:txBody>
      </p:sp>
      <p:graphicFrame>
        <p:nvGraphicFramePr>
          <p:cNvPr id="36867" name="Object 4"/>
          <p:cNvGraphicFramePr>
            <a:graphicFrameLocks noChangeAspect="1"/>
          </p:cNvGraphicFramePr>
          <p:nvPr/>
        </p:nvGraphicFramePr>
        <p:xfrm>
          <a:off x="468313" y="2733675"/>
          <a:ext cx="3417887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8" name="Bitmap Image" r:id="rId3" imgW="2629267" imgH="1476190" progId="Paint.Picture">
                  <p:embed/>
                </p:oleObj>
              </mc:Choice>
              <mc:Fallback>
                <p:oleObj name="Bitmap Image" r:id="rId3" imgW="2629267" imgH="1476190" progId="Paint.Picture">
                  <p:embed/>
                  <p:pic>
                    <p:nvPicPr>
                      <p:cNvPr id="368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33675"/>
                        <a:ext cx="3417887" cy="191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68" name="Group 11"/>
          <p:cNvGrpSpPr>
            <a:grpSpLocks/>
          </p:cNvGrpSpPr>
          <p:nvPr/>
        </p:nvGrpSpPr>
        <p:grpSpPr bwMode="auto">
          <a:xfrm>
            <a:off x="3352800" y="4419600"/>
            <a:ext cx="4876800" cy="2057400"/>
            <a:chOff x="2112" y="2784"/>
            <a:chExt cx="3072" cy="1296"/>
          </a:xfrm>
        </p:grpSpPr>
        <p:pic>
          <p:nvPicPr>
            <p:cNvPr id="36889" name="Picture 6" descr="pongamiaOilcak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784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0" name="Line 7"/>
            <p:cNvSpPr>
              <a:spLocks noChangeShapeType="1"/>
            </p:cNvSpPr>
            <p:nvPr/>
          </p:nvSpPr>
          <p:spPr bwMode="auto">
            <a:xfrm>
              <a:off x="2112" y="2928"/>
              <a:ext cx="172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6891" name="Text Box 8"/>
            <p:cNvSpPr txBox="1">
              <a:spLocks noChangeArrowheads="1"/>
            </p:cNvSpPr>
            <p:nvPr/>
          </p:nvSpPr>
          <p:spPr bwMode="auto">
            <a:xfrm>
              <a:off x="2586" y="3360"/>
              <a:ext cx="7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40.8 GJ</a:t>
              </a:r>
            </a:p>
          </p:txBody>
        </p:sp>
      </p:grpSp>
      <p:grpSp>
        <p:nvGrpSpPr>
          <p:cNvPr id="36869" name="Group 10"/>
          <p:cNvGrpSpPr>
            <a:grpSpLocks/>
          </p:cNvGrpSpPr>
          <p:nvPr/>
        </p:nvGrpSpPr>
        <p:grpSpPr bwMode="auto">
          <a:xfrm>
            <a:off x="3810000" y="1524000"/>
            <a:ext cx="4324350" cy="2743200"/>
            <a:chOff x="2400" y="960"/>
            <a:chExt cx="2724" cy="1728"/>
          </a:xfrm>
        </p:grpSpPr>
        <p:graphicFrame>
          <p:nvGraphicFramePr>
            <p:cNvPr id="36886" name="Object 3"/>
            <p:cNvGraphicFramePr>
              <a:graphicFrameLocks noChangeAspect="1"/>
            </p:cNvGraphicFramePr>
            <p:nvPr/>
          </p:nvGraphicFramePr>
          <p:xfrm>
            <a:off x="3888" y="960"/>
            <a:ext cx="1236" cy="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79" name="Bitmap Image" r:id="rId6" imgW="790476" imgH="1104762" progId="Paint.Picture">
                    <p:embed/>
                  </p:oleObj>
                </mc:Choice>
                <mc:Fallback>
                  <p:oleObj name="Bitmap Image" r:id="rId6" imgW="790476" imgH="1104762" progId="Paint.Picture">
                    <p:embed/>
                    <p:pic>
                      <p:nvPicPr>
                        <p:cNvPr id="3688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960"/>
                          <a:ext cx="1236" cy="1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87" name="Line 5"/>
            <p:cNvSpPr>
              <a:spLocks noChangeShapeType="1"/>
            </p:cNvSpPr>
            <p:nvPr/>
          </p:nvSpPr>
          <p:spPr bwMode="auto">
            <a:xfrm flipV="1">
              <a:off x="2400" y="1488"/>
              <a:ext cx="14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6888" name="Text Box 9"/>
            <p:cNvSpPr txBox="1">
              <a:spLocks noChangeArrowheads="1"/>
            </p:cNvSpPr>
            <p:nvPr/>
          </p:nvSpPr>
          <p:spPr bwMode="auto">
            <a:xfrm>
              <a:off x="2634" y="1248"/>
              <a:ext cx="5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35 GJ</a:t>
              </a:r>
            </a:p>
          </p:txBody>
        </p:sp>
      </p:grpSp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3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3972240" y="1274400"/>
              <a:ext cx="4890960" cy="5093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61440" y="1263600"/>
                <a:ext cx="4914000" cy="511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800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0"/>
          <p:cNvSpPr>
            <a:spLocks noChangeArrowheads="1"/>
          </p:cNvSpPr>
          <p:nvPr/>
        </p:nvSpPr>
        <p:spPr bwMode="auto">
          <a:xfrm>
            <a:off x="320675" y="383709"/>
            <a:ext cx="6933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2800" dirty="0"/>
              <a:t>De-oiled Cake of </a:t>
            </a:r>
            <a:r>
              <a:rPr lang="hi-IN" altLang="en-US" sz="2800" dirty="0">
                <a:solidFill>
                  <a:srgbClr val="FF9900"/>
                </a:solidFill>
                <a:latin typeface="Arial Unicode MS" pitchFamily="34" charset="-128"/>
              </a:rPr>
              <a:t>करंजक </a:t>
            </a:r>
            <a:r>
              <a:rPr lang="en-US" altLang="en-US" sz="2800" dirty="0" smtClean="0">
                <a:solidFill>
                  <a:srgbClr val="FF9900"/>
                </a:solidFill>
                <a:latin typeface="Arial Unicode MS" pitchFamily="34" charset="-128"/>
              </a:rPr>
              <a:t>: </a:t>
            </a:r>
            <a:r>
              <a:rPr lang="en-US" altLang="en-US" sz="2800" dirty="0" smtClean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Proximate analysis</a:t>
            </a:r>
            <a:endParaRPr lang="en-US" altLang="en-US" sz="2800" dirty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62544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55888"/>
              </p:ext>
            </p:extLst>
          </p:nvPr>
        </p:nvGraphicFramePr>
        <p:xfrm>
          <a:off x="228600" y="1600200"/>
          <a:ext cx="8686801" cy="3744997"/>
        </p:xfrm>
        <a:graphic>
          <a:graphicData uri="http://schemas.openxmlformats.org/drawingml/2006/table">
            <a:tbl>
              <a:tblPr/>
              <a:tblGrid>
                <a:gridCol w="20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753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Feed material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Moisture content 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Oil content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Total solids 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Volatile solids 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Non-volatile solids 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9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Cattle dung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81.6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Nil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18.4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14.4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4.0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Pongamia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de-oiled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seed cake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10.5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7.2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89.5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85.3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" pitchFamily="18" charset="0"/>
                        </a:rPr>
                        <a:t>05.2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81" name="Rectangle 293"/>
          <p:cNvSpPr>
            <a:spLocks noChangeArrowheads="1"/>
          </p:cNvSpPr>
          <p:nvPr/>
        </p:nvSpPr>
        <p:spPr bwMode="auto">
          <a:xfrm>
            <a:off x="3290888" y="2481263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E52C0D"/>
              </a:solidFill>
              <a:latin typeface="Tahoma" panose="020B0604030504040204" pitchFamily="34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482" name="Rectangle 293"/>
          <p:cNvSpPr>
            <a:spLocks noChangeArrowheads="1"/>
          </p:cNvSpPr>
          <p:nvPr/>
        </p:nvSpPr>
        <p:spPr bwMode="auto">
          <a:xfrm>
            <a:off x="1854200" y="4462463"/>
            <a:ext cx="185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E52C0D"/>
              </a:solidFill>
              <a:latin typeface="Tahoma" panose="020B0604030504040204" pitchFamily="34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754" y="3573016"/>
            <a:ext cx="8594726" cy="64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Rectangle 40"/>
          <p:cNvSpPr/>
          <p:nvPr/>
        </p:nvSpPr>
        <p:spPr>
          <a:xfrm>
            <a:off x="6228184" y="1698285"/>
            <a:ext cx="2664296" cy="364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06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>
          <a:xfrm>
            <a:off x="228600" y="283888"/>
            <a:ext cx="7033835" cy="673646"/>
          </a:xfrm>
        </p:spPr>
        <p:txBody>
          <a:bodyPr/>
          <a:lstStyle/>
          <a:p>
            <a:r>
              <a:rPr lang="en-GB" sz="2800" dirty="0"/>
              <a:t>De-oiled Cake of </a:t>
            </a:r>
            <a:r>
              <a:rPr lang="hi-IN" altLang="en-US" sz="2800" dirty="0">
                <a:solidFill>
                  <a:srgbClr val="FF9900"/>
                </a:solidFill>
                <a:latin typeface="Arial Unicode MS" pitchFamily="34" charset="-128"/>
              </a:rPr>
              <a:t>करंजक </a:t>
            </a:r>
            <a:r>
              <a:rPr lang="en-US" altLang="en-US" sz="2800" dirty="0">
                <a:solidFill>
                  <a:srgbClr val="FF9900"/>
                </a:solidFill>
                <a:latin typeface="Arial Unicode MS" pitchFamily="34" charset="-128"/>
              </a:rPr>
              <a:t>: </a:t>
            </a:r>
            <a:r>
              <a:rPr lang="en-US" alt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Ultimate Analysis</a:t>
            </a:r>
            <a:endParaRPr lang="en-US" altLang="en-US" sz="2800" dirty="0" smtClean="0">
              <a:solidFill>
                <a:schemeClr val="tx1"/>
              </a:solidFill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4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122333"/>
              </p:ext>
            </p:extLst>
          </p:nvPr>
        </p:nvGraphicFramePr>
        <p:xfrm>
          <a:off x="323850" y="1981200"/>
          <a:ext cx="7571216" cy="2651522"/>
        </p:xfrm>
        <a:graphic>
          <a:graphicData uri="http://schemas.openxmlformats.org/drawingml/2006/table">
            <a:tbl>
              <a:tblPr/>
              <a:tblGrid>
                <a:gridCol w="278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91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66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Feed material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 (%)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 (%)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 (%)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C/N ratio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Cattle Dung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35.20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4.60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1.55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22.7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8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Pongamia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de-oiled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seed cake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47.80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6.50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5.50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8.7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ectangle 37"/>
          <p:cNvSpPr/>
          <p:nvPr/>
        </p:nvSpPr>
        <p:spPr>
          <a:xfrm>
            <a:off x="333729" y="3284984"/>
            <a:ext cx="7561337" cy="470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72200" y="1914310"/>
            <a:ext cx="2664296" cy="345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152400" y="125412"/>
            <a:ext cx="9144000" cy="6858001"/>
            <a:chOff x="0" y="0"/>
            <a:chExt cx="9144000" cy="6858000"/>
          </a:xfrm>
        </p:grpSpPr>
        <p:grpSp>
          <p:nvGrpSpPr>
            <p:cNvPr id="4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3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7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2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147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 noChangeArrowheads="1"/>
          </p:cNvSpPr>
          <p:nvPr>
            <p:ph type="title"/>
          </p:nvPr>
        </p:nvSpPr>
        <p:spPr>
          <a:xfrm>
            <a:off x="250825" y="53975"/>
            <a:ext cx="7003673" cy="1143000"/>
          </a:xfrm>
        </p:spPr>
        <p:txBody>
          <a:bodyPr/>
          <a:lstStyle/>
          <a:p>
            <a:r>
              <a:rPr lang="en-GB" sz="2800" dirty="0"/>
              <a:t>De-oiled Cake of </a:t>
            </a:r>
            <a:r>
              <a:rPr lang="hi-IN" altLang="en-US" sz="2800" dirty="0" smtClean="0">
                <a:solidFill>
                  <a:srgbClr val="FF9900"/>
                </a:solidFill>
                <a:latin typeface="Arial Unicode MS" pitchFamily="34" charset="-128"/>
              </a:rPr>
              <a:t>करंजक </a:t>
            </a:r>
            <a:r>
              <a:rPr lang="en-US" altLang="en-US" sz="2800" dirty="0" smtClean="0">
                <a:solidFill>
                  <a:srgbClr val="FF9900"/>
                </a:solidFill>
                <a:latin typeface="Arial Unicode MS" pitchFamily="34" charset="-128"/>
              </a:rPr>
              <a:t>: </a:t>
            </a:r>
            <a:r>
              <a:rPr lang="en-US" altLang="en-US" sz="28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Ultimate Analysis</a:t>
            </a:r>
            <a:r>
              <a:rPr lang="en-US" altLang="en-US" sz="2800" dirty="0" smtClean="0">
                <a:solidFill>
                  <a:srgbClr val="FF9900"/>
                </a:solidFill>
                <a:latin typeface="Arial Unicode MS" pitchFamily="34" charset="-128"/>
              </a:rPr>
              <a:t> </a:t>
            </a:r>
            <a:endParaRPr lang="en-IN" altLang="en-US" sz="28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852936"/>
            <a:ext cx="59118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2775" y="1196975"/>
            <a:ext cx="218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De-oiled cake</a:t>
            </a:r>
          </a:p>
        </p:txBody>
      </p:sp>
      <p:pic>
        <p:nvPicPr>
          <p:cNvPr id="7" name="Picture 5" descr="c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747838"/>
            <a:ext cx="232092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07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6769100" cy="647700"/>
          </a:xfrm>
        </p:spPr>
        <p:txBody>
          <a:bodyPr/>
          <a:lstStyle/>
          <a:p>
            <a:r>
              <a:rPr lang="en-US" altLang="en-US" sz="2800" smtClean="0"/>
              <a:t>Classification of Biomolecule</a:t>
            </a:r>
            <a:endParaRPr lang="en-IN" altLang="en-US" sz="2800" smtClean="0"/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06513"/>
            <a:ext cx="835660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355600" y="1204913"/>
            <a:ext cx="8496300" cy="3281362"/>
          </a:xfrm>
          <a:custGeom>
            <a:avLst/>
            <a:gdLst>
              <a:gd name="connsiteX0" fmla="*/ 52651 w 8496983"/>
              <a:gd name="connsiteY0" fmla="*/ 0 h 3280075"/>
              <a:gd name="connsiteX1" fmla="*/ 2073650 w 8496983"/>
              <a:gd name="connsiteY1" fmla="*/ 52418 h 3280075"/>
              <a:gd name="connsiteX2" fmla="*/ 5451688 w 8496983"/>
              <a:gd name="connsiteY2" fmla="*/ 52418 h 3280075"/>
              <a:gd name="connsiteX3" fmla="*/ 8282251 w 8496983"/>
              <a:gd name="connsiteY3" fmla="*/ 139781 h 3280075"/>
              <a:gd name="connsiteX4" fmla="*/ 7804666 w 8496983"/>
              <a:gd name="connsiteY4" fmla="*/ 599893 h 3280075"/>
              <a:gd name="connsiteX5" fmla="*/ 3884977 w 8496983"/>
              <a:gd name="connsiteY5" fmla="*/ 873631 h 3280075"/>
              <a:gd name="connsiteX6" fmla="*/ 2679367 w 8496983"/>
              <a:gd name="connsiteY6" fmla="*/ 908576 h 3280075"/>
              <a:gd name="connsiteX7" fmla="*/ 635071 w 8496983"/>
              <a:gd name="connsiteY7" fmla="*/ 1170665 h 3280075"/>
              <a:gd name="connsiteX8" fmla="*/ 437048 w 8496983"/>
              <a:gd name="connsiteY8" fmla="*/ 2154956 h 3280075"/>
              <a:gd name="connsiteX9" fmla="*/ 390455 w 8496983"/>
              <a:gd name="connsiteY9" fmla="*/ 3180015 h 3280075"/>
              <a:gd name="connsiteX10" fmla="*/ 64299 w 8496983"/>
              <a:gd name="connsiteY10" fmla="*/ 3051883 h 3280075"/>
              <a:gd name="connsiteX11" fmla="*/ 233 w 8496983"/>
              <a:gd name="connsiteY11" fmla="*/ 1508469 h 3280075"/>
              <a:gd name="connsiteX12" fmla="*/ 52651 w 8496983"/>
              <a:gd name="connsiteY12" fmla="*/ 0 h 328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6983" h="3280075">
                <a:moveTo>
                  <a:pt x="52651" y="0"/>
                </a:moveTo>
                <a:cubicBezTo>
                  <a:pt x="613231" y="21841"/>
                  <a:pt x="2073650" y="52418"/>
                  <a:pt x="2073650" y="52418"/>
                </a:cubicBezTo>
                <a:lnTo>
                  <a:pt x="5451688" y="52418"/>
                </a:lnTo>
                <a:cubicBezTo>
                  <a:pt x="6486455" y="66978"/>
                  <a:pt x="7890088" y="48535"/>
                  <a:pt x="8282251" y="139781"/>
                </a:cubicBezTo>
                <a:cubicBezTo>
                  <a:pt x="8674414" y="231027"/>
                  <a:pt x="8537545" y="477585"/>
                  <a:pt x="7804666" y="599893"/>
                </a:cubicBezTo>
                <a:cubicBezTo>
                  <a:pt x="7071787" y="722201"/>
                  <a:pt x="4739193" y="822184"/>
                  <a:pt x="3884977" y="873631"/>
                </a:cubicBezTo>
                <a:cubicBezTo>
                  <a:pt x="3030761" y="925078"/>
                  <a:pt x="3221018" y="859070"/>
                  <a:pt x="2679367" y="908576"/>
                </a:cubicBezTo>
                <a:cubicBezTo>
                  <a:pt x="2137716" y="958082"/>
                  <a:pt x="1008791" y="962935"/>
                  <a:pt x="635071" y="1170665"/>
                </a:cubicBezTo>
                <a:cubicBezTo>
                  <a:pt x="261351" y="1378395"/>
                  <a:pt x="477817" y="1820064"/>
                  <a:pt x="437048" y="2154956"/>
                </a:cubicBezTo>
                <a:cubicBezTo>
                  <a:pt x="396279" y="2489848"/>
                  <a:pt x="452580" y="3030527"/>
                  <a:pt x="390455" y="3180015"/>
                </a:cubicBezTo>
                <a:cubicBezTo>
                  <a:pt x="328330" y="3329503"/>
                  <a:pt x="129336" y="3330474"/>
                  <a:pt x="64299" y="3051883"/>
                </a:cubicBezTo>
                <a:cubicBezTo>
                  <a:pt x="-738" y="2773292"/>
                  <a:pt x="3145" y="2021970"/>
                  <a:pt x="233" y="1508469"/>
                </a:cubicBezTo>
                <a:cubicBezTo>
                  <a:pt x="-2679" y="994968"/>
                  <a:pt x="22074" y="482923"/>
                  <a:pt x="526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" name="Freeform 3"/>
          <p:cNvSpPr/>
          <p:nvPr/>
        </p:nvSpPr>
        <p:spPr>
          <a:xfrm>
            <a:off x="-36513" y="2492375"/>
            <a:ext cx="8755063" cy="4021138"/>
          </a:xfrm>
          <a:custGeom>
            <a:avLst/>
            <a:gdLst>
              <a:gd name="connsiteX0" fmla="*/ 7981840 w 8755728"/>
              <a:gd name="connsiteY0" fmla="*/ 343611 h 4020266"/>
              <a:gd name="connsiteX1" fmla="*/ 8302171 w 8755728"/>
              <a:gd name="connsiteY1" fmla="*/ 40752 h 4020266"/>
              <a:gd name="connsiteX2" fmla="*/ 8593381 w 8755728"/>
              <a:gd name="connsiteY2" fmla="*/ 419326 h 4020266"/>
              <a:gd name="connsiteX3" fmla="*/ 8721514 w 8755728"/>
              <a:gd name="connsiteY3" fmla="*/ 2789777 h 4020266"/>
              <a:gd name="connsiteX4" fmla="*/ 7964367 w 8755728"/>
              <a:gd name="connsiteY4" fmla="*/ 3348900 h 4020266"/>
              <a:gd name="connsiteX5" fmla="*/ 3147751 w 8755728"/>
              <a:gd name="connsiteY5" fmla="*/ 3989563 h 4020266"/>
              <a:gd name="connsiteX6" fmla="*/ 561804 w 8755728"/>
              <a:gd name="connsiteY6" fmla="*/ 3814836 h 4020266"/>
              <a:gd name="connsiteX7" fmla="*/ 695761 w 8755728"/>
              <a:gd name="connsiteY7" fmla="*/ 2917909 h 4020266"/>
              <a:gd name="connsiteX8" fmla="*/ 7911950 w 8755728"/>
              <a:gd name="connsiteY8" fmla="*/ 2987799 h 4020266"/>
              <a:gd name="connsiteX9" fmla="*/ 7981840 w 8755728"/>
              <a:gd name="connsiteY9" fmla="*/ 343611 h 402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55728" h="4020266">
                <a:moveTo>
                  <a:pt x="7981840" y="343611"/>
                </a:moveTo>
                <a:cubicBezTo>
                  <a:pt x="8046877" y="-147564"/>
                  <a:pt x="8200248" y="28133"/>
                  <a:pt x="8302171" y="40752"/>
                </a:cubicBezTo>
                <a:cubicBezTo>
                  <a:pt x="8404094" y="53371"/>
                  <a:pt x="8523490" y="-38845"/>
                  <a:pt x="8593381" y="419326"/>
                </a:cubicBezTo>
                <a:cubicBezTo>
                  <a:pt x="8663272" y="877497"/>
                  <a:pt x="8826350" y="2301515"/>
                  <a:pt x="8721514" y="2789777"/>
                </a:cubicBezTo>
                <a:cubicBezTo>
                  <a:pt x="8616678" y="3278039"/>
                  <a:pt x="8893328" y="3148936"/>
                  <a:pt x="7964367" y="3348900"/>
                </a:cubicBezTo>
                <a:cubicBezTo>
                  <a:pt x="7035406" y="3548864"/>
                  <a:pt x="4381511" y="3911907"/>
                  <a:pt x="3147751" y="3989563"/>
                </a:cubicBezTo>
                <a:cubicBezTo>
                  <a:pt x="1913991" y="4067219"/>
                  <a:pt x="970469" y="3993445"/>
                  <a:pt x="561804" y="3814836"/>
                </a:cubicBezTo>
                <a:cubicBezTo>
                  <a:pt x="153139" y="3636227"/>
                  <a:pt x="-529263" y="3055749"/>
                  <a:pt x="695761" y="2917909"/>
                </a:cubicBezTo>
                <a:cubicBezTo>
                  <a:pt x="1920785" y="2780070"/>
                  <a:pt x="6695662" y="3417819"/>
                  <a:pt x="7911950" y="2987799"/>
                </a:cubicBezTo>
                <a:cubicBezTo>
                  <a:pt x="9128238" y="2557779"/>
                  <a:pt x="7916803" y="834786"/>
                  <a:pt x="7981840" y="3436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5123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12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3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3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4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4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3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3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3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12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4076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altLang="en-US" sz="2800" smtClean="0"/>
              <a:t>Robert Boyle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19400" y="1355284"/>
            <a:ext cx="6324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17th-century natural philosopher, chemist, physicist, and inventor, also noted for his writings in theology</a:t>
            </a:r>
            <a:r>
              <a:rPr lang="en-US" alt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Unlike most scientists of the day, Boyle did not seek to discover new things by arguing matters logically.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16388" name="Picture 2" descr="http://upload.wikimedia.org/wikipedia/commons/b/b3/Robert_Boyle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8230"/>
            <a:ext cx="23622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3712" y="4217020"/>
            <a:ext cx="868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smtClean="0"/>
              <a:t>Instead </a:t>
            </a:r>
            <a:r>
              <a:rPr lang="en-US" altLang="en-US" dirty="0"/>
              <a:t>he was interested in making observations and drawing conclusions based on these. </a:t>
            </a:r>
          </a:p>
          <a:p>
            <a:r>
              <a:rPr lang="en-US" altLang="en-US" dirty="0"/>
              <a:t>It was Boyle who started the practice of conducting controlled experiments. </a:t>
            </a:r>
          </a:p>
          <a:p>
            <a:r>
              <a:rPr lang="en-US" altLang="en-US" dirty="0"/>
              <a:t>He used to publish his experiments while noting down his practices and the various apparatus that he used. </a:t>
            </a: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7530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251520" y="214536"/>
            <a:ext cx="8229600" cy="838200"/>
          </a:xfrm>
        </p:spPr>
        <p:txBody>
          <a:bodyPr/>
          <a:lstStyle/>
          <a:p>
            <a:r>
              <a:rPr lang="en-US" altLang="en-US" sz="2800" dirty="0" smtClean="0"/>
              <a:t>History of Biogas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1506264"/>
            <a:ext cx="878497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Scientific interest in the gases produced by the natural decomposition of organic matter, was first reported in the sixteenth century by Robert Boyle and Stephen </a:t>
            </a:r>
            <a:r>
              <a:rPr lang="en-US" dirty="0" smtClean="0"/>
              <a:t>Hale.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They </a:t>
            </a:r>
            <a:r>
              <a:rPr lang="en-US" dirty="0"/>
              <a:t>noted that inflammable gas was released by disturbing the sediment of streams and lakes</a:t>
            </a:r>
            <a:r>
              <a:rPr lang="en-US" dirty="0" smtClean="0"/>
              <a:t>.</a:t>
            </a:r>
            <a:r>
              <a:rPr lang="en-US" baseline="30000" dirty="0" smtClean="0"/>
              <a:t> </a:t>
            </a:r>
            <a:r>
              <a:rPr lang="en-US" dirty="0"/>
              <a:t> 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1808, Sir Humphry Davy determined that methane was present in the gases produced by cattle manure</a:t>
            </a:r>
            <a:r>
              <a:rPr lang="en-US" dirty="0" smtClean="0"/>
              <a:t>.</a:t>
            </a:r>
            <a:r>
              <a:rPr lang="en-US" baseline="30000" dirty="0" smtClean="0"/>
              <a:t> </a:t>
            </a:r>
            <a:r>
              <a:rPr lang="en-US" dirty="0"/>
              <a:t> 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first anaerobic digester was built by a leper colony in Bombay, India in 1859.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1895 the technology was developed in Exeter, England, where a septic tank was used to generate gas for street lighting. </a:t>
            </a:r>
            <a:endParaRPr lang="en-US" dirty="0" smtClean="0"/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5601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251520" y="214536"/>
            <a:ext cx="8229600" cy="838200"/>
          </a:xfrm>
        </p:spPr>
        <p:txBody>
          <a:bodyPr/>
          <a:lstStyle/>
          <a:p>
            <a:r>
              <a:rPr lang="en-US" altLang="en-US" sz="2800" dirty="0" smtClean="0"/>
              <a:t>History of Biogas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1424965"/>
            <a:ext cx="878497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dirty="0" smtClean="0"/>
              <a:t>England</a:t>
            </a:r>
            <a:r>
              <a:rPr lang="en-US" dirty="0"/>
              <a:t>, in 1904, the first dual purpose tank for both </a:t>
            </a:r>
            <a:r>
              <a:rPr lang="en-US" dirty="0" smtClean="0"/>
              <a:t>sedimentation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sludge treatment was installed in Hampton.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1907</a:t>
            </a:r>
            <a:r>
              <a:rPr lang="en-US" dirty="0"/>
              <a:t>, in Germany, a patent was issued for the </a:t>
            </a:r>
            <a:r>
              <a:rPr lang="en-US" dirty="0" err="1"/>
              <a:t>Imhoff</a:t>
            </a:r>
            <a:r>
              <a:rPr lang="en-US" dirty="0"/>
              <a:t> tank, an early form of digester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Anaerobic </a:t>
            </a:r>
            <a:r>
              <a:rPr lang="en-US" dirty="0"/>
              <a:t>digestion gained academic recognition in the 1930s.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research led to the discovery of anaerobic bacteria, the microorganisms that facilitate the process.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Further </a:t>
            </a:r>
            <a:r>
              <a:rPr lang="en-US" dirty="0"/>
              <a:t>research was carried out to investigate the conditions under which methanogenic bacteria were able to grow and reproduce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work was developed during World War II where in both Germany and France there was an increase in the application of anaerobic digestion for the treatment of manure.</a:t>
            </a:r>
            <a:endParaRPr lang="en-US" altLang="en-US" dirty="0" smtClean="0"/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3542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781</Words>
  <Application>Microsoft Office PowerPoint</Application>
  <PresentationFormat>On-screen Show (4:3)</PresentationFormat>
  <Paragraphs>123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Arial Unicode MS</vt:lpstr>
      <vt:lpstr>Blackadder ITC</vt:lpstr>
      <vt:lpstr>Book Antiqua</vt:lpstr>
      <vt:lpstr>CommercialScript BT</vt:lpstr>
      <vt:lpstr>Symbol</vt:lpstr>
      <vt:lpstr>Tahoma</vt:lpstr>
      <vt:lpstr>Tempus Sans ITC</vt:lpstr>
      <vt:lpstr>Times</vt:lpstr>
      <vt:lpstr>Times New Roman</vt:lpstr>
      <vt:lpstr>Verdana</vt:lpstr>
      <vt:lpstr>Viner Hand ITC</vt:lpstr>
      <vt:lpstr>Wingdings</vt:lpstr>
      <vt:lpstr>Default Design</vt:lpstr>
      <vt:lpstr>Bitmap Image</vt:lpstr>
      <vt:lpstr>Processing of Biomolecules : De-oiled Cake of करंजक</vt:lpstr>
      <vt:lpstr>Energy Content Distribution of Pongamia Kernels </vt:lpstr>
      <vt:lpstr>PowerPoint Presentation</vt:lpstr>
      <vt:lpstr>De-oiled Cake of करंजक : Ultimate Analysis</vt:lpstr>
      <vt:lpstr>De-oiled Cake of करंजक : Ultimate Analysis </vt:lpstr>
      <vt:lpstr>Classification of Biomolecule</vt:lpstr>
      <vt:lpstr>Robert Boyle</vt:lpstr>
      <vt:lpstr>History of Biogas</vt:lpstr>
      <vt:lpstr>History of Biogas</vt:lpstr>
      <vt:lpstr>Methane Fermentation</vt:lpstr>
      <vt:lpstr>Superior Biochemistry of Methane Fermentation</vt:lpstr>
      <vt:lpstr>Natural Bio-methanation &amp; The Inoculum</vt:lpstr>
      <vt:lpstr>PowerPoint Presentation</vt:lpstr>
      <vt:lpstr>PowerPoint Presentation</vt:lpstr>
      <vt:lpstr>Physico-chemical Characterization of Pongamia de-Oiled Cake</vt:lpstr>
      <vt:lpstr>Biogas Potential of Bio-degradable Solids</vt:lpstr>
      <vt:lpstr>PowerPoint Presentation</vt:lpstr>
      <vt:lpstr>Major Biological Events in Anaerobic Digestion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Consultation on Energy Technologies for Rural Industrialization</dc:title>
  <dc:creator>jee</dc:creator>
  <cp:lastModifiedBy>PMV Subbarao</cp:lastModifiedBy>
  <cp:revision>244</cp:revision>
  <dcterms:created xsi:type="dcterms:W3CDTF">2005-12-28T06:58:04Z</dcterms:created>
  <dcterms:modified xsi:type="dcterms:W3CDTF">2023-02-02T09:55:02Z</dcterms:modified>
</cp:coreProperties>
</file>