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840" r:id="rId2"/>
    <p:sldId id="900" r:id="rId3"/>
    <p:sldId id="835" r:id="rId4"/>
    <p:sldId id="901" r:id="rId5"/>
    <p:sldId id="902" r:id="rId6"/>
    <p:sldId id="837" r:id="rId7"/>
    <p:sldId id="769" r:id="rId8"/>
    <p:sldId id="903" r:id="rId9"/>
    <p:sldId id="770" r:id="rId10"/>
    <p:sldId id="905" r:id="rId11"/>
    <p:sldId id="772" r:id="rId12"/>
    <p:sldId id="904" r:id="rId13"/>
    <p:sldId id="776" r:id="rId14"/>
    <p:sldId id="843" r:id="rId15"/>
    <p:sldId id="844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00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97" d="100"/>
          <a:sy n="97" d="100"/>
        </p:scale>
        <p:origin x="375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10-12T06:15:39.2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1-2,'0'0,"0"0,0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03T05:56:43.1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12328 13716 1278 0,'0'0'28'0,"0"0"5"0,0 0 2 0,0 0 1 0,6-5-28 0,-3-1-8 0,3 1 0 0,-3 0 0 16,0-3 14-16,-3 3 2 0,3-3 0 0,0 2 0 16,-3-2-92-16,3 1-17 0,-3-1-4 0,0 0-1 0,-3 0 64 0,3 2 13 15,0 1 2-15,-3-3 1 0,3 0 78 0,-3 0 16 16,0 0 4-16,0 0 0 0,-3-2-36 0,0 2-6 15,0 0-2-15,3 0 0 16,-3 0-57-16,0 0-12 0,4 3-3 0,-4-3 0 0,0 0 36 0,0 3 0 16,3-1 12-16,-3-2-3 0,0 6 15 15,0-3 4-15,-3-1 0 0,3 1 0 0,-3 0-28 16,0-1 0-16,3 4 0 0,-6 2 0 16,3-3-20-16,-3 0-10 0,0 1-2 0,-2 2 0 0,-1 0 20 15,0 0 3-15,0 0 1 0,0 2 0 0,-3 1 17 0,0 0 4 16,0 5 1-16,-2-6 0 0,-4 1 0 0,0 0 0 15,0-1 0-15,-3 4 0 0,1-1 27 0,-1 0 6 0,0-2 1 16,0 2 0-16,-2 3 34 0,5 0 7 0,-3-3 2 0,0 3 0 16,0-3-53-16,1 6-10 0,-4 0-3 0,0-3 0 15,0-3-25-15,3 0 0 0,-2 0 0 0,-1 1 0 16,0-1 0-16,0-2-9 0,1 5 0 0,2-3 0 16,-3 0 9-16,3 3 0 0,0-3-9 0,-2 3 9 15,2 0 0-15,-3 0 8 0,0 3 0 0,1-3 0 16,2 2 20-16,0 1 3 0,-3-3 1 0,1 0 0 15,2 5 0-15,3-2 0 0,-3-1 0 0,0 1 0 16,4-3-14-16,-1 2-2 0,0 1-1 0,0-1 0 16,0 1-6-16,0 2-1 0,1-2 0 0,-1 2 0 15,3 0 10-15,0-2 2 0,0-1 0 0,3 1 0 16,1 2-3-16,-1 3 0 0,3-3 0 0,0 3 0 16,0 0-1-16,6 0 0 0,-3 0 0 0,3-3 0 15,0 6-16-15,0-3 8 0,4-3-8 0,-1 5 0 16,3-2 0-16,0 3 0 0,0-6 0 0,3 5 0 15,3-2-8-15,0 3 8 0,0-3 0 0,3 0-9 0,-1 2 9 16,1 1-10-16,3 2 10 0,0-3-10 0,0 3 10 16,0 1 0-16,6 1-9 0,-3-1 9 0,3-4 0 0,0 3 0 15,6 0-9-15,-4 3 9 0,7-3-12 0,0 3 2 16,0 0 0-16,6 0 0 0,-4-3-2 0,4 0-1 16,0 3 0-16,3-3 0 0,-1 0 13 0,4 3 0 15,0 0 0-15,6 2 0 0,-1-4 0 0,1 1-12 16,3-1 0-16,2-4 0 0,-2 3 20 0,5-2 5 15,1-1 1-15,0 1 0 0,2-3-24 0,4 0-5 0,-4-1-1 16,4-1 0-16,2-4 16 0,4 1 0 0,-1-1 0 0,1 1 0 16,-4-3 18-16,1 0-3 0,2-3-1 15,1-2 0-15,2 2 6 0,1 0 2 0,-1-2 0 16,1 0 0-16,2-3 2 0,1 0 0 0,2 0 0 16,1-3 0-16,-4 0-15 0,4-2-9 0,-1 0 12 0,3 0-12 15,-2-1 0-15,2 1 0 0,-5 2 0 0,5-2 0 16,4 0 10-16,-4 2 2 0,3 0 0 0,-2 1 0 15,-4-4-25-15,1 4-5 0,-1-3-1 0,1 2 0 16,-4-2 3-16,-2 2 1 0,-4-2 0 0,1-1 0 16,-4 1 15-16,1 0 0 0,-4-3 0 0,1 3-9 15,-4-3 9-15,4 0 0 0,-4-3 0 0,1-2-8 16,0 0 8-16,-4 2 0 0,1-2 0 0,-4 0 0 16,1-3 0-16,-6 0 0 0,-1-5 0 0,-5 0 0 15,0 2 0-15,-6-2 0 0,-1-3 0 0,-2 0 0 16,-6 0 8-16,0 1 3 0,-6-7 1 0,-6 1 0 0,-3-2 9 15,-3-1 3-15,-3 3 0 0,-3 0 0 0,-6-3-11 16,0 0-1-16,-3 3-1 0,-3-3 0 0,0 3 9 16,-3 0 1-16,-3 0 1 0,3 0 0 0,-5 0-11 0,2-3-3 15,-6 0 0-15,0 1 0 16,-5-1-8-16,-1 0-9 0,-3 3 9 0,-6-3-13 0,1 3 3 16,-7 0 1-16,-3 0 0 0,-2 0 0 15,-7-3-3-15,-2 0 0 0,-4 1 0 0,-8-4 0 16,0 6-24-16,-10 0-4 0,-5 0-2 0,-3 2 0 15,-1 9 1-15,-5 2 0 0,-3 5 0 0,0 3 0 0,2 3 41 0,-2 5 0 16,-3 3 11-16,3-1-3 0,-3 6-8 0,0 6 0 16,-7 1 0-16,4 4 0 15,-3 2-25-15,-3 6-11 0,0 2-1 0,-9 2-1 16,0 4-83-16,-9 2-17 0,0 5-3 0,-3 1-1 0</inkml:trace>
  <inkml:trace contextRef="#ctx0" brushRef="#br0" timeOffset="983.1447">13153 15039 1645 0,'0'0'36'0,"-6"5"7"0,-3-2 1 0,3 0 4 16,0 2-39-16,0-3-9 0,0 1 0 0,0 0 0 0,0-1 49 0,-3 1 8 15,3 2 2-15,-3-2 0 0,3 2-24 0,1 1-5 16,-4-1-1-16,0 0 0 0,3 3 11 0,0 0 1 0,-3 0 1 15,3 0 0-15,0 2-10 0,-3 1-1 16,3 0-1-16,-3-1 0 0,3 3-12 0,3 1-2 0,-3-1-1 16,3 0 0-16,0 6-4 0,0-3-1 0,3-1 0 15,-3 4 0-15,3 2-10 0,-3 0 0 16,3 0 0-16,0 6 0 0,0-1 0 0,3 1 8 0,-3 2-8 16,3 3 0-16,0-3 0 0,0 5 0 0,-3-2 8 15,3 5-8-15,0 0 0 0,0 0 0 16,3-3 0-16,0-2 0 0,0-3 0 0,3 0 0 0,0 0 9 0,0-2-9 15,6-3 10-15,-3 0-2 0,3-3-8 0,-1-3 12 16,4 1-12-16,3-3 0 0,-3 0 8 0,6-3-8 16,0 0 0-16,2-2 9 0,1-6-9 0,0 3 8 15,6-3 6-15,-1 0 1 0,4-5 0 0,0 3 0 16,3-3-1-16,-4 0 0 0,4 0 0 0,0 0 0 16,-4 0-14-16,1 0 0 0,0 0 0 0,-3 0 0 15,-1 0 0-15,1 0 0 0,0 3-12 0,-3-3 12 16,-1-3 8-16,-2 0 8 0,0 3 1 0,-3 0 1 15,0 0-8-15,-4-2-2 0,1-1 0 0,0 0 0 16,-3 3-8-16,-3-2 0 0,0-1 0 0,-3 1 8 0,-3-1-8 16,-1 0 0-16,1 1 0 0,-6-4 0 15,0 4-16-15,-3 2-9 0,3-3-2 16,-3 3 0-16,0-5-78 0,-3-3-16 0,-3 2-3 0,3 4-534 16,-3-3-106-16</inkml:trace>
  <inkml:trace contextRef="#ctx0" brushRef="#br0" timeOffset="3597.4121">15281 15682 1590 0,'0'0'45'0,"0"0"10"0,0 0-44 0,0-5-11 0,3-1 0 0,-3-2 0 0,3 0 68 0,-3 0 12 16,3 1 3-16,0-1 0 0,-3-3-33 0,3 0-6 16,0 1-2-16,-3-1 0 0,0 1-18 0,0-1-3 15,0 1-1-15,0-1 0 0,0 3-12 0,-3 0-8 16,0 0 10-16,0 0-10 0,3 3 19 0,0 5-3 15,-3-8 0-15,0 3 0 0,3 5-4 0,0 0 0 16,-6-3-1-16,3 0 0 0,-3 1-11 0,-3-1 0 16,3 6 0-16,-3-1 0 0,0 1 0 0,-2 5-9 15,-1 0 9-15,0 2-10 0,0 4 10 0,0-1 0 16,0 0 0-16,0 0 0 0,3 1 23 0,0 1 3 16,0-1 1-16,3-1 0 0,0 0-27 0,0 0 0 15,6 3 0-15,-3-2 0 0,3-1 0 0,3 0 0 16,0 0 0-16,0-2 0 0,3-1 11 0,3-2-3 0,3 0-8 15,0 0 12-15,3 0-12 0,0 0 8 0,3-3-8 16,0 3 0-16,2-2 14 0,-2-1-3 0,3 0-1 16,0 3 0-16,-3-3-10 0,3 1 0 15,-3 2 0-15,-1 0 8 0,1-1-8 0,0 1 0 0,-3 0 0 0,0 6 0 16,-3-4 0-16,0 6 0 0,-3-3 0 0,-3 3 0 16,0 3 0-16,-4-3 0 0,-2-3 0 0,-2 5 0 15,-7 3 8-15,0 1 4 0,-3-1 0 0,0 0 0 16,-3 3 15-16,0-3 3 0,-3 0 1 0,0-2 0 15,0-1 1-15,1-2 0 0,-1 0 0 0,0-3 0 16,0 3-16-16,0-5-2 0,3-3-1 0,-3-3 0 16,1 0-13-16,2-2-15 0,-3-6 3 0,6 3 1 15,-6-5-36 1,3 2-7-16,3-5-2 0,-3-5 0 0,4 0-64 0,-1-3-14 16,0 0-2-16,3-5-795 0</inkml:trace>
  <inkml:trace contextRef="#ctx0" brushRef="#br0" timeOffset="5904.5076">15606 16219 2602 0,'0'0'57'0,"0"0"12"0,0 0 3 0,0 0 1 0,0 0-58 0,3 5-15 0,-3-5 0 0,0 0 0 16,0 0 0-16,0 0 0 0,0 0 0 0,0 0 0 15,0 0 0-15,-3-8-10 0,3-2 2 0,0-1 0 16,-3-2-7-16,0-3-1 0,3-2 0 0,-3-1 0 16,0-2 16-16,0-3 0 0,3 0 0 0,-3 0 0 15,3-2 10-15,0-1 5 0,-3-2 1 0,3 0 0 16,-3-2-7-16,0-4-1 0,3 3 0 0,-3-5 0 15,0 0 20-15,3 0 3 0,0 3 1 0,0-3 0 16,0 0-32-16,3 0 0 0,-3 0 0 0,3 0 0 16,-3 0-20-1,0-3-9-15,3 3-3 0,-3 0 0 0,0 2 32 0,3 1 0 0,0 0 0 0,-3 2 0 16,3 3-17-16,0 2 2 0,-3 1 1 0,3 5 0 0,0 2 3 16,-3 1 1-16,3 2 0 0,0 3 0 0,-3 2 2 15,3 0 0-15,-3 6 0 0,3 0 0 0,-3 5 8 16,0 0 0-16,0 0 0 0,0 0 0 0,2 5 0 0,4 3 0 15,-3-3 0-15,0 6 0 0,0 2 0 0,0 3 0 16,0 0 0-16,0 2 0 0,0 4 0 16,0-1 0-16,0 3 0 0,3-1 0 0,-3 6 0 15,3 1 0-15,-3 1 0 0,3-2 0 0,0 3 0 0,-3 0 0 16,3 0 0-16,0-3 0 0,0 3 0 0,0 2 0 16,0 0 0-16,0 1 0 0,3-1 0 0,-3 1 0 15,2-1 0-15,-2 0 0 0,0-5 0 0,0 3 0 16,0-5 0-16,0-1 0 0,0-2 0 0,0 2 0 0,0-2 0 15,3 0 0-15,-3-3 0 0,0 0 0 0,3 0 0 16,-3-5 0-16,3-2 0 0,-3-4 8 0,0 1-8 16,0-3 11-16,0 2-11 0,0-2 0 15,-1-2 0-15,1-1 8 0,3-3-8 0,-3-2 0 0,6 0 0 16,-3-2 0-16,-3-1 0 0,3-2 0 0,3 0 0 16,-3-1 0-16,0-4 0 0,0-1 0 0,0-5 0 0,0 0 0 15,0-2 0-15,-1-1 8 0,1-2-8 0,-3 3 8 16,3-4 4-16,-3 1 0 0,0-3 0 0,0 3 0 15,-3 0-12-15,0 0 0 0,0-3 0 0,0 3 0 16,0 2 0-16,0 1 0 0,0 2 0 0,-3 0 0 16,3 0 0-16,0 0 0 0,-3 6 0 0,3-3 0 15,-3 5 0-15,3 2 0 0,-3 1 0 0,0 5-11 16,0 0 3-16,0 0 0 0,0 0 0 0,0 0 0 16,0 0 8-16,0 5 0 0,0 6 0 0,3 0 0 15,-3-1 0-15,0 6 0 0,3 0 0 0,-3 2 0 0,3 1 0 16,-3 2-8-16,3 0 8 0,0 3-8 0,-3-3 8 15,0 0 0-15,3 3 0 0,0-3 0 0,-3 1 0 16,3-1 0-16,0-3 0 0,0 1 0 0,0-1 0 16,0 1 0-16,0-3 0 0,0-3 0 0,0-2 0 15,-1-1 0-15,1 1 8 0,0-3-8 0,3-3 14 0,-3 0-2 16,0 1 0-16,-3-6 0 0,6 0-3 0,0 0-1 16,0-3 0-16,0 0 0 0,3-2-8 0,-3 0 0 15,0-3 0-15,3-3 0 0,-3 1 0 0,0-4 0 16,0-2 0-16,-3 3 0 0,3 0 0 0,-3 0 0 15,0-3 0-15,0 3 0 0,0-1 0 0,0 4 0 16,-3-1 0-16,3 3 0 0,-3 0 0 0,3 0-12 0,-3 3 2 16,0 5 1-16,0 0-2 0,0 0 0 15,0 0 0-15,0 0 0 0,0 0 11 0,0 0-8 0,0 0 8 16,3 8-8-16,-3 0-9 0,3 0-2 0,2 0 0 0,-2 0 0 16,3 2 19-16,-3-2 14 0,3 6-2 0,-3-6-1 15,3 2-11-15,0-2 0 0,0 3 0 0,3-3 0 16,-3-1 0-16,0-1 0 0,3 2 0 0,0-6 0 15,-3 1 0-15,6-3 0 0,0-3 0 0,0 1 0 16,-1-4 0-16,4-2 0 0,-3 1 0 0,0-1 0 16,3-3 0-16,-3 0 0 0,0-4 0 0,0 1 0 15,0-2 0-15,-3 3 0 0,2-3 0 0,-2 0 0 16,-3 1 0-16,0 1 0 0,0-1 0 0,-3-1 0 16,0-3 0-16,-3 6 0 0,3 0 0 0,-6 2 0 15,0-5 0-15,0 6 0 0,0-1 0 0,-3 0 0 16,3 6 0-16,0-3 0 0,-3 3 0 0,3 0 0 0,0-1 8 15,3 4 0-15,0 2 0 0,0 0 0 0,0 0-8 16,0 0 8-16,0 0-8 0,0 0 8 0,0 0 0 16,0 0 0-16,0-6 0 0,0 6 0 0,3-2-8 0,-3 2 0 15,6 0 0-15,0 2 0 0,0 1 0 0,0 2-11 16,0-2 3-16,-3 2 0 0,3 3 8 0,0 0 0 16,0-3 0-16,0 3 0 0,0 0 0 0,0 0-8 15,0 0 8-15,-3 0-8 0,3 3 8 0,0-1 0 16,-3 1 0-16,3-1 0 0,0 1 0 0,0 2 0 15,0-2 0-15,-1 2 0 0,-2 0 0 0,3 1 0 16,0 1 0-16,0-1 0 0,-3 2 0 0,0-1 0 16,3 1 0-16,-3 3 8 0,3-3-8 0,0 0 9 15,-3-3-9-15,3 0 10 0,-3-2-10 0,3-3 10 0,0-1-10 16,0 1 10-16,3-2-1 0,-3-1 0 0,0 0 0 16,0-2 0-16,3 0 20 0,-3-1 4 0,2-2 1 0,1 0 0 15,0-2-34-15,0-1 0 0,0-2 0 16,3-1 0-16,-3-4 13 0,0-1-4 0,0-2-1 0,0 0 0 15,-3-1-8-15,0-1 8 0,0-1-8 0,0-3 8 16,-3 3 0-16,0 3 0 0,0-3 0 0,0 3 0 16,-3-3-8-16,0 3 0 0,0 0 0 0,0-1 0 15,3 4 0-15,-3-1 0 0,-3 1 0 0,3-1 0 16,0 3 0-16,0 0 0 0,0 0 0 0,0 3 0 16,0 0 0-16,0 5-11 0,0-3 3 0,3-2 0 15,-3-1 8-15,0 4-8 0,0 2 8 0,0-3-8 16,2 1 8-16,-2 2 0 0,0 0 8 0,0 0-8 0,0 0 0 15,0 0 0-15,3-6 0 0,-3 6 0 0,0 0 0 16,0 0 0-16,0-2 0 0,0 2 0 0,0 0 11 16,0 0-3-16,3-3 0 0,-3 3 0 0,0 0-8 0,0-5 0 15,0-1 0-15,0 6 0 0,0 0 0 16,0 0 8-16,0 0-8 0,0 0 8 0,0 0 0 0,0 0 0 16,-3-2 0-16,3 2 0 0,0 0-8 0,0 0 0 15,-5-3 0-15,-1 0 0 0,3-2 0 0,3 5 0 16,0 0 0-16,0 0 0 0,0 0 0 0,0 0 0 15,0 0 0-15,0 0 0 0,0 0 0 0,0 0 0 0,0 0 0 16,0 0 0-16,-6 3 0 0,6-3 0 0,0 0 0 16,0 0 0-16,0 0 0 0,0 0 0 0,0 0 0 15,0 0 0-15,0 5 0 0,3 3 0 0,0-3 0 16,3-2 0-16,2 0 0 0,1-1 0 16,0 1 0-16,3-3 0 0,0 0 0 0,0 0 0 0,3 0 0 15,-3-3 0-15,3 3 0 0,0-2 0 0,-1 2 0 0,-2-3 0 16,3 3 0-16,-6 0 0 0,3 3 0 0,0-1 0 15,-3 1 0-15,0 2 0 0,0 0 0 0,0 3 0 16,0-2 0-16,-3-1 0 0,0 6 0 0,0-1 0 16,-1-2 0-16,-2 3-11 0,3-1 3 0,0 4 0 15,-3-4 8-15,3 3 0 0,0 1 0 0,-3-4 0 16,0 1 0-16,0-1 0 0,3 4 0 0,-3-4 0 16,0 1 0-16,0-1 0 0,3 1 0 0,-3-3 0 15,3 0 0-15,0 0 0 0,0-3 0 0,0 0 0 16,0-2 0-16,3 0 0 0,0-3 0 0,-3 0 0 15,3-3 0-15,-1 0 11 0,1-2-3 0,0 0 0 0,0-3-8 16,3 0 0-16,-6 0 0 0,3-3 0 0,-3 3 0 16,3-2 0-16,0-3 0 0,-3-1 0 15,0-2 0-15,0 3 0 0,0 3 0 0,0-1 0 0,-3 0 0 16,3 1 0-16,-4-1 0 0,1 3 0 0,0 0 0 16,0 0 0-16,0 3 0 0,0 0 0 0,0-3 0 15,0 3-11-15,0-1 3 0,0 4 0 0,0-4 8 0,0 1 0 16,3 2 0-16,-3 1 0 0,3 2 0 0,0-3 0 15,0 3 0-15,0-2 0 0,0 4 0 0,0-2 0 16,0 3 0-16,0-1 0 0,0 1 0 0,0 2-8 16,0 3 8-16,0 0-8 0,3 3 8 0,-4-1 0 15,1 1 0-15,0 2 0 0,-3 1 0 0,0 1 0 0,0-1 0 16,-3 1 0-16,0 4 0 0,0 0 0 0,0 2 8 16,-3-3-8-16,3 3 0 0,-3 1 0 0,-3-1 0 15,0 0 0-15,-2 0 10 0,2 3-2 0,-3 0-8 16,0-1 12-16,0 1-12 0,0 3 0 0,0-3 0 0,0-1 0 15,-3 4 0-15,0 2 0 0,-3-5 0 16,0 5 0-16,-2 0 0 0,2 0 0 0,-3-2 0 16,0-1 0-16,-3 0 32 0,0-2 0 0,0 0 0 0,1-3 0 15,-1 3-32-15,0-5 0 0,3-4 0 0,0 1 0 32,0-2-20-32,3-7-9 0,1 1-3 0,2 0 0 0,3-5 20 0,0 0 3 0,0-6 1 0,3-2 0 15,0-1-13-15,3-2-3 0,-3-7 0 0,3-1 0 16,3-11-32-16,0 1-6 15,0-1-2-15,3-4-1080 0</inkml:trace>
  <inkml:trace contextRef="#ctx0" brushRef="#br0" timeOffset="6842.6489">17927 15814 2383 0,'0'0'52'0,"0"0"12"0,0 0 1 0,0 0 2 0,0 0-54 0,0 0-13 0,0 0 0 0,0 0 0 15,0 0 16-15,0 0 1 0,0 0 0 0,-6-2 0 16,0-4-33-16,0-2-6 0,0 3-2 0,1-3 0 15,-1-3 16-15,0 1 8 0,0-1-10 0,0 3 10 16,3-2 0-16,-6-1 0 0,3 6 0 0,0-3 0 16,0 0 8-16,3 5-8 0,3 3 0 0,0 0 0 15,-9 0 9-15,0 0-1 0,3 6-8 0,0-1 12 16,3 6-12-16,-3-1 0 0,3 3 0 0,0 3-10 16,0 0 10-16,0 5-12 0,0 0 12 0,0 1-12 15,3-1 0-15,0-3-1 0,3 3 0 0,-3-2 0 16,3 0 13-16,-3-4-9 0,3 1 9 0,0-3-8 15,0-2 8-15,0-3 0 0,0 3 0 0,3-6 0 16,-3 0 8-16,3 0 3 0,-3-5 1 0,3 0 0 0,3 0 0 16,-3-2 1-16,3-3 0 0,-3-3 0 0,3-3-13 15,0 0 0-15,-3 1 0 0,0-3 0 16,3-1 0-16,-4 1 0 0,4 5 0 0,-3 0 0 0,0 0-8 16,3 3-5-16,-3 0-1 0,3-1 0 0,0 1 2 15,0 3 0-15,0-1 0 0,0 0 0 0,0 1 3 0,0-4 1 16,0 4 0-16,0-4 0 0,-1 1 8 0,1-3 0 15,-3-2 0-15,3-4 0 0,0-2 0 0,0-2 0 16,0-3 0-16,-3-3 0 0,0-5-15 0,3 0-4 16,-3-3-1-16,-3 0 0 0,3-2 20 0,-3 2 0 15,0-5 0-15,3 3 0 0,0 2 33 0,-3 0 4 0,0 0 1 16,0 1 0-16,0 2 5 0,0 2 1 0,0 1 0 16,-1 4 0-16,1 7-29 0,0 1-6 0,-3 6-1 15,3 3 0-15,-3 5-8 0,0 0 0 0,0 0 0 0,0 11 0 16,0 2 0-16,-3 5-11 0,0 6 3 0,0 3 0 15,-2 2 8-15,2 0 0 0,0 5 0 16,-3 6 0-16,3 0-17 0,-3 5-2 0,0 5 0 16,3 0 0-16,-3-5 31 0,3 3 5 0,0-1 2 0,-3 4 0 15,3-1-19-15,-3-2 0 0,3-1 0 0,0 1 0 16,-3 0 0-16,3-6 0 0,3-2 0 0,0-1 0 16,-3-4 0-16,3-1 0 0,-3-2 0 0,3-3 0 15,3-3 0-15,0-5 0 0,-3-2 0 0,3-6 0 16,0-5 0-16,0 0-17 0,3 0 3 0,0-5 1 15,0-3 13-15,3-3-12 0,-3-5 12 0,3-5-12 0,0-3-1 16,3 0 0-16,-1-8 0 0,-2-2 0 16,3-3 36-16,-3-6 7 0,0-4 2 0,0 2 0 15,0 2-32-15,-3 1 0 0,-3-6 0 0,3 0 0 0,-6 3 0 16,0 6 0-16,3 2 0 0,-3 2 0 16,0 3-20-16,0 6-9 0,0 2-3 15,0 5 0-15,0 1 16 0,0 4 4 0,0 6 0 0,0 0 0 0,0 0 0 0,0 0 0 16,-3 8 0-16,3 0 0 0,3 3 3 0,0-1 1 15,3 4 0-15,3-4 0 0,0 1 33 0,6-6 7 16,-1 3 2-16,4-5 0 0,3-3 15 0,3-3 3 16,3-2 1-16,-1-3 0 0,1-3-25 0,3-2-6 15,0-3-1-15,-3-5 0 16,-1 3-77-16,1-6-16 0,0 0-4 0,-3 0-1024 16</inkml:trace>
  <inkml:trace contextRef="#ctx0" brushRef="#br0" timeOffset="7633.0434">20020 15526 2094 0,'0'0'60'0,"0"0"12"0,-3-3-58 0,0-5-14 0,-3 3 0 0,3-3 0 15,0 0 47-15,-3 0 6 0,3 0 2 0,-3 0 0 16,3 3-25-16,-3-3-5 0,0-3-1 0,0 3 0 15,0 3-13-15,0 0-3 0,-3-3-8 0,3 3 12 0,-3-1-12 16,1 4-15-16,-4-1 3 0,3 0 1 16,-3 3-4-16,0 3-1 0,-3 0 0 0,0 2 0 0,0 3 16 15,0 0 0-15,1 0 0 0,-1 2 0 0,3 4 0 0,-3-1 0 16,0 5 0-16,0 4 0 0,0 1 8 0,0 4-8 16,0 2 0-16,-2 3 0 15,2 2-24-15,3 3-11 16,-3 0-2-16,3 0-1 0,0 0 23 0,3 0 5 0,0 0 1 0,3 0 0 0,3-5 24 15,-3 0 5-15,6-3 0 0,0-3 1 0,0 1 25 0,0-6 5 16,6 0 1-16,-3-2 0 0,6-6 14 0,0 0 3 16,0-2 1-16,3-6 0 0,3 0-20 15,3-5-4-15,-3 0-1 0,2-2 0 0,1-6-45 0,0 0-8 16,0-3-3-16,6-5 0 16,-3-2-25-16,2 2-4 0,1 3-2 0,-3-3 0 15,3-3-10-15,-3 3-3 0,3-2 0 0,-1-1 0 16,1 4-84-16,0-7-17 0,0 4-3 0</inkml:trace>
  <inkml:trace contextRef="#ctx0" brushRef="#br0" timeOffset="7897.655">20547 15327 2718 0,'0'8'60'0,"0"3"12"0,0-1 2 0,0 4 2 0,0-1-60 0,0 3-16 0,3 2 0 0,-3 1 0 0,3-1 0 16,0 1-13-16,-3 2 2 0,3 3 1 0,0 0-7 15,-3 2-2-15,3 1 0 0,-3 2 0 16,0 0-41-16,0 0-9 0,0 3-2 16,-3 2 0-16,0-2 0 0,0 2 0 0,-3 1 0 0,3-1 0 15,0 0 36-15,0 1 7 16,0-4 2-16,0 1 0 0,0-5-28 0,0-1-6 0,3-2 0 15,-3-6-499-15,3 1-99 0</inkml:trace>
  <inkml:trace contextRef="#ctx0" brushRef="#br0" timeOffset="8289.0715">20472 15338 2508 0,'0'0'71'0,"0"0"16"0,0 0-70 0,0 0-17 0,0 0 0 0,0 0 0 16,3-3 76-16,3 3 12 0,0 0 3 0,0 0 0 16,3 0-67-16,0 0-12 0,3 0-4 0,0 3 0 15,3 0-8-15,2-1 8 0,1 1-8 0,3-3 8 16,0 2-8-16,0 4-11 0,3-4 3 0,-4 6 0 16,1 0-5-16,0 3-1 0,3-3 0 0,-3 2 0 15,0 1-11 1,-1 2-3-16,-2 3 0 0,3 0 0 0,-6 0 28 0,3 0-10 0,-3 2 10 0,0 1 0 15,-3 2-13-15,-3 0 4 0,-1 0 1 0,-5 3 0 16,3 0-9-16,-6 2-2 0,0-2 0 0,-3 0 0 16,-3 2 19-16,1 1 0 0,-4-1 0 0,-3-2 9 15,0 0-1-15,0 2-8 0,-3 1 12 0,-3-3-4 16,3 2 9-16,0-2 2 0,0-3 0 0,-2 0 0 0,-1-2-19 16,3-3 0-16,-3 2 0 0,3-2 0 0,0-3 0 15,0 1 0-15,3-7 0 0,-2 4 0 0,2-6-12 16,3 1 0-16,-3-4 0 0,3 1 0 15,0-3-103-15,0 0-20 0,3-5-4 0,-3-3-858 16</inkml:trace>
  <inkml:trace contextRef="#ctx0" brushRef="#br0" timeOffset="8656.3575">21615 15171 2372 0,'0'0'52'0,"0"0"12"0,0 0 1 0,0 0 1 0,-3 8-53 0,0-3-13 0,3-5 0 0,-3 6 0 15,0-1 0-15,0 3 0 0,-3-3 0 0,3 3 0 16,0 0 0-16,0 0 0 0,3 3 0 0,0-1 0 16,0 1 0-16,0 2 0 0,0 3 0 0,0 2 0 15,-3 1 0-15,1 2 0 0,4 3 0 0,-4 2 0 0,2 6 0 16,0 5 0-16,-3 6 0 0,0-1 0 16,0 0-12-16,-3 3-3 0,3 3 0 0,-3-3 0 15,0-6-13-15,0 1-4 0,-3-3 0 16,3 3 0-16,0-6-57 0,0-2-12 0,0-3-3 15,0-5 0-15,0-6 32 0,3 1 7 0,0-6 1 0,0-5 0 16</inkml:trace>
  <inkml:trace contextRef="#ctx0" brushRef="#br0" timeOffset="9238.2715">21621 15216 2602 0,'0'0'57'0,"3"3"12"0,0-1 3 0,3 4 1 0,3-1-58 0,3 0-15 0,0 1 0 0,0 2 0 16,0 0 28-16,0 2 4 0,-1-2 0 0,1 3 0 15,0-1-32-15,-3-2 0 0,3 5 0 0,-3-2 0 32,3 2-36-32,-3 0-12 0,-3 3-4 0,3 0 0 15,0 3 14-15,-3-1 2 0,0 1 1 0,0-1 0 0,0 1 20 0,-1 2 4 0,-2 0 1 0,0 0 0 16,0 3-2-16,0-3 0 0,-6 0 0 0,0 3 0 15,-3-3-5-15,1 3-2 0,-7-3 0 0,3 3 0 16,-6-3-24 0,3 3-5-16,-3-3 0 0,0 1-1 0,-3-4 40 0,3 1 9 0,0-1 0 0,-2 1 0 15,2-1 23-15,0 1 4 0,0-3 1 0,0-1 0 0,6-1-5 16,-3-4-1-16,0 1 0 0,3-1 0 16,3-2-6-16,1 0-2 0,2-2 0 0,3-6 0 0,0 0-5 15,0 0-1-15,0 0 0 0,0 0 0 0,0 0-8 16,5 0 0-16,1-3 0 0,3 0 8 0,3 1-8 15,3-4 0-15,0-4 9 0,3-1-9 0,0 1 12 16,0-6-3-16,-1 0 0 0,-2 0 0 0,3-3 14 16,0 4 2-16,0-7 1 0,0 1 0 0,0 3-11 15,0-3-3-15,-1-1 0 0,4 1 0 0,-3 0-3 0,-3 2-1 16,3 4 0-16,-3-1 0 0,0 0-8 0,-1 5-11 16,-5 3 3-16,3 3 0 0,0 0-4 0,-3 2 0 15,3-2 0-15,-3 5 0 0,0 0 12 0,0 5 0 0,-3 3 0 16,0 3 0-1,-3 2-26-15,3 0-3 0,0 8-1 0,-3-2 0 0,3-1 18 16,-3 1 3-16,2 2 1 0,-2 0 0 0,0 0 8 0,0 0 11 0,0-2-3 16,0 0 0-16,0-4-8 0,0-1 8 0,-3-1-8 15,3-3 8-15,0-2-8 0,0-2 0 0,0-1 0 0,3-2 8 32,0-6-89-32,0-2-19 0,0-6-3 0,3-5-860 0</inkml:trace>
  <inkml:trace contextRef="#ctx0" brushRef="#br0" timeOffset="9391.48">22148 15409 2698 0,'-3'14'76'0,"3"-9"18"0,-3 3-75 0,0 2-19 0,3-2 0 0,0-2 0 0,0-1 39 15,0-5 4-15,0 0 1 0,0 0 0 16,0 0-199-16,0 0-39 0,6 0-8 0</inkml:trace>
  <inkml:trace contextRef="#ctx0" brushRef="#br0" timeOffset="10986.9174">22470 15764 2473 0,'0'0'54'0,"0"0"11"0,2-8 3 0,1 0 2 0,0 0-56 0,0-5-14 0,0-3 0 0,0 0 0 15,0 0 12-15,3 0 0 0,-3 0 0 0,0-2 0 16,0 2-12-16,3-2 9 0,-3 2-9 0,0 0 8 15,0 3-8-15,0 2 0 0,0 3 0 0,-3 3 0 16,3-3 0-16,-3 8-17 0,0 0 4 0,0 0 1 16,0 0 0-16,0 0 0 0,0 0 0 0,-3 5 0 15,0 3 3-15,-3 5 1 0,0 3 0 0,0 0 0 16,0 0-13-16,0 2-3 0,0 4 0 0,0-1 0 16,3 3 0-16,0-1 0 0,0-1 0 0,1-1 0 15,2-3 12-15,2 1 1 0,-2-3 1 0,3 0 0 0,0-6 18 16,0 1 3-16,3-3 1 0,0 0 0 0,0-3-2 15,3-3 0-15,0 4 0 0,0-6 0 0,3 0 2 0,0-3 0 16,-3 3 0-16,3-3 0 0,0-2-12 16,0 5 0-16,-4-2 0 0,1 2 0 0,0 2-14 15,-3 3-5-15,-3 3-1 0,3 6 0 0,-6-1 20 0,0 5 0 16,0 6 0-16,-6 3 0 0,0 2-21 0,-3-3-1 16,0 3 0-16,-5 0 0 0,2 1 11 0,-3-4 3 15,0 0 0-15,0-2 0 0,-3-3-2 0,3 1 0 16,-3-4 0-16,4-2 0 0,2 0 18 0,0-6 4 15,3-2 1-15,0 0 0 0,3-2 34 0,6-6 6 16,0 0 2-16,0 0 0 0,0 0-9 0,0-8-2 0,3-3 0 16,3-2 0-16,0-6-13 0,3-2-3 0,3 0-1 15,0 0 0-15,-1-6 5 0,7-2 0 0,-3-2 1 16,0-4 0-16,-3 1-13 0,3-1-4 0,0 4 0 16,0 2 0-16,-1-1-16 0,-2 4 10 0,0 2-10 0,0 0 8 15,0 3-8-15,0 3 0 0,-3 2 0 0,0 3-11 16,0 2-1-16,-3 3-1 0,0-3 0 0,0 3 0 15,0 3 5-15,0 0 8 0,-3 2-13 16,2-2 5-16,-2 2 8 0,-3 3 0 0,0 0 0 0,0 0 0 16,6-2-28-1,-6 2-3-15,0 0-1 0,3 5 0 0,3 3 20 0,-3 2 3 0,3 4 1 0,-3-1 0 16,-3 3-23 0,3 0-4-16,0 2-1 0,-3 1 0 0,3-1 12 0,0 3 1 0,0-5 1 0,0 3 0 15,0-3 22-15,3 0 0 0,-3-6 0 0,3 3 0 0,0-5 0 16,3-2 0-16,0-1 0 0,0-2 0 0,6-6 0 15,-3 0 0-15,-1-2 0 0,4-6 0 0,0-2-16 16,0 0 5-16,3 0 1 0,-6-3 0 0,3 0 18 16,-3 0 4-16,0 0 1 0,-1 3 0 0,4-3 22 0,-6 6 4 15,3-1 1-15,-3 6 0 0,0 2-20 0,0 0-3 16,-3 1-1-16,0 4 0 0,0 1-6 0,0 5-2 16,0 0 0-16,-3 5 0 0,3 3-17 0,-3 2-4 15,0 4-1-15,0-1 0 0,0 3-3 0,-3-1-1 16,0 1 0-16,0 3 0 15,0-3-19-15,-3-1-4 0,-3 1-1 0,3 0 0 0,-3 0 16 0,0-3 3 16,3-5 1-16,0 0 0 0,-3-6 22 0,3 1 0 0,3-3 0 16,0-3 0-16,0-5 18 0,0 0 8 0,0 0 2 15,0 0 0-15,6-3 6 0,0-4 2 0,6-7 0 16,0-2 0-16,2-7-20 0,1-1-3 0,3-5-1 0,0-6 0 16,3-4 32-16,0-1 7 0,0-2 1 0,2-3 0 15,-2 0-26-15,3-6-5 0,-3 1-1 0,-3 0 0 16,3 2-12-16,-4-2-8 0,-2 2 8 0,0 1-8 15,-3 2 0-15,0-3 0 0,3 3 0 0,-3 0 0 16,0 0 0-16,-3 3 0 0,3-1 0 0,-7 6-8 16,4-2-10-16,-3 4-2 0,0 6 0 0,0 0 0 15,0 5-16 1,-3 3-3-16,0 5-1 0,0 3 0 0,-3 2 29 0,0 4 11 0,0 1-8 16,0 6 8-16,0 0-15 0,0 0 3 0,-3 6 0 0,-3 4 0 0,0 3 3 15,0 6 1-15,3 2 0 0,-3 3 0 16,0 8 8-16,3 2 0 0,0 3 0 0,0 5 0 15,1 6 0-15,-1 0 0 0,0 2 0 0,-3 3 0 16,3 0-30-16,-3 0-4 0,3 0-1 16,-3 2 0-16,0-2 23 0,0-3 4 0,3-5 8 0,0-2-13 15,3-6 3-15,-3-3 1 0,3-2 0 0,3-6 0 0,-3 1 9 16,3-6 0-16,0-5 0 0,3-3 0 0,-3-2 16 0,3-4-2 16,0-1 0-16,3-6 0 0,3-3-14 0,-4-2 0 15,4-3 0-15,3-5 0 0,-3-1 0 0,0-4 0 16,3-1 0-16,-3 1 0 0,3-1 8 0,-3-2-8 15,0 0 11-15,2 0-11 0,-2 0 9 0,0 2-9 0,3 1 0 16,-3 4 9-16,0 1-20 0,-3 5-4 0,3 0-1 16,-3 8 0-1,3 0-44-15,-3 6-8 0,-1 2-3 0,-2 2 0 16,6 1 9-16,-3 2 2 0,0 5 0 0,-3-4 0 0,3 2 32 0,0-3 8 16,0 0 0-16,0 0 1 0,0 0 19 0,0-2 9 0,0 0-1 0,3-3 0 15,-4-3 60-15,1 0 11 0,3-2 2 16,-3-1 1-16,0-2-13 0,3 0-2 0,0-2-1 0,-3 2 0 15,3-3-25-15,-3 3-5 0,3-2 0 0,0-4-1 16,-1 4-21-16,4 2-4 0,-3 0-1 0,0 0 0 16,3 2-9-16,-3 1 0 0,0 2 0 0,0 3 0 15,-3 3 0-15,0-1-11 0,-3 6 3 0,0-3 0 16,-3 6-20 0,-1-3-4-16,1 2-1 0,0-2 0 0,-3 0 6 0,0 0 2 0,0 0 0 0,-3-6 0 15,3 1 25-15,-3-3 0 0,3 0 0 0,0-3 0 16,0-5 48-16,0 0 14 0,0 0 3 0,0 0 1 0,0 0-8 15,6 0-2-15,0-3 0 0,0-2 0 0,0-3-28 16,0-2-7-16,0-4-1 0,3 1 0 0,0-5-12 0,-3-1-8 16,3 1 8-16,0-4-8 0,3 1 0 15,-3 0 0-15,0 0 0 0,0 0-8 0,-1 2-10 16,-2 1-2-16,-3 2 0 0,0 0 0 16,0 0-121-16,-3 3-25 0,-3-3-5 15,-3 0-865-15</inkml:trace>
  <inkml:trace contextRef="#ctx0" brushRef="#br0" timeOffset="11179.2436">23279 15494 3254 0,'0'0'72'0,"0"0"14"0,0 0 3 0,0 0 3 0,9 3-74 0,6-3-18 0,0-3 0 0,6-5 0 16,2-3 9-16,7 1-1 0,3-9-8 0,9-2 12 31,-1-5-73-31,7-3-15 0,0-6-4 0,2 1 0 0,-2-3-66 16,-1-3-14-16,-2 3-2 0,0-3-626 0,-1 1-126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1024" units="cm"/>
          <inkml:channel name="Y" type="integer" max="6196" units="cm"/>
        </inkml:traceFormat>
        <inkml:channelProperties>
          <inkml:channelProperty channel="X" name="resolution" value="400" units="1/cm"/>
          <inkml:channelProperty channel="Y" name="resolution" value="400" units="1/cm"/>
        </inkml:channelProperties>
      </inkml:inkSource>
      <inkml:timestamp xml:id="ts0" timeString="2017-10-12T06:15:39.29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1-2,'0'0,"0"0,0 0,0 0,0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14EC1CD-95DE-479D-8785-2EDFC73CE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554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7312FDA2-54D9-4D3C-881C-79250C9F4E15}" type="slidenum">
              <a:rPr lang="en-US" altLang="en-US" sz="1200"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702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FCEF5D41-79C1-4C74-A9A2-A8B4F44D8FFF}" type="slidenum">
              <a:rPr lang="en-US" altLang="en-US" sz="1200">
                <a:latin typeface="Arial" panose="020B0604020202020204" pitchFamily="34" charset="0"/>
              </a:rPr>
              <a:pPr eaLnBrk="1" hangingPunct="1"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04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3905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738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0954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55272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D32DE3-9631-4BAD-B37E-7F83C812ECCE}" type="slidenum">
              <a:rPr lang="ar-SA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7755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224BED2-758F-4C1A-8C37-63D413484787}" type="slidenum">
              <a:rPr lang="ar-SA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478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9385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96080-2791-43C9-A7BB-855038649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5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D9400-4948-48E2-A736-50DC7D94B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3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F47487-521E-4852-BF0D-C6C002455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8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52F8A-1CFC-4236-AF3A-AB98F8B0E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02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73CB63-E5C5-42D2-961F-23E575413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4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B9966-C836-4213-B598-7091A4D60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432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376DE-4CCC-4436-B2CA-EB2D5A90B1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90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E08CD-F9EF-409C-A240-BC248ED6E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803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8FC3F-91F8-430E-BE7E-B34E988E3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BA922-41CD-457C-BF15-A176F86275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42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05964-CB69-4239-9E42-AE2F4CA3E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64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4E7F2-CE22-4E98-912B-5DB8FA9CF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3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F13D2B6-9ABE-4E25-946B-30BC7F41F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950" y="142875"/>
            <a:ext cx="8915400" cy="88265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Microbiology of Anaerobic Digestion of  De-oiled </a:t>
            </a:r>
            <a:r>
              <a:rPr lang="en-GB" sz="3200" dirty="0"/>
              <a:t>Cake of </a:t>
            </a:r>
            <a:r>
              <a:rPr lang="hi-IN" altLang="en-US" sz="3200" dirty="0" smtClean="0">
                <a:solidFill>
                  <a:srgbClr val="FF9900"/>
                </a:solidFill>
                <a:latin typeface="Arial Unicode MS" pitchFamily="34" charset="-128"/>
              </a:rPr>
              <a:t>करंजक</a:t>
            </a:r>
            <a:endParaRPr lang="en-US" altLang="en-US" sz="3200" dirty="0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825" y="5507038"/>
            <a:ext cx="86439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b="1" smtClean="0">
                <a:solidFill>
                  <a:srgbClr val="00B050"/>
                </a:solidFill>
                <a:latin typeface="Viner Hand ITC" panose="03070502030502020203" pitchFamily="66" charset="0"/>
              </a:rPr>
              <a:t>Training of  Non-Native </a:t>
            </a:r>
            <a:r>
              <a:rPr lang="en-US" b="1" dirty="0">
                <a:solidFill>
                  <a:srgbClr val="00B050"/>
                </a:solidFill>
                <a:latin typeface="Viner Hand ITC" panose="03070502030502020203" pitchFamily="66" charset="0"/>
              </a:rPr>
              <a:t>Parasitic Microbes….</a:t>
            </a:r>
            <a:endParaRPr lang="en-IN" b="1" dirty="0">
              <a:solidFill>
                <a:srgbClr val="00B050"/>
              </a:solidFill>
              <a:latin typeface="Viner Hand ITC" panose="03070502030502020203" pitchFamily="66" charset="0"/>
            </a:endParaRPr>
          </a:p>
        </p:txBody>
      </p:sp>
      <p:grpSp>
        <p:nvGrpSpPr>
          <p:cNvPr id="3076" name="Group 5"/>
          <p:cNvGrpSpPr>
            <a:grpSpLocks/>
          </p:cNvGrpSpPr>
          <p:nvPr/>
        </p:nvGrpSpPr>
        <p:grpSpPr bwMode="auto">
          <a:xfrm>
            <a:off x="0" y="-26988"/>
            <a:ext cx="9144000" cy="6878638"/>
            <a:chOff x="48" y="9"/>
            <a:chExt cx="5678" cy="4333"/>
          </a:xfrm>
        </p:grpSpPr>
        <p:grpSp>
          <p:nvGrpSpPr>
            <p:cNvPr id="3079" name="Group 6"/>
            <p:cNvGrpSpPr>
              <a:grpSpLocks/>
            </p:cNvGrpSpPr>
            <p:nvPr/>
          </p:nvGrpSpPr>
          <p:grpSpPr bwMode="auto">
            <a:xfrm>
              <a:off x="48" y="9"/>
              <a:ext cx="86" cy="4296"/>
              <a:chOff x="0" y="-48"/>
              <a:chExt cx="144" cy="4368"/>
            </a:xfrm>
          </p:grpSpPr>
          <p:sp>
            <p:nvSpPr>
              <p:cNvPr id="3090" name="Rectangle 7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3091" name="Rectangle 8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3080" name="Group 9"/>
            <p:cNvGrpSpPr>
              <a:grpSpLocks/>
            </p:cNvGrpSpPr>
            <p:nvPr/>
          </p:nvGrpSpPr>
          <p:grpSpPr bwMode="auto">
            <a:xfrm>
              <a:off x="5640" y="9"/>
              <a:ext cx="86" cy="4296"/>
              <a:chOff x="5616" y="-48"/>
              <a:chExt cx="144" cy="4368"/>
            </a:xfrm>
          </p:grpSpPr>
          <p:sp>
            <p:nvSpPr>
              <p:cNvPr id="3088" name="Rectangle 10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3089" name="Rectangle 11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3081" name="Group 12"/>
            <p:cNvGrpSpPr>
              <a:grpSpLocks/>
            </p:cNvGrpSpPr>
            <p:nvPr/>
          </p:nvGrpSpPr>
          <p:grpSpPr bwMode="auto">
            <a:xfrm>
              <a:off x="120" y="10"/>
              <a:ext cx="5528" cy="86"/>
              <a:chOff x="96" y="-48"/>
              <a:chExt cx="5520" cy="144"/>
            </a:xfrm>
          </p:grpSpPr>
          <p:sp>
            <p:nvSpPr>
              <p:cNvPr id="3086" name="Rectangle 13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3087" name="Rectangle 14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grpSp>
          <p:nvGrpSpPr>
            <p:cNvPr id="3082" name="Group 15"/>
            <p:cNvGrpSpPr>
              <a:grpSpLocks/>
            </p:cNvGrpSpPr>
            <p:nvPr/>
          </p:nvGrpSpPr>
          <p:grpSpPr bwMode="auto">
            <a:xfrm>
              <a:off x="48" y="4250"/>
              <a:ext cx="5678" cy="92"/>
              <a:chOff x="24" y="4264"/>
              <a:chExt cx="5670" cy="155"/>
            </a:xfrm>
          </p:grpSpPr>
          <p:sp>
            <p:nvSpPr>
              <p:cNvPr id="3084" name="Rectangle 16"/>
              <p:cNvSpPr>
                <a:spLocks noChangeArrowheads="1"/>
              </p:cNvSpPr>
              <p:nvPr/>
            </p:nvSpPr>
            <p:spPr bwMode="auto">
              <a:xfrm>
                <a:off x="24" y="4298"/>
                <a:ext cx="2808" cy="11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  <p:sp>
            <p:nvSpPr>
              <p:cNvPr id="3085" name="Rectangle 17"/>
              <p:cNvSpPr>
                <a:spLocks noChangeArrowheads="1"/>
              </p:cNvSpPr>
              <p:nvPr/>
            </p:nvSpPr>
            <p:spPr bwMode="auto">
              <a:xfrm>
                <a:off x="2832" y="4264"/>
                <a:ext cx="2862" cy="155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IN" altLang="en-US" sz="2400"/>
              </a:p>
            </p:txBody>
          </p:sp>
        </p:grpSp>
        <p:sp>
          <p:nvSpPr>
            <p:cNvPr id="27" name="Rectangle 20"/>
            <p:cNvSpPr>
              <a:spLocks noChangeArrowheads="1"/>
            </p:cNvSpPr>
            <p:nvPr/>
          </p:nvSpPr>
          <p:spPr bwMode="auto">
            <a:xfrm>
              <a:off x="115" y="732"/>
              <a:ext cx="5472" cy="48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N">
                <a:latin typeface="+mn-lt"/>
              </a:endParaRPr>
            </a:p>
          </p:txBody>
        </p:sp>
      </p:grp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786188"/>
            <a:ext cx="6400800" cy="1371600"/>
          </a:xfrm>
        </p:spPr>
        <p:txBody>
          <a:bodyPr/>
          <a:lstStyle/>
          <a:p>
            <a:pPr eaLnBrk="1" hangingPunct="1"/>
            <a:r>
              <a:rPr lang="en-US" altLang="en-US" sz="1800" smtClea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smtClea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smtClean="0">
                <a:latin typeface="Tempus Sans ITC" panose="04020404030D07020202" pitchFamily="82" charset="0"/>
              </a:rPr>
              <a:t>Mechanical Engineering Department</a:t>
            </a:r>
          </a:p>
          <a:p>
            <a:pPr eaLnBrk="1" hangingPunct="1"/>
            <a:r>
              <a:rPr lang="en-US" altLang="en-US" sz="1800" smtClean="0">
                <a:latin typeface="Tempus Sans ITC" panose="04020404030D07020202" pitchFamily="82" charset="0"/>
              </a:rPr>
              <a:t>Head, CRDT</a:t>
            </a:r>
          </a:p>
        </p:txBody>
      </p:sp>
      <p:pic>
        <p:nvPicPr>
          <p:cNvPr id="3078" name="Picture 2" descr="A picture containing shape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489075"/>
            <a:ext cx="43624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35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00050" y="231775"/>
            <a:ext cx="6427788" cy="838200"/>
          </a:xfrm>
        </p:spPr>
        <p:txBody>
          <a:bodyPr/>
          <a:lstStyle/>
          <a:p>
            <a:r>
              <a:rPr lang="en-US" altLang="en-US" sz="2800" dirty="0" smtClean="0">
                <a:cs typeface="Tahoma" panose="020B0604030504040204" pitchFamily="34" charset="0"/>
              </a:rPr>
              <a:t>Strategy of Substrate Preparation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686800" cy="4510088"/>
          </a:xfrm>
        </p:spPr>
        <p:txBody>
          <a:bodyPr/>
          <a:lstStyle/>
          <a:p>
            <a:pPr>
              <a:buClr>
                <a:srgbClr val="BE120E"/>
              </a:buClr>
              <a:buFont typeface="Wingdings" pitchFamily="2" charset="2"/>
              <a:buChar char="°"/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Preparation of a substrate using de-oiled cake, water and inoculum.</a:t>
            </a:r>
          </a:p>
          <a:p>
            <a:pPr>
              <a:buClr>
                <a:srgbClr val="BE120E"/>
              </a:buClr>
              <a:buFont typeface="Wingdings" pitchFamily="2" charset="2"/>
              <a:buChar char="°"/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Selection of </a:t>
            </a:r>
            <a:r>
              <a:rPr lang="en-US" sz="2400" dirty="0" smtClean="0">
                <a:latin typeface="+mj-lt"/>
                <a:cs typeface="Tahoma" pitchFamily="34" charset="0"/>
              </a:rPr>
              <a:t>various </a:t>
            </a:r>
            <a:r>
              <a:rPr lang="en-US" sz="2400" dirty="0">
                <a:latin typeface="+mj-lt"/>
                <a:cs typeface="Tahoma" pitchFamily="34" charset="0"/>
              </a:rPr>
              <a:t>proportions.</a:t>
            </a:r>
          </a:p>
          <a:p>
            <a:pPr>
              <a:buClr>
                <a:srgbClr val="BE120E"/>
              </a:buClr>
              <a:buFont typeface="Wingdings" pitchFamily="2" charset="2"/>
              <a:buChar char="°"/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Control of TS in between 18-22 % and to maintain flow ability of substrates. </a:t>
            </a:r>
          </a:p>
          <a:p>
            <a:pPr>
              <a:buClr>
                <a:srgbClr val="BE120E"/>
              </a:buClr>
              <a:buFont typeface="Wingdings" pitchFamily="2" charset="2"/>
              <a:buChar char="°"/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An overall inoculation ratio of 1:10. </a:t>
            </a:r>
          </a:p>
          <a:p>
            <a:pPr>
              <a:buClr>
                <a:srgbClr val="BE120E"/>
              </a:buClr>
              <a:buFont typeface="Wingdings" pitchFamily="2" charset="2"/>
              <a:buChar char="°"/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Two different groups of substrates : With and with out cow dung.</a:t>
            </a:r>
          </a:p>
          <a:p>
            <a:pPr>
              <a:buClr>
                <a:srgbClr val="BE120E"/>
              </a:buClr>
              <a:buFont typeface="Wingdings" pitchFamily="2" charset="2"/>
              <a:buChar char="°"/>
              <a:defRPr/>
            </a:pPr>
            <a:r>
              <a:rPr lang="en-US" sz="2400" dirty="0">
                <a:latin typeface="+mj-lt"/>
                <a:cs typeface="Tahoma" pitchFamily="34" charset="0"/>
              </a:rPr>
              <a:t>Anaerobic digestion of substrate in a </a:t>
            </a:r>
            <a:r>
              <a:rPr lang="en-US" sz="2400" dirty="0" smtClean="0">
                <a:latin typeface="+mj-lt"/>
                <a:cs typeface="Tahoma" pitchFamily="34" charset="0"/>
              </a:rPr>
              <a:t>micro-batch-digester </a:t>
            </a:r>
            <a:r>
              <a:rPr lang="en-US" sz="2400" dirty="0">
                <a:latin typeface="+mj-lt"/>
                <a:cs typeface="Tahoma" pitchFamily="34" charset="0"/>
              </a:rPr>
              <a:t>system.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2413" y="3470275"/>
              <a:ext cx="1587" cy="1588"/>
            </p14:xfrm>
          </p:contentPart>
        </mc:Choice>
        <mc:Fallback xmlns="">
          <p:pic>
            <p:nvPicPr>
              <p:cNvPr id="614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1151" y="3428987"/>
                <a:ext cx="84111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48064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70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301625"/>
            <a:ext cx="8856662" cy="679103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cs typeface="Tahoma" panose="020B0604030504040204" pitchFamily="34" charset="0"/>
              </a:rPr>
              <a:t>Details of </a:t>
            </a:r>
            <a:r>
              <a:rPr lang="en-US" altLang="en-US" sz="2800" dirty="0">
                <a:cs typeface="Tahoma" panose="020B0604030504040204" pitchFamily="34" charset="0"/>
              </a:rPr>
              <a:t>P</a:t>
            </a:r>
            <a:r>
              <a:rPr lang="en-US" altLang="en-US" sz="2800" dirty="0" smtClean="0">
                <a:cs typeface="Tahoma" panose="020B0604030504040204" pitchFamily="34" charset="0"/>
              </a:rPr>
              <a:t>repared Substrates</a:t>
            </a:r>
          </a:p>
        </p:txBody>
      </p:sp>
      <p:grpSp>
        <p:nvGrpSpPr>
          <p:cNvPr id="27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8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0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2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2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0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8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5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9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104063"/>
              </p:ext>
            </p:extLst>
          </p:nvPr>
        </p:nvGraphicFramePr>
        <p:xfrm>
          <a:off x="368425" y="1132861"/>
          <a:ext cx="8524055" cy="474441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2371">
                  <a:extLst>
                    <a:ext uri="{9D8B030D-6E8A-4147-A177-3AD203B41FA5}">
                      <a16:colId xmlns:a16="http://schemas.microsoft.com/office/drawing/2014/main" val="1663996920"/>
                    </a:ext>
                  </a:extLst>
                </a:gridCol>
                <a:gridCol w="3177148">
                  <a:extLst>
                    <a:ext uri="{9D8B030D-6E8A-4147-A177-3AD203B41FA5}">
                      <a16:colId xmlns:a16="http://schemas.microsoft.com/office/drawing/2014/main" val="1101862969"/>
                    </a:ext>
                  </a:extLst>
                </a:gridCol>
                <a:gridCol w="1288157">
                  <a:extLst>
                    <a:ext uri="{9D8B030D-6E8A-4147-A177-3AD203B41FA5}">
                      <a16:colId xmlns:a16="http://schemas.microsoft.com/office/drawing/2014/main" val="4282076302"/>
                    </a:ext>
                  </a:extLst>
                </a:gridCol>
                <a:gridCol w="765363">
                  <a:extLst>
                    <a:ext uri="{9D8B030D-6E8A-4147-A177-3AD203B41FA5}">
                      <a16:colId xmlns:a16="http://schemas.microsoft.com/office/drawing/2014/main" val="1160729466"/>
                    </a:ext>
                  </a:extLst>
                </a:gridCol>
                <a:gridCol w="1065508">
                  <a:extLst>
                    <a:ext uri="{9D8B030D-6E8A-4147-A177-3AD203B41FA5}">
                      <a16:colId xmlns:a16="http://schemas.microsoft.com/office/drawing/2014/main" val="1710379319"/>
                    </a:ext>
                  </a:extLst>
                </a:gridCol>
                <a:gridCol w="1065508">
                  <a:extLst>
                    <a:ext uri="{9D8B030D-6E8A-4147-A177-3AD203B41FA5}">
                      <a16:colId xmlns:a16="http://schemas.microsoft.com/office/drawing/2014/main" val="2053093372"/>
                    </a:ext>
                  </a:extLst>
                </a:gridCol>
              </a:tblGrid>
              <a:tr h="266018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Sl. No.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Treatment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gridSpan="4"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Substrate constituents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299089"/>
                  </a:ext>
                </a:extLst>
              </a:tr>
              <a:tr h="26601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designation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4631818"/>
                  </a:ext>
                </a:extLst>
              </a:tr>
              <a:tr h="26601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 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Cake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Water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Dung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Inoculum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991347"/>
                  </a:ext>
                </a:extLst>
              </a:tr>
              <a:tr h="266018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800" u="none" strike="noStrike">
                          <a:effectLst/>
                        </a:rPr>
                        <a:t> </a:t>
                      </a:r>
                      <a:endParaRPr lang="en-IN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 smtClean="0">
                          <a:effectLst/>
                        </a:rPr>
                        <a:t> </a:t>
                      </a:r>
                      <a:r>
                        <a:rPr lang="en-IN" sz="1800" u="none" strike="noStrike" dirty="0">
                          <a:effectLst/>
                        </a:rPr>
                        <a:t>g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 smtClean="0">
                          <a:effectLst/>
                        </a:rPr>
                        <a:t>ml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 smtClean="0">
                          <a:effectLst/>
                        </a:rPr>
                        <a:t>g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g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519469"/>
                  </a:ext>
                </a:extLst>
              </a:tr>
              <a:tr h="266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</a:t>
                      </a:r>
                      <a:endParaRPr lang="en-IN" sz="1800" b="1" i="0" u="none" strike="noStrike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1.0 DR [CD]</a:t>
                      </a:r>
                      <a:endParaRPr lang="en-IN" sz="1800" b="1" i="0" u="none" strike="noStrike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00050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0</a:t>
                      </a:r>
                      <a:endParaRPr lang="en-IN" sz="1800" b="1" i="0" u="none" strike="noStrike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2000</a:t>
                      </a:r>
                      <a:endParaRPr lang="en-IN" sz="1800" b="1" i="0" u="none" strike="noStrike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2000</a:t>
                      </a:r>
                      <a:endParaRPr lang="en-IN" sz="1800" b="1" i="0" u="none" strike="noStrike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solidFill>
                            <a:srgbClr val="00B050"/>
                          </a:solidFill>
                          <a:effectLst/>
                        </a:rPr>
                        <a:t>200</a:t>
                      </a:r>
                      <a:endParaRPr lang="en-IN" sz="1800" b="1" i="0" u="none" strike="noStrike" dirty="0">
                        <a:solidFill>
                          <a:srgbClr val="00B05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500236"/>
                  </a:ext>
                </a:extLst>
              </a:tr>
              <a:tr h="266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2</a:t>
                      </a:r>
                      <a:endParaRPr lang="en-IN" sz="1800" b="1" i="0" u="none" strike="noStrike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3.0 DR [5PC:0CD]</a:t>
                      </a:r>
                      <a:endParaRPr lang="en-IN" sz="1800" b="1" i="0" u="none" strike="noStrike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500</a:t>
                      </a:r>
                      <a:endParaRPr lang="en-IN" sz="1800" b="1" i="0" u="none" strike="noStrike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1500</a:t>
                      </a:r>
                      <a:endParaRPr lang="en-IN" sz="1800" b="1" i="0" u="none" strike="noStrike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IN" sz="1800" b="1" i="0" u="none" strike="noStrike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50</a:t>
                      </a:r>
                      <a:endParaRPr lang="en-IN" sz="1800" b="1" i="0" u="none" strike="noStrike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763444"/>
                  </a:ext>
                </a:extLst>
              </a:tr>
              <a:tr h="266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3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3.0 DR [5PC:1CD]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500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1500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100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/>
                        </a:rPr>
                        <a:t>50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3059095"/>
                  </a:ext>
                </a:extLst>
              </a:tr>
              <a:tr h="266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4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3.0 DR [5PC:2CD]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500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1500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200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/>
                        </a:rPr>
                        <a:t>50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939359"/>
                  </a:ext>
                </a:extLst>
              </a:tr>
              <a:tr h="266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5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3.0 DR [5PC:3CD]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500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1500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300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/>
                        </a:rPr>
                        <a:t>50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2469"/>
                  </a:ext>
                </a:extLst>
              </a:tr>
              <a:tr h="266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6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3.0 DR [5PC:4CD]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500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1500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400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/>
                        </a:rPr>
                        <a:t>50</a:t>
                      </a:r>
                      <a:endParaRPr lang="en-IN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788644"/>
                  </a:ext>
                </a:extLst>
              </a:tr>
              <a:tr h="266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7</a:t>
                      </a:r>
                      <a:endParaRPr lang="en-IN" sz="1800" b="1" i="0" u="none" strike="noStrike">
                        <a:solidFill>
                          <a:srgbClr val="BE120E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3.0 DR [5PC:5CD]</a:t>
                      </a:r>
                      <a:endParaRPr lang="en-IN" sz="1800" b="1" i="0" u="none" strike="noStrike">
                        <a:solidFill>
                          <a:srgbClr val="BE120E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500</a:t>
                      </a:r>
                      <a:endParaRPr lang="en-IN" sz="1800" b="1" i="0" u="none" strike="noStrike">
                        <a:solidFill>
                          <a:srgbClr val="BE120E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1500</a:t>
                      </a:r>
                      <a:endParaRPr lang="en-IN" sz="1800" b="1" i="0" u="none" strike="noStrike">
                        <a:solidFill>
                          <a:srgbClr val="BE120E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500</a:t>
                      </a:r>
                      <a:endParaRPr lang="en-IN" sz="1800" b="1" i="0" u="none" strike="noStrike">
                        <a:solidFill>
                          <a:srgbClr val="BE120E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50</a:t>
                      </a:r>
                      <a:endParaRPr lang="en-IN" sz="1800" b="1" i="0" u="none" strike="noStrike">
                        <a:solidFill>
                          <a:srgbClr val="BE120E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637783"/>
                  </a:ext>
                </a:extLst>
              </a:tr>
              <a:tr h="266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8</a:t>
                      </a:r>
                      <a:endParaRPr lang="en-IN" sz="1800" b="1" i="0" u="none" strike="noStrike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3.5 DR [5PC:0CD]</a:t>
                      </a:r>
                      <a:endParaRPr lang="en-IN" sz="1800" b="1" i="0" u="none" strike="noStrike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500</a:t>
                      </a:r>
                      <a:endParaRPr lang="en-IN" sz="1800" b="1" i="0" u="none" strike="noStrike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1750</a:t>
                      </a:r>
                      <a:endParaRPr lang="en-IN" sz="1800" b="1" i="0" u="none" strike="noStrike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0</a:t>
                      </a:r>
                      <a:endParaRPr lang="en-IN" sz="1800" b="1" i="0" u="none" strike="noStrike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50</a:t>
                      </a:r>
                      <a:endParaRPr lang="en-IN" sz="1800" b="1" i="0" u="none" strike="noStrike" dirty="0">
                        <a:solidFill>
                          <a:srgbClr val="0070C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654077"/>
                  </a:ext>
                </a:extLst>
              </a:tr>
              <a:tr h="266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9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3.5 DR [5PC:1CD]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500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1750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100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50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800894"/>
                  </a:ext>
                </a:extLst>
              </a:tr>
              <a:tr h="266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10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3.5 DR [5PC:2CD]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500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1750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200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50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590266"/>
                  </a:ext>
                </a:extLst>
              </a:tr>
              <a:tr h="266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11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3.5 DR [5PC:3CD]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500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1750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300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50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267084"/>
                  </a:ext>
                </a:extLst>
              </a:tr>
              <a:tr h="2660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12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3.5 DR [5PC:4CD]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500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1750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400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50</a:t>
                      </a:r>
                      <a:endParaRPr lang="en-IN" sz="18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723497"/>
                  </a:ext>
                </a:extLst>
              </a:tr>
              <a:tr h="2734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13</a:t>
                      </a:r>
                      <a:endParaRPr lang="en-IN" sz="1800" b="1" i="0" u="none" strike="noStrike">
                        <a:solidFill>
                          <a:srgbClr val="BE120E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/>
                        </a:rPr>
                        <a:t>3.5 DR [5PC:5CD]</a:t>
                      </a:r>
                      <a:endParaRPr lang="en-IN" sz="1800" b="1" i="0" u="none" strike="noStrike" dirty="0">
                        <a:solidFill>
                          <a:srgbClr val="BE120E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500</a:t>
                      </a:r>
                      <a:endParaRPr lang="en-IN" sz="1800" b="1" i="0" u="none" strike="noStrike">
                        <a:solidFill>
                          <a:srgbClr val="BE120E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1750</a:t>
                      </a:r>
                      <a:endParaRPr lang="en-IN" sz="1800" b="1" i="0" u="none" strike="noStrike">
                        <a:solidFill>
                          <a:srgbClr val="BE120E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>
                          <a:effectLst/>
                        </a:rPr>
                        <a:t>500</a:t>
                      </a:r>
                      <a:endParaRPr lang="en-IN" sz="1800" b="1" i="0" u="none" strike="noStrike">
                        <a:solidFill>
                          <a:srgbClr val="BE120E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IN" sz="1800" u="none" strike="noStrike" dirty="0">
                          <a:effectLst/>
                        </a:rPr>
                        <a:t>50</a:t>
                      </a:r>
                      <a:endParaRPr lang="en-IN" sz="1800" b="1" i="0" u="none" strike="noStrike" dirty="0">
                        <a:solidFill>
                          <a:srgbClr val="BE120E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4763" marR="4763" marT="476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760354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68425" y="2492896"/>
            <a:ext cx="8524055" cy="172819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ectangle 21"/>
          <p:cNvSpPr/>
          <p:nvPr/>
        </p:nvSpPr>
        <p:spPr>
          <a:xfrm>
            <a:off x="368425" y="4221088"/>
            <a:ext cx="8524055" cy="1728192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4435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 txBox="1">
            <a:spLocks noGrp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A4937BF-10A0-4903-A718-F5FAB65FA750}" type="slidenum">
              <a:rPr lang="en-US" altLang="en-US" sz="1200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sp>
        <p:nvSpPr>
          <p:cNvPr id="28675" name="Rectangle 2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69900" indent="-469900" eaLnBrk="1" hangingPunct="1"/>
            <a:endParaRPr lang="en-US" altLang="en-US" smtClean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8676" name="Picture 3" descr="100_01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174750"/>
            <a:ext cx="7596188" cy="51816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268288" y="106363"/>
            <a:ext cx="5959475" cy="9540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800" dirty="0">
                <a:solidFill>
                  <a:srgbClr val="1605ED"/>
                </a:solidFill>
                <a:latin typeface="+mj-lt"/>
              </a:rPr>
              <a:t> </a:t>
            </a:r>
            <a:r>
              <a:rPr lang="en-US" altLang="en-US" sz="2800" dirty="0">
                <a:solidFill>
                  <a:srgbClr val="1605ED"/>
                </a:solidFill>
              </a:rPr>
              <a:t>Micro Digester Systems </a:t>
            </a:r>
            <a:r>
              <a:rPr lang="en-US" altLang="en-US" sz="2800" dirty="0" smtClean="0">
                <a:solidFill>
                  <a:srgbClr val="1605ED"/>
                </a:solidFill>
              </a:rPr>
              <a:t>: </a:t>
            </a:r>
            <a:r>
              <a:rPr lang="en-US" altLang="en-US" sz="2800" dirty="0" smtClean="0">
                <a:solidFill>
                  <a:srgbClr val="1605ED"/>
                </a:solidFill>
                <a:latin typeface="+mj-lt"/>
              </a:rPr>
              <a:t>Preliminary </a:t>
            </a:r>
            <a:r>
              <a:rPr lang="en-US" altLang="en-US" sz="2800" dirty="0">
                <a:solidFill>
                  <a:srgbClr val="1605ED"/>
                </a:solidFill>
                <a:latin typeface="+mj-lt"/>
              </a:rPr>
              <a:t>Batch Study</a:t>
            </a:r>
          </a:p>
        </p:txBody>
      </p:sp>
      <p:sp>
        <p:nvSpPr>
          <p:cNvPr id="28678" name="Rectangle 8"/>
          <p:cNvSpPr txBox="1">
            <a:spLocks noGrp="1" noChangeArrowheads="1"/>
          </p:cNvSpPr>
          <p:nvPr/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EB1C9E-58E9-4114-9A92-9512FEF4CE86}" type="slidenum">
              <a:rPr lang="en-US" altLang="en-US" sz="1200">
                <a:latin typeface="Verdana" panose="020B060403050404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latin typeface="Verdana" panose="020B0604030504040204" pitchFamily="34" charset="0"/>
            </a:endParaRPr>
          </a:p>
        </p:txBody>
      </p:sp>
      <p:grpSp>
        <p:nvGrpSpPr>
          <p:cNvPr id="2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0502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7"/>
          <p:cNvSpPr>
            <a:spLocks noGrp="1" noChangeArrowheads="1"/>
          </p:cNvSpPr>
          <p:nvPr>
            <p:ph type="title"/>
          </p:nvPr>
        </p:nvSpPr>
        <p:spPr>
          <a:xfrm>
            <a:off x="284163" y="-26988"/>
            <a:ext cx="7010400" cy="1143001"/>
          </a:xfrm>
        </p:spPr>
        <p:txBody>
          <a:bodyPr/>
          <a:lstStyle/>
          <a:p>
            <a:r>
              <a:rPr lang="en-US" altLang="en-US" sz="2800" dirty="0" smtClean="0">
                <a:solidFill>
                  <a:schemeClr val="tx1"/>
                </a:solidFill>
              </a:rPr>
              <a:t>Results of Preliminary Trials &amp; Analysis of Failures </a:t>
            </a:r>
          </a:p>
        </p:txBody>
      </p:sp>
      <p:sp>
        <p:nvSpPr>
          <p:cNvPr id="6758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20675" y="1260029"/>
            <a:ext cx="8643813" cy="5409331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Low yield and very poor quality of biogas was observed during the preliminary batch </a:t>
            </a:r>
            <a:r>
              <a:rPr lang="en-US" sz="2400" dirty="0" err="1"/>
              <a:t>biomethanation</a:t>
            </a:r>
            <a:r>
              <a:rPr lang="en-US" sz="2400" dirty="0"/>
              <a:t> study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ü"/>
            </a:pPr>
            <a:r>
              <a:rPr lang="en-US" altLang="en-US" sz="2400" dirty="0"/>
              <a:t>A major challenge in </a:t>
            </a:r>
            <a:r>
              <a:rPr lang="en-US" altLang="en-US" sz="2400" dirty="0" err="1"/>
              <a:t>biomethanation</a:t>
            </a:r>
            <a:r>
              <a:rPr lang="en-US" altLang="en-US" sz="2400" dirty="0"/>
              <a:t> of these </a:t>
            </a:r>
            <a:r>
              <a:rPr lang="en-US" altLang="en-US" sz="2400" dirty="0" err="1"/>
              <a:t>deoiled</a:t>
            </a:r>
            <a:r>
              <a:rPr lang="en-US" altLang="en-US" sz="2400" dirty="0"/>
              <a:t> cakes is lacking of inherent bacteria like cattle dung.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ü"/>
            </a:pPr>
            <a:r>
              <a:rPr lang="en-US" altLang="en-US" sz="2400" dirty="0"/>
              <a:t>Lack of these inherent bacteria demands a special attention for operation of digester with cake.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ü"/>
            </a:pPr>
            <a:r>
              <a:rPr lang="en-US" altLang="en-US" sz="2400" dirty="0"/>
              <a:t>Other major deficiency of cake is the presence of long chain free fatty acids, which are prone to destroy the population of bacteria.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 smtClean="0"/>
              <a:t>Placement </a:t>
            </a:r>
            <a:r>
              <a:rPr lang="en-US" sz="2400" dirty="0"/>
              <a:t>of Cattle dung microbes in the substrates of </a:t>
            </a:r>
            <a:r>
              <a:rPr lang="en-US" sz="2400" dirty="0" err="1"/>
              <a:t>pongamia</a:t>
            </a:r>
            <a:r>
              <a:rPr lang="en-US" sz="2400" dirty="0"/>
              <a:t> de-oiled cake is a sudden and drastic change in environment for the microbial activity. 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/>
              <a:t>The microbes present in cattle dung inoculums  could not  survive in de-oiled cake-water environment</a:t>
            </a:r>
            <a:r>
              <a:rPr lang="en-US" sz="2400" dirty="0" smtClean="0"/>
              <a:t>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ü"/>
              <a:defRPr/>
            </a:pPr>
            <a:r>
              <a:rPr lang="en-US" altLang="en-US" sz="2400" dirty="0"/>
              <a:t>There may be a continuous drop in population of bacteria in the inoculum.  </a:t>
            </a:r>
            <a:endParaRPr lang="en-US" sz="2400" dirty="0"/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ü"/>
              <a:defRPr/>
            </a:pPr>
            <a:endParaRPr lang="en-US" sz="2400" dirty="0"/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ü"/>
              <a:defRPr/>
            </a:pPr>
            <a:endParaRPr lang="en-US" sz="2400" dirty="0"/>
          </a:p>
        </p:txBody>
      </p:sp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8072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75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75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75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75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 noChangeArrowheads="1"/>
          </p:cNvSpPr>
          <p:nvPr>
            <p:ph type="title"/>
          </p:nvPr>
        </p:nvSpPr>
        <p:spPr>
          <a:xfrm>
            <a:off x="455613" y="265113"/>
            <a:ext cx="6423025" cy="757237"/>
          </a:xfrm>
        </p:spPr>
        <p:txBody>
          <a:bodyPr/>
          <a:lstStyle/>
          <a:p>
            <a:r>
              <a:rPr lang="en-IN" altLang="en-US" sz="2800" smtClean="0"/>
              <a:t>Methane Fermentation: Microbial Growth &amp; Inhibition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285750" y="1150938"/>
            <a:ext cx="8685213" cy="5599112"/>
          </a:xfrm>
        </p:spPr>
        <p:txBody>
          <a:bodyPr/>
          <a:lstStyle/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IN" altLang="en-US" sz="2400" smtClean="0"/>
              <a:t>Control of microbial growth usually decided by the presence  of physical or chemical (natural) agents in the feed material.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IN" altLang="en-US" sz="2400" smtClean="0"/>
              <a:t>These natural agents which either kill or prevent the </a:t>
            </a:r>
            <a:r>
              <a:rPr lang="en-IN" altLang="en-US" sz="2400" b="1" smtClean="0"/>
              <a:t>growth</a:t>
            </a:r>
            <a:r>
              <a:rPr lang="en-IN" altLang="en-US" sz="2400" smtClean="0"/>
              <a:t> of microorganisms. 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IN" altLang="en-US" sz="2400" smtClean="0"/>
              <a:t>Agents which kill cells are called </a:t>
            </a:r>
            <a:r>
              <a:rPr lang="en-IN" altLang="en-US" sz="2400" i="1" smtClean="0">
                <a:solidFill>
                  <a:srgbClr val="FF0000"/>
                </a:solidFill>
              </a:rPr>
              <a:t>Cidal</a:t>
            </a:r>
            <a:r>
              <a:rPr lang="en-IN" altLang="en-US" sz="2400" smtClean="0"/>
              <a:t> agents.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IN" altLang="en-US" sz="2400" smtClean="0"/>
              <a:t> Agents which </a:t>
            </a:r>
            <a:r>
              <a:rPr lang="en-IN" altLang="en-US" sz="2400" b="1" smtClean="0"/>
              <a:t>inhibit</a:t>
            </a:r>
            <a:r>
              <a:rPr lang="en-IN" altLang="en-US" sz="2400" smtClean="0"/>
              <a:t> the </a:t>
            </a:r>
            <a:r>
              <a:rPr lang="en-IN" altLang="en-US" sz="2400" b="1" smtClean="0"/>
              <a:t>growth</a:t>
            </a:r>
            <a:r>
              <a:rPr lang="en-IN" altLang="en-US" sz="2400" smtClean="0"/>
              <a:t> of cells (without killing them) are referred to as static agents.</a:t>
            </a:r>
            <a:endParaRPr lang="en-US" altLang="en-US" sz="2400" smtClean="0"/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smtClean="0"/>
              <a:t>The static agents present in slurry of de-oiled cake environment created an inhibition in microbes.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smtClean="0"/>
              <a:t>This was responsible for continuous drop in population of microbes in this environment. 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smtClean="0"/>
              <a:t>This proves that the substrates used in Micro-digester systems are affected by static agents.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smtClean="0"/>
              <a:t>How to control the influence of static agents?</a:t>
            </a:r>
          </a:p>
          <a:p>
            <a:pPr>
              <a:lnSpc>
                <a:spcPct val="80000"/>
              </a:lnSpc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i="1" smtClean="0">
                <a:solidFill>
                  <a:srgbClr val="FF0000"/>
                </a:solidFill>
              </a:rPr>
              <a:t>Can we train microbes to rearrange their digestive resourcesto overcome the influence of static agents? </a:t>
            </a:r>
            <a:endParaRPr lang="en-IN" altLang="en-US" sz="2400" i="1" smtClean="0">
              <a:solidFill>
                <a:srgbClr val="FF0000"/>
              </a:solidFill>
            </a:endParaRPr>
          </a:p>
        </p:txBody>
      </p:sp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646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 noChangeArrowheads="1"/>
          </p:cNvSpPr>
          <p:nvPr>
            <p:ph type="title"/>
          </p:nvPr>
        </p:nvSpPr>
        <p:spPr>
          <a:xfrm>
            <a:off x="424656" y="323372"/>
            <a:ext cx="5862637" cy="727075"/>
          </a:xfrm>
        </p:spPr>
        <p:txBody>
          <a:bodyPr/>
          <a:lstStyle/>
          <a:p>
            <a:r>
              <a:rPr lang="en-IN" altLang="en-US" sz="2800" dirty="0" smtClean="0"/>
              <a:t>An Confident Scientist vs Engineer</a:t>
            </a: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977900" y="6854825"/>
            <a:ext cx="237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 i="1">
                <a:solidFill>
                  <a:srgbClr val="FF0000"/>
                </a:solidFill>
              </a:rPr>
              <a:t>287.46 billion km</a:t>
            </a: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876256" y="3903141"/>
            <a:ext cx="11160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 i="1">
                <a:solidFill>
                  <a:srgbClr val="FF0000"/>
                </a:solidFill>
              </a:rPr>
              <a:t>348 pm</a:t>
            </a:r>
          </a:p>
        </p:txBody>
      </p:sp>
      <p:grpSp>
        <p:nvGrpSpPr>
          <p:cNvPr id="5125" name="Group 2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13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13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13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4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5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4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14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4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14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4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14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6" name="Rectangle 21"/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136" name="Picture 23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850" y="1095375"/>
            <a:ext cx="79771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lvl="1"/>
            <a:r>
              <a:rPr lang="en-US" altLang="en-US" dirty="0"/>
              <a:t>Develop a strong sense of trust in your instincts</a:t>
            </a:r>
          </a:p>
          <a:p>
            <a:r>
              <a:rPr lang="en-US" altLang="en-US" dirty="0" smtClean="0"/>
              <a:t>How </a:t>
            </a:r>
            <a:r>
              <a:rPr lang="en-US" altLang="en-US" dirty="0"/>
              <a:t>wonderful that we have met with a paradox. Now we have some hope of making progress. </a:t>
            </a:r>
            <a:endParaRPr lang="en-IN" alt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21516" y="2338124"/>
            <a:ext cx="3482132" cy="2498369"/>
            <a:chOff x="702050" y="1888677"/>
            <a:chExt cx="3480944" cy="2498127"/>
          </a:xfrm>
        </p:grpSpPr>
        <p:pic>
          <p:nvPicPr>
            <p:cNvPr id="5133" name="Picture 2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50" y="2392759"/>
              <a:ext cx="1709710" cy="1994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4" name="Rectangle 2"/>
            <p:cNvSpPr>
              <a:spLocks noChangeArrowheads="1"/>
            </p:cNvSpPr>
            <p:nvPr/>
          </p:nvSpPr>
          <p:spPr bwMode="auto">
            <a:xfrm>
              <a:off x="726599" y="1888677"/>
              <a:ext cx="34563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r>
                <a:rPr lang="en-IN" altLang="en-US" dirty="0">
                  <a:solidFill>
                    <a:srgbClr val="4D5156"/>
                  </a:solidFill>
                  <a:latin typeface="Arial" panose="020B0604020202020204" pitchFamily="34" charset="0"/>
                </a:rPr>
                <a:t>Niels Henrik David Bohr</a:t>
              </a:r>
              <a:endParaRPr lang="en-IN" altLang="en-US" dirty="0"/>
            </a:p>
          </p:txBody>
        </p:sp>
      </p:grp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663825" y="3831134"/>
            <a:ext cx="2378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2400" i="1">
                <a:solidFill>
                  <a:srgbClr val="FF0000"/>
                </a:solidFill>
              </a:rPr>
              <a:t>287.46 billion km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268538" y="2823071"/>
          <a:ext cx="30607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8" name="Bitmap Image" r:id="rId5" imgW="0" imgH="0" progId="PBrush">
                  <p:embed/>
                </p:oleObj>
              </mc:Choice>
              <mc:Fallback>
                <p:oleObj name="Bitmap Image" r:id="rId5" imgW="0" imgH="0" progId="PBrush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823071"/>
                        <a:ext cx="306070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6922293" y="2906191"/>
          <a:ext cx="1262063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29" name="Bitmap Image" r:id="rId7" imgW="0" imgH="0" progId="PBrush">
                  <p:embed/>
                </p:oleObj>
              </mc:Choice>
              <mc:Fallback>
                <p:oleObj name="Bitmap Image" r:id="rId7" imgW="0" imgH="0" progId="PBrush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2293" y="2906191"/>
                        <a:ext cx="1262063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ghtning Bolt 6"/>
          <p:cNvSpPr/>
          <p:nvPr/>
        </p:nvSpPr>
        <p:spPr>
          <a:xfrm rot="19440867">
            <a:off x="5194300" y="2861731"/>
            <a:ext cx="1592263" cy="1065212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/>
          </a:p>
        </p:txBody>
      </p:sp>
      <p:sp>
        <p:nvSpPr>
          <p:cNvPr id="5132" name="Rectangle 7"/>
          <p:cNvSpPr>
            <a:spLocks noChangeArrowheads="1"/>
          </p:cNvSpPr>
          <p:nvPr/>
        </p:nvSpPr>
        <p:spPr bwMode="auto">
          <a:xfrm>
            <a:off x="842466" y="5293072"/>
            <a:ext cx="7473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IN" altLang="en-US" sz="3200" dirty="0">
                <a:solidFill>
                  <a:srgbClr val="0070C0"/>
                </a:solidFill>
                <a:latin typeface="STXingkai" panose="02010800040101010101" pitchFamily="2" charset="-122"/>
                <a:ea typeface="STXingkai" panose="02010800040101010101" pitchFamily="2" charset="-122"/>
              </a:rPr>
              <a:t>This is known as “Extreme Art of Miniaturization”</a:t>
            </a:r>
          </a:p>
        </p:txBody>
      </p:sp>
    </p:spTree>
    <p:extLst>
      <p:ext uri="{BB962C8B-B14F-4D97-AF65-F5344CB8AC3E}">
        <p14:creationId xmlns:p14="http://schemas.microsoft.com/office/powerpoint/2010/main" val="315646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2" grpId="0" build="p"/>
      <p:bldP spid="33" grpId="0"/>
      <p:bldP spid="7" grpId="0" animBg="1"/>
      <p:bldP spid="51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70104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2"/>
          <p:cNvSpPr>
            <a:spLocks noGrp="1"/>
          </p:cNvSpPr>
          <p:nvPr>
            <p:ph type="title"/>
          </p:nvPr>
        </p:nvSpPr>
        <p:spPr>
          <a:xfrm>
            <a:off x="323528" y="0"/>
            <a:ext cx="6995120" cy="1143000"/>
          </a:xfrm>
        </p:spPr>
        <p:txBody>
          <a:bodyPr/>
          <a:lstStyle/>
          <a:p>
            <a:r>
              <a:rPr lang="en-US" altLang="en-US" sz="2800" dirty="0" smtClean="0"/>
              <a:t>Major Biological Events in Anaerobic Digestion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72200" y="1828800"/>
            <a:ext cx="2971800" cy="5238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/>
              <a:t>hydrolytic bacteria </a:t>
            </a:r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3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7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080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69913" y="188640"/>
            <a:ext cx="6208712" cy="865187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</a:rPr>
              <a:t>Fitness of Non-Edible Oil Seed Cakes for Hydrolysis </a:t>
            </a:r>
          </a:p>
        </p:txBody>
      </p:sp>
      <p:graphicFrame>
        <p:nvGraphicFramePr>
          <p:cNvPr id="291852" name="Object 2"/>
          <p:cNvGraphicFramePr>
            <a:graphicFrameLocks noChangeAspect="1"/>
          </p:cNvGraphicFramePr>
          <p:nvPr/>
        </p:nvGraphicFramePr>
        <p:xfrm>
          <a:off x="5613400" y="1955800"/>
          <a:ext cx="2362200" cy="226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8" name="Bitmap Image" r:id="rId3" imgW="4142857" imgH="3971429" progId="Paint.Picture">
                  <p:embed/>
                </p:oleObj>
              </mc:Choice>
              <mc:Fallback>
                <p:oleObj name="Bitmap Image" r:id="rId3" imgW="4142857" imgH="3971429" progId="Paint.Picture">
                  <p:embed/>
                  <p:pic>
                    <p:nvPicPr>
                      <p:cNvPr id="29185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955800"/>
                        <a:ext cx="2362200" cy="226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973138" y="1882775"/>
            <a:ext cx="3354388" cy="3074988"/>
            <a:chOff x="601" y="288"/>
            <a:chExt cx="2113" cy="1937"/>
          </a:xfrm>
        </p:grpSpPr>
        <p:pic>
          <p:nvPicPr>
            <p:cNvPr id="18454" name="Picture 11" descr="http://www.indiamart.com/renulakshmi/pcat-gifs/products-small/pongamiaOilcakes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88"/>
              <a:ext cx="148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5" name="Text Box 15"/>
            <p:cNvSpPr txBox="1">
              <a:spLocks noChangeArrowheads="1"/>
            </p:cNvSpPr>
            <p:nvPr/>
          </p:nvSpPr>
          <p:spPr bwMode="auto">
            <a:xfrm>
              <a:off x="601" y="1934"/>
              <a:ext cx="21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/>
                <a:t>Dry </a:t>
              </a:r>
              <a:r>
                <a:rPr lang="en-US" altLang="en-US" sz="2400" dirty="0" err="1"/>
                <a:t>Pongamia</a:t>
              </a:r>
              <a:r>
                <a:rPr lang="en-US" altLang="en-US" sz="2400" dirty="0"/>
                <a:t> Seed Cake</a:t>
              </a:r>
            </a:p>
          </p:txBody>
        </p:sp>
      </p:grpSp>
      <p:sp>
        <p:nvSpPr>
          <p:cNvPr id="291858" name="Text Box 18"/>
          <p:cNvSpPr txBox="1">
            <a:spLocks noChangeArrowheads="1"/>
          </p:cNvSpPr>
          <p:nvPr/>
        </p:nvSpPr>
        <p:spPr bwMode="auto">
          <a:xfrm>
            <a:off x="4548188" y="4333875"/>
            <a:ext cx="4343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Seed Cakes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soaked in water</a:t>
            </a:r>
          </a:p>
        </p:txBody>
      </p:sp>
      <p:grpSp>
        <p:nvGrpSpPr>
          <p:cNvPr id="25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6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0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0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1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1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8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9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6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4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7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12520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1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58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300881" y="136525"/>
            <a:ext cx="6859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dirty="0">
                <a:latin typeface="Verdana" panose="020B0604030504040204" pitchFamily="34" charset="0"/>
              </a:rPr>
              <a:t>Bio-Methanation : Microbial Transformation Overview</a:t>
            </a:r>
          </a:p>
        </p:txBody>
      </p:sp>
      <p:sp>
        <p:nvSpPr>
          <p:cNvPr id="190469" name="Text Box 5"/>
          <p:cNvSpPr txBox="1">
            <a:spLocks noChangeArrowheads="1"/>
          </p:cNvSpPr>
          <p:nvPr/>
        </p:nvSpPr>
        <p:spPr bwMode="auto">
          <a:xfrm>
            <a:off x="482600" y="2087563"/>
            <a:ext cx="20764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2000" b="1">
                <a:solidFill>
                  <a:srgbClr val="FF0000"/>
                </a:solidFill>
              </a:rPr>
              <a:t>Biodegradable solids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330325" y="2686052"/>
            <a:ext cx="1987550" cy="1354138"/>
            <a:chOff x="838" y="1692"/>
            <a:chExt cx="1252" cy="853"/>
          </a:xfrm>
        </p:grpSpPr>
        <p:sp>
          <p:nvSpPr>
            <p:cNvPr id="23598" name="Text Box 6"/>
            <p:cNvSpPr txBox="1">
              <a:spLocks noChangeArrowheads="1"/>
            </p:cNvSpPr>
            <p:nvPr/>
          </p:nvSpPr>
          <p:spPr bwMode="auto">
            <a:xfrm>
              <a:off x="1212" y="1905"/>
              <a:ext cx="87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a-DK" altLang="en-US" sz="2000" b="1">
                  <a:solidFill>
                    <a:srgbClr val="FF0000"/>
                  </a:solidFill>
                </a:rPr>
                <a:t>Large organic molecules</a:t>
              </a:r>
              <a:endParaRPr lang="en-US" altLang="en-US" sz="2000" b="1">
                <a:solidFill>
                  <a:srgbClr val="FF0000"/>
                </a:solidFill>
              </a:endParaRPr>
            </a:p>
          </p:txBody>
        </p:sp>
        <p:sp>
          <p:nvSpPr>
            <p:cNvPr id="23599" name="Arc 8"/>
            <p:cNvSpPr>
              <a:spLocks/>
            </p:cNvSpPr>
            <p:nvPr/>
          </p:nvSpPr>
          <p:spPr bwMode="auto">
            <a:xfrm flipH="1" flipV="1">
              <a:off x="838" y="1692"/>
              <a:ext cx="594" cy="52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90481" name="Text Box 17"/>
          <p:cNvSpPr txBox="1">
            <a:spLocks noChangeArrowheads="1"/>
          </p:cNvSpPr>
          <p:nvPr/>
        </p:nvSpPr>
        <p:spPr bwMode="auto">
          <a:xfrm>
            <a:off x="3621088" y="4365625"/>
            <a:ext cx="159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2000" b="1">
                <a:solidFill>
                  <a:srgbClr val="FF0000"/>
                </a:solidFill>
              </a:rPr>
              <a:t>H</a:t>
            </a:r>
            <a:r>
              <a:rPr lang="da-DK" altLang="en-US" sz="2000" b="1" baseline="-25000">
                <a:solidFill>
                  <a:srgbClr val="FF0000"/>
                </a:solidFill>
              </a:rPr>
              <a:t>2</a:t>
            </a:r>
            <a:r>
              <a:rPr lang="da-DK" altLang="en-US" sz="2000" b="1">
                <a:solidFill>
                  <a:srgbClr val="FF0000"/>
                </a:solidFill>
              </a:rPr>
              <a:t> and CO</a:t>
            </a:r>
            <a:r>
              <a:rPr lang="da-DK" altLang="en-US" sz="2000" b="1" baseline="-25000">
                <a:solidFill>
                  <a:srgbClr val="FF0000"/>
                </a:solidFill>
              </a:rPr>
              <a:t>2</a:t>
            </a:r>
            <a:r>
              <a:rPr lang="da-DK" altLang="en-US" sz="2000" b="1">
                <a:solidFill>
                  <a:srgbClr val="FF0000"/>
                </a:solidFill>
              </a:rPr>
              <a:t> 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90484" name="Text Box 20"/>
          <p:cNvSpPr txBox="1">
            <a:spLocks noChangeArrowheads="1"/>
          </p:cNvSpPr>
          <p:nvPr/>
        </p:nvSpPr>
        <p:spPr bwMode="auto">
          <a:xfrm>
            <a:off x="3808413" y="2025650"/>
            <a:ext cx="1190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2000" b="1">
                <a:solidFill>
                  <a:srgbClr val="FF0000"/>
                </a:solidFill>
              </a:rPr>
              <a:t>Acetate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sp>
        <p:nvSpPr>
          <p:cNvPr id="190493" name="Arc 29"/>
          <p:cNvSpPr>
            <a:spLocks/>
          </p:cNvSpPr>
          <p:nvPr/>
        </p:nvSpPr>
        <p:spPr bwMode="auto">
          <a:xfrm rot="1452908" flipV="1">
            <a:off x="5360191" y="3041980"/>
            <a:ext cx="2068512" cy="2232025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190497" name="Text Box 33"/>
          <p:cNvSpPr txBox="1">
            <a:spLocks noChangeArrowheads="1"/>
          </p:cNvSpPr>
          <p:nvPr/>
        </p:nvSpPr>
        <p:spPr bwMode="auto">
          <a:xfrm>
            <a:off x="3644900" y="3095625"/>
            <a:ext cx="1292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2000" b="1">
                <a:solidFill>
                  <a:srgbClr val="FF0000"/>
                </a:solidFill>
              </a:rPr>
              <a:t>Org acids  alcohols</a:t>
            </a:r>
            <a:endParaRPr lang="en-US" altLang="en-US" sz="2000" b="1">
              <a:solidFill>
                <a:srgbClr val="FF0000"/>
              </a:solidFill>
            </a:endParaRPr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>
            <a:off x="1093788" y="2716213"/>
            <a:ext cx="1941512" cy="2035175"/>
            <a:chOff x="689" y="1711"/>
            <a:chExt cx="1223" cy="1282"/>
          </a:xfrm>
        </p:grpSpPr>
        <p:sp>
          <p:nvSpPr>
            <p:cNvPr id="23596" name="Text Box 14"/>
            <p:cNvSpPr txBox="1">
              <a:spLocks noChangeArrowheads="1"/>
            </p:cNvSpPr>
            <p:nvPr/>
          </p:nvSpPr>
          <p:spPr bwMode="auto">
            <a:xfrm>
              <a:off x="905" y="2741"/>
              <a:ext cx="100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a-DK" altLang="en-US" sz="2000" b="1" dirty="0">
                  <a:solidFill>
                    <a:schemeClr val="accent2"/>
                  </a:solidFill>
                </a:rPr>
                <a:t>Fermenters</a:t>
              </a:r>
              <a:endParaRPr lang="en-US" alt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23597" name="Line 35"/>
            <p:cNvSpPr>
              <a:spLocks noChangeShapeType="1"/>
            </p:cNvSpPr>
            <p:nvPr/>
          </p:nvSpPr>
          <p:spPr bwMode="auto">
            <a:xfrm flipH="1" flipV="1">
              <a:off x="689" y="1711"/>
              <a:ext cx="454" cy="10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5" name="Group 65"/>
          <p:cNvGrpSpPr>
            <a:grpSpLocks/>
          </p:cNvGrpSpPr>
          <p:nvPr/>
        </p:nvGrpSpPr>
        <p:grpSpPr bwMode="auto">
          <a:xfrm>
            <a:off x="3159125" y="2400300"/>
            <a:ext cx="746125" cy="2111375"/>
            <a:chOff x="1990" y="1512"/>
            <a:chExt cx="470" cy="1330"/>
          </a:xfrm>
        </p:grpSpPr>
        <p:sp>
          <p:nvSpPr>
            <p:cNvPr id="23593" name="Line 10"/>
            <p:cNvSpPr>
              <a:spLocks noChangeShapeType="1"/>
            </p:cNvSpPr>
            <p:nvPr/>
          </p:nvSpPr>
          <p:spPr bwMode="auto">
            <a:xfrm flipV="1">
              <a:off x="1993" y="2196"/>
              <a:ext cx="292" cy="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3594" name="Arc 16"/>
            <p:cNvSpPr>
              <a:spLocks/>
            </p:cNvSpPr>
            <p:nvPr/>
          </p:nvSpPr>
          <p:spPr bwMode="auto">
            <a:xfrm rot="4719671" flipH="1">
              <a:off x="1958" y="2339"/>
              <a:ext cx="594" cy="41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95" name="Arc 19"/>
            <p:cNvSpPr>
              <a:spLocks/>
            </p:cNvSpPr>
            <p:nvPr/>
          </p:nvSpPr>
          <p:spPr bwMode="auto">
            <a:xfrm rot="5400000">
              <a:off x="1926" y="1576"/>
              <a:ext cx="594" cy="46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2684463" y="3324225"/>
            <a:ext cx="1082675" cy="1196975"/>
            <a:chOff x="1691" y="2094"/>
            <a:chExt cx="682" cy="754"/>
          </a:xfrm>
        </p:grpSpPr>
        <p:sp>
          <p:nvSpPr>
            <p:cNvPr id="23590" name="Line 36"/>
            <p:cNvSpPr>
              <a:spLocks noChangeShapeType="1"/>
            </p:cNvSpPr>
            <p:nvPr/>
          </p:nvSpPr>
          <p:spPr bwMode="auto">
            <a:xfrm flipV="1">
              <a:off x="1691" y="2094"/>
              <a:ext cx="393" cy="7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3591" name="Line 37"/>
            <p:cNvSpPr>
              <a:spLocks noChangeShapeType="1"/>
            </p:cNvSpPr>
            <p:nvPr/>
          </p:nvSpPr>
          <p:spPr bwMode="auto">
            <a:xfrm flipV="1">
              <a:off x="1809" y="2197"/>
              <a:ext cx="358" cy="6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3592" name="Line 38"/>
            <p:cNvSpPr>
              <a:spLocks noChangeShapeType="1"/>
            </p:cNvSpPr>
            <p:nvPr/>
          </p:nvSpPr>
          <p:spPr bwMode="auto">
            <a:xfrm flipV="1">
              <a:off x="1815" y="2492"/>
              <a:ext cx="558" cy="3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190504" name="Text Box 40"/>
          <p:cNvSpPr txBox="1">
            <a:spLocks noChangeArrowheads="1"/>
          </p:cNvSpPr>
          <p:nvPr/>
        </p:nvSpPr>
        <p:spPr bwMode="auto">
          <a:xfrm>
            <a:off x="7250113" y="3197225"/>
            <a:ext cx="15970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3200" dirty="0">
                <a:solidFill>
                  <a:srgbClr val="92D050"/>
                </a:solidFill>
              </a:rPr>
              <a:t>CH</a:t>
            </a:r>
            <a:r>
              <a:rPr lang="da-DK" altLang="en-US" sz="3200" baseline="-25000" dirty="0">
                <a:solidFill>
                  <a:srgbClr val="92D050"/>
                </a:solidFill>
              </a:rPr>
              <a:t>4</a:t>
            </a:r>
            <a:r>
              <a:rPr lang="da-DK" altLang="en-US" sz="3200" dirty="0">
                <a:solidFill>
                  <a:srgbClr val="92D050"/>
                </a:solidFill>
              </a:rPr>
              <a:t> and CO</a:t>
            </a:r>
            <a:r>
              <a:rPr lang="da-DK" altLang="en-US" sz="3200" baseline="-25000" dirty="0">
                <a:solidFill>
                  <a:srgbClr val="92D050"/>
                </a:solidFill>
              </a:rPr>
              <a:t>2</a:t>
            </a:r>
            <a:r>
              <a:rPr lang="da-DK" altLang="en-US" sz="3200" dirty="0">
                <a:solidFill>
                  <a:srgbClr val="92D050"/>
                </a:solidFill>
              </a:rPr>
              <a:t> </a:t>
            </a:r>
            <a:endParaRPr lang="en-US" altLang="en-US" sz="3200" dirty="0">
              <a:solidFill>
                <a:srgbClr val="92D050"/>
              </a:solidFill>
            </a:endParaRPr>
          </a:p>
        </p:txBody>
      </p:sp>
      <p:sp>
        <p:nvSpPr>
          <p:cNvPr id="190508" name="Arc 44"/>
          <p:cNvSpPr>
            <a:spLocks/>
          </p:cNvSpPr>
          <p:nvPr/>
        </p:nvSpPr>
        <p:spPr bwMode="auto">
          <a:xfrm rot="-1452908">
            <a:off x="5211763" y="1498600"/>
            <a:ext cx="2193925" cy="2236788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IN"/>
          </a:p>
        </p:txBody>
      </p:sp>
      <p:grpSp>
        <p:nvGrpSpPr>
          <p:cNvPr id="16" name="Group 15"/>
          <p:cNvGrpSpPr/>
          <p:nvPr/>
        </p:nvGrpSpPr>
        <p:grpSpPr>
          <a:xfrm>
            <a:off x="4476453" y="2362201"/>
            <a:ext cx="2889547" cy="2159000"/>
            <a:chOff x="4476453" y="2362201"/>
            <a:chExt cx="2889547" cy="2159000"/>
          </a:xfrm>
        </p:grpSpPr>
        <p:sp>
          <p:nvSpPr>
            <p:cNvPr id="23587" name="Arc 39"/>
            <p:cNvSpPr>
              <a:spLocks/>
            </p:cNvSpPr>
            <p:nvPr/>
          </p:nvSpPr>
          <p:spPr bwMode="auto">
            <a:xfrm rot="2741898">
              <a:off x="4638675" y="3648075"/>
              <a:ext cx="896938" cy="8493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89" name="Arc 43"/>
            <p:cNvSpPr>
              <a:spLocks/>
            </p:cNvSpPr>
            <p:nvPr/>
          </p:nvSpPr>
          <p:spPr bwMode="auto">
            <a:xfrm rot="2741898">
              <a:off x="4452641" y="2386013"/>
              <a:ext cx="896938" cy="84931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8" name="Group 69"/>
            <p:cNvGrpSpPr>
              <a:grpSpLocks/>
            </p:cNvGrpSpPr>
            <p:nvPr/>
          </p:nvGrpSpPr>
          <p:grpSpPr bwMode="auto">
            <a:xfrm>
              <a:off x="5326063" y="2613025"/>
              <a:ext cx="2039937" cy="1552575"/>
              <a:chOff x="3355" y="1646"/>
              <a:chExt cx="1285" cy="978"/>
            </a:xfrm>
          </p:grpSpPr>
          <p:sp>
            <p:nvSpPr>
              <p:cNvPr id="23583" name="Text Box 45"/>
              <p:cNvSpPr txBox="1">
                <a:spLocks noChangeArrowheads="1"/>
              </p:cNvSpPr>
              <p:nvPr/>
            </p:nvSpPr>
            <p:spPr bwMode="auto">
              <a:xfrm>
                <a:off x="3633" y="1849"/>
                <a:ext cx="1007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a-DK" altLang="en-US" sz="2000" b="1" dirty="0">
                    <a:solidFill>
                      <a:srgbClr val="00B050"/>
                    </a:solidFill>
                  </a:rPr>
                  <a:t>Hydrogen producing acetogens</a:t>
                </a:r>
                <a:endParaRPr lang="en-US" altLang="en-US" sz="20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3584" name="Line 47"/>
              <p:cNvSpPr>
                <a:spLocks noChangeShapeType="1"/>
              </p:cNvSpPr>
              <p:nvPr/>
            </p:nvSpPr>
            <p:spPr bwMode="auto">
              <a:xfrm flipH="1">
                <a:off x="3383" y="2387"/>
                <a:ext cx="694" cy="237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585" name="Line 48"/>
              <p:cNvSpPr>
                <a:spLocks noChangeShapeType="1"/>
              </p:cNvSpPr>
              <p:nvPr/>
            </p:nvSpPr>
            <p:spPr bwMode="auto">
              <a:xfrm flipH="1" flipV="1">
                <a:off x="3355" y="1646"/>
                <a:ext cx="741" cy="274"/>
              </a:xfrm>
              <a:prstGeom prst="line">
                <a:avLst/>
              </a:prstGeom>
              <a:noFill/>
              <a:ln w="9525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</p:grpSp>
      <p:grpSp>
        <p:nvGrpSpPr>
          <p:cNvPr id="9" name="Group 70"/>
          <p:cNvGrpSpPr>
            <a:grpSpLocks/>
          </p:cNvGrpSpPr>
          <p:nvPr/>
        </p:nvGrpSpPr>
        <p:grpSpPr bwMode="auto">
          <a:xfrm>
            <a:off x="6823075" y="2278063"/>
            <a:ext cx="1598613" cy="3186112"/>
            <a:chOff x="4298" y="1435"/>
            <a:chExt cx="1007" cy="2007"/>
          </a:xfrm>
        </p:grpSpPr>
        <p:sp>
          <p:nvSpPr>
            <p:cNvPr id="23580" name="Text Box 49"/>
            <p:cNvSpPr txBox="1">
              <a:spLocks noChangeArrowheads="1"/>
            </p:cNvSpPr>
            <p:nvPr/>
          </p:nvSpPr>
          <p:spPr bwMode="auto">
            <a:xfrm>
              <a:off x="4298" y="2996"/>
              <a:ext cx="1007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a-DK" altLang="en-US" sz="2000" b="1" dirty="0">
                  <a:solidFill>
                    <a:srgbClr val="92D050"/>
                  </a:solidFill>
                </a:rPr>
                <a:t>Methane producers</a:t>
              </a:r>
              <a:endParaRPr lang="en-US" altLang="en-US" sz="2000" b="1" dirty="0">
                <a:solidFill>
                  <a:srgbClr val="92D050"/>
                </a:solidFill>
              </a:endParaRPr>
            </a:p>
          </p:txBody>
        </p:sp>
        <p:sp>
          <p:nvSpPr>
            <p:cNvPr id="23581" name="Line 50"/>
            <p:cNvSpPr>
              <a:spLocks noChangeShapeType="1"/>
            </p:cNvSpPr>
            <p:nvPr/>
          </p:nvSpPr>
          <p:spPr bwMode="auto">
            <a:xfrm flipV="1">
              <a:off x="4699" y="2634"/>
              <a:ext cx="46" cy="3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3582" name="Line 51"/>
            <p:cNvSpPr>
              <a:spLocks noChangeShapeType="1"/>
            </p:cNvSpPr>
            <p:nvPr/>
          </p:nvSpPr>
          <p:spPr bwMode="auto">
            <a:xfrm flipH="1" flipV="1">
              <a:off x="4379" y="1435"/>
              <a:ext cx="202" cy="15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983038" y="1076325"/>
            <a:ext cx="1598612" cy="3263900"/>
            <a:chOff x="3983038" y="1076325"/>
            <a:chExt cx="1598612" cy="3263900"/>
          </a:xfrm>
        </p:grpSpPr>
        <p:sp>
          <p:nvSpPr>
            <p:cNvPr id="23601" name="Line 52"/>
            <p:cNvSpPr>
              <a:spLocks noChangeShapeType="1"/>
            </p:cNvSpPr>
            <p:nvPr/>
          </p:nvSpPr>
          <p:spPr bwMode="auto">
            <a:xfrm flipV="1">
              <a:off x="4600575" y="2336800"/>
              <a:ext cx="0" cy="20034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grpSp>
          <p:nvGrpSpPr>
            <p:cNvPr id="10" name="Group 68"/>
            <p:cNvGrpSpPr>
              <a:grpSpLocks/>
            </p:cNvGrpSpPr>
            <p:nvPr/>
          </p:nvGrpSpPr>
          <p:grpSpPr bwMode="auto">
            <a:xfrm>
              <a:off x="3983038" y="1076325"/>
              <a:ext cx="1598612" cy="1695450"/>
              <a:chOff x="2509" y="678"/>
              <a:chExt cx="1007" cy="1068"/>
            </a:xfrm>
          </p:grpSpPr>
          <p:sp>
            <p:nvSpPr>
              <p:cNvPr id="23578" name="Line 58"/>
              <p:cNvSpPr>
                <a:spLocks noChangeShapeType="1"/>
              </p:cNvSpPr>
              <p:nvPr/>
            </p:nvSpPr>
            <p:spPr bwMode="auto">
              <a:xfrm flipH="1">
                <a:off x="2926" y="1062"/>
                <a:ext cx="292" cy="6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579" name="Text Box 54"/>
              <p:cNvSpPr txBox="1">
                <a:spLocks noChangeArrowheads="1"/>
              </p:cNvSpPr>
              <p:nvPr/>
            </p:nvSpPr>
            <p:spPr bwMode="auto">
              <a:xfrm>
                <a:off x="2509" y="678"/>
                <a:ext cx="100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a-DK" altLang="en-US" sz="2000" b="1" dirty="0">
                    <a:solidFill>
                      <a:schemeClr val="accent2"/>
                    </a:solidFill>
                  </a:rPr>
                  <a:t>Homo acetogens</a:t>
                </a:r>
                <a:endParaRPr lang="en-US" altLang="en-US" sz="20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2678113" y="2359025"/>
            <a:ext cx="1755775" cy="3249613"/>
            <a:chOff x="2678113" y="2359025"/>
            <a:chExt cx="1755775" cy="3249613"/>
          </a:xfrm>
        </p:grpSpPr>
        <p:sp>
          <p:nvSpPr>
            <p:cNvPr id="23600" name="Line 53"/>
            <p:cNvSpPr>
              <a:spLocks noChangeShapeType="1"/>
            </p:cNvSpPr>
            <p:nvPr/>
          </p:nvSpPr>
          <p:spPr bwMode="auto">
            <a:xfrm flipV="1">
              <a:off x="4433888" y="2359025"/>
              <a:ext cx="0" cy="200342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2678113" y="3889375"/>
              <a:ext cx="1704975" cy="1719263"/>
              <a:chOff x="1687" y="2450"/>
              <a:chExt cx="1074" cy="1083"/>
            </a:xfrm>
          </p:grpSpPr>
          <p:sp>
            <p:nvSpPr>
              <p:cNvPr id="23576" name="Line 55"/>
              <p:cNvSpPr>
                <a:spLocks noChangeShapeType="1"/>
              </p:cNvSpPr>
              <p:nvPr/>
            </p:nvSpPr>
            <p:spPr bwMode="auto">
              <a:xfrm flipV="1">
                <a:off x="2431" y="2450"/>
                <a:ext cx="330" cy="8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577" name="Text Box 57"/>
              <p:cNvSpPr txBox="1">
                <a:spLocks noChangeArrowheads="1"/>
              </p:cNvSpPr>
              <p:nvPr/>
            </p:nvSpPr>
            <p:spPr bwMode="auto">
              <a:xfrm>
                <a:off x="1687" y="3087"/>
                <a:ext cx="100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a-DK" altLang="en-US" sz="2000" b="1" dirty="0">
                    <a:solidFill>
                      <a:schemeClr val="accent2"/>
                    </a:solidFill>
                  </a:rPr>
                  <a:t>Aacetate oxidizers</a:t>
                </a:r>
                <a:endParaRPr lang="en-US" altLang="en-US" sz="20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209653" y="2359108"/>
            <a:ext cx="1340349" cy="3356804"/>
            <a:chOff x="4210050" y="2359784"/>
            <a:chExt cx="1340349" cy="3356804"/>
          </a:xfrm>
        </p:grpSpPr>
        <p:sp>
          <p:nvSpPr>
            <p:cNvPr id="23586" name="Arc 23"/>
            <p:cNvSpPr>
              <a:spLocks/>
            </p:cNvSpPr>
            <p:nvPr/>
          </p:nvSpPr>
          <p:spPr bwMode="auto">
            <a:xfrm rot="2741898">
              <a:off x="4568825" y="3694113"/>
              <a:ext cx="838200" cy="6524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3588" name="Arc 42"/>
            <p:cNvSpPr>
              <a:spLocks/>
            </p:cNvSpPr>
            <p:nvPr/>
          </p:nvSpPr>
          <p:spPr bwMode="auto">
            <a:xfrm rot="2741898">
              <a:off x="4745420" y="2435858"/>
              <a:ext cx="881053" cy="72890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grpSp>
          <p:nvGrpSpPr>
            <p:cNvPr id="12" name="Group 71"/>
            <p:cNvGrpSpPr>
              <a:grpSpLocks/>
            </p:cNvGrpSpPr>
            <p:nvPr/>
          </p:nvGrpSpPr>
          <p:grpSpPr bwMode="auto">
            <a:xfrm>
              <a:off x="4210050" y="2525713"/>
              <a:ext cx="1265238" cy="3190875"/>
              <a:chOff x="2652" y="1591"/>
              <a:chExt cx="797" cy="2010"/>
            </a:xfrm>
          </p:grpSpPr>
          <p:sp>
            <p:nvSpPr>
              <p:cNvPr id="23573" name="Line 60"/>
              <p:cNvSpPr>
                <a:spLocks noChangeShapeType="1"/>
              </p:cNvSpPr>
              <p:nvPr/>
            </p:nvSpPr>
            <p:spPr bwMode="auto">
              <a:xfrm flipV="1">
                <a:off x="2954" y="1591"/>
                <a:ext cx="209" cy="158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574" name="Line 61"/>
              <p:cNvSpPr>
                <a:spLocks noChangeShapeType="1"/>
              </p:cNvSpPr>
              <p:nvPr/>
            </p:nvSpPr>
            <p:spPr bwMode="auto">
              <a:xfrm flipV="1">
                <a:off x="3045" y="2505"/>
                <a:ext cx="182" cy="6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3575" name="Text Box 59"/>
              <p:cNvSpPr txBox="1">
                <a:spLocks noChangeArrowheads="1"/>
              </p:cNvSpPr>
              <p:nvPr/>
            </p:nvSpPr>
            <p:spPr bwMode="auto">
              <a:xfrm>
                <a:off x="2652" y="3155"/>
                <a:ext cx="797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a-DK" altLang="en-US" sz="2000" b="1" dirty="0">
                    <a:solidFill>
                      <a:schemeClr val="accent2"/>
                    </a:solidFill>
                  </a:rPr>
                  <a:t>Several bacteria</a:t>
                </a:r>
                <a:endParaRPr lang="en-US" altLang="en-US" sz="20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50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5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3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5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6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6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6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7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6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8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6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2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65084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/>
      <p:bldP spid="190481" grpId="0"/>
      <p:bldP spid="190484" grpId="0"/>
      <p:bldP spid="190497" grpId="0"/>
      <p:bldP spid="1905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179513" y="188640"/>
            <a:ext cx="691276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>
                <a:latin typeface="Verdana" panose="020B0604030504040204" pitchFamily="34" charset="0"/>
              </a:rPr>
              <a:t>Bio-Methanation : Mass Balance During Transformation</a:t>
            </a:r>
          </a:p>
        </p:txBody>
      </p:sp>
      <p:grpSp>
        <p:nvGrpSpPr>
          <p:cNvPr id="24579" name="Group 50"/>
          <p:cNvGrpSpPr>
            <a:grpSpLocks/>
          </p:cNvGrpSpPr>
          <p:nvPr/>
        </p:nvGrpSpPr>
        <p:grpSpPr bwMode="auto">
          <a:xfrm>
            <a:off x="381000" y="1947863"/>
            <a:ext cx="8364538" cy="3775075"/>
            <a:chOff x="304" y="944"/>
            <a:chExt cx="5269" cy="2378"/>
          </a:xfrm>
        </p:grpSpPr>
        <p:grpSp>
          <p:nvGrpSpPr>
            <p:cNvPr id="24587" name="Group 2"/>
            <p:cNvGrpSpPr>
              <a:grpSpLocks/>
            </p:cNvGrpSpPr>
            <p:nvPr/>
          </p:nvGrpSpPr>
          <p:grpSpPr bwMode="auto">
            <a:xfrm>
              <a:off x="2793" y="1472"/>
              <a:ext cx="105" cy="1276"/>
              <a:chOff x="2793" y="1472"/>
              <a:chExt cx="105" cy="1276"/>
            </a:xfrm>
          </p:grpSpPr>
          <p:sp>
            <p:nvSpPr>
              <p:cNvPr id="24607" name="Line 3"/>
              <p:cNvSpPr>
                <a:spLocks noChangeShapeType="1"/>
              </p:cNvSpPr>
              <p:nvPr/>
            </p:nvSpPr>
            <p:spPr bwMode="auto">
              <a:xfrm flipV="1">
                <a:off x="2793" y="1486"/>
                <a:ext cx="0" cy="126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608" name="Line 4"/>
              <p:cNvSpPr>
                <a:spLocks noChangeShapeType="1"/>
              </p:cNvSpPr>
              <p:nvPr/>
            </p:nvSpPr>
            <p:spPr bwMode="auto">
              <a:xfrm flipV="1">
                <a:off x="2898" y="1472"/>
                <a:ext cx="0" cy="126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</p:grpSp>
        <p:sp>
          <p:nvSpPr>
            <p:cNvPr id="24588" name="Text Box 6"/>
            <p:cNvSpPr txBox="1">
              <a:spLocks noChangeArrowheads="1"/>
            </p:cNvSpPr>
            <p:nvPr/>
          </p:nvSpPr>
          <p:spPr bwMode="auto">
            <a:xfrm>
              <a:off x="304" y="1315"/>
              <a:ext cx="130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a-DK" altLang="en-US" sz="2000" b="1">
                  <a:solidFill>
                    <a:srgbClr val="FF0000"/>
                  </a:solidFill>
                  <a:latin typeface="Tahoma" panose="020B0604030504040204" pitchFamily="34" charset="0"/>
                </a:rPr>
                <a:t>Biodegradable waste</a:t>
              </a:r>
              <a:endParaRPr lang="en-US" altLang="en-US" sz="2000" b="1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24589" name="Group 7"/>
            <p:cNvGrpSpPr>
              <a:grpSpLocks/>
            </p:cNvGrpSpPr>
            <p:nvPr/>
          </p:nvGrpSpPr>
          <p:grpSpPr bwMode="auto">
            <a:xfrm>
              <a:off x="576" y="1781"/>
              <a:ext cx="1514" cy="958"/>
              <a:chOff x="576" y="1781"/>
              <a:chExt cx="1514" cy="958"/>
            </a:xfrm>
          </p:grpSpPr>
          <p:sp>
            <p:nvSpPr>
              <p:cNvPr id="24605" name="Text Box 8"/>
              <p:cNvSpPr txBox="1">
                <a:spLocks noChangeArrowheads="1"/>
              </p:cNvSpPr>
              <p:nvPr/>
            </p:nvSpPr>
            <p:spPr bwMode="auto">
              <a:xfrm>
                <a:off x="1212" y="1905"/>
                <a:ext cx="878" cy="8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da-DK" altLang="en-US" sz="2000" b="1">
                    <a:solidFill>
                      <a:srgbClr val="FF0000"/>
                    </a:solidFill>
                    <a:latin typeface="Tahoma" panose="020B0604030504040204" pitchFamily="34" charset="0"/>
                  </a:rPr>
                  <a:t>Large organic molecules</a:t>
                </a:r>
                <a:endParaRPr lang="en-US" altLang="en-US" sz="2000" b="1">
                  <a:solidFill>
                    <a:srgbClr val="FF0000"/>
                  </a:solidFill>
                  <a:latin typeface="Tahoma" panose="020B0604030504040204" pitchFamily="34" charset="0"/>
                </a:endParaRPr>
              </a:p>
            </p:txBody>
          </p:sp>
          <p:sp>
            <p:nvSpPr>
              <p:cNvPr id="24606" name="Arc 9"/>
              <p:cNvSpPr>
                <a:spLocks/>
              </p:cNvSpPr>
              <p:nvPr/>
            </p:nvSpPr>
            <p:spPr bwMode="auto">
              <a:xfrm flipH="1" flipV="1">
                <a:off x="576" y="1781"/>
                <a:ext cx="594" cy="4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24590" name="Text Box 10"/>
            <p:cNvSpPr txBox="1">
              <a:spLocks noChangeArrowheads="1"/>
            </p:cNvSpPr>
            <p:nvPr/>
          </p:nvSpPr>
          <p:spPr bwMode="auto">
            <a:xfrm>
              <a:off x="2281" y="2750"/>
              <a:ext cx="10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a-DK" altLang="en-US" sz="2000" b="1">
                  <a:solidFill>
                    <a:srgbClr val="FF0000"/>
                  </a:solidFill>
                  <a:latin typeface="Tahoma" panose="020B0604030504040204" pitchFamily="34" charset="0"/>
                </a:rPr>
                <a:t>H</a:t>
              </a:r>
              <a:r>
                <a:rPr lang="da-DK" altLang="en-US" sz="2000" b="1" baseline="-25000">
                  <a:solidFill>
                    <a:srgbClr val="FF0000"/>
                  </a:solidFill>
                  <a:latin typeface="Tahoma" panose="020B0604030504040204" pitchFamily="34" charset="0"/>
                </a:rPr>
                <a:t>2</a:t>
              </a:r>
              <a:r>
                <a:rPr lang="da-DK" altLang="en-US" sz="2000" b="1">
                  <a:solidFill>
                    <a:srgbClr val="FF0000"/>
                  </a:solidFill>
                  <a:latin typeface="Tahoma" panose="020B0604030504040204" pitchFamily="34" charset="0"/>
                </a:rPr>
                <a:t> and CO</a:t>
              </a:r>
              <a:r>
                <a:rPr lang="da-DK" altLang="en-US" sz="2000" b="1" baseline="-25000">
                  <a:solidFill>
                    <a:srgbClr val="FF0000"/>
                  </a:solidFill>
                  <a:latin typeface="Tahoma" panose="020B0604030504040204" pitchFamily="34" charset="0"/>
                </a:rPr>
                <a:t>2</a:t>
              </a:r>
              <a:r>
                <a:rPr lang="da-DK" altLang="en-US" sz="2000" b="1">
                  <a:solidFill>
                    <a:srgbClr val="FF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000" b="1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4591" name="Text Box 11"/>
            <p:cNvSpPr txBox="1">
              <a:spLocks noChangeArrowheads="1"/>
            </p:cNvSpPr>
            <p:nvPr/>
          </p:nvSpPr>
          <p:spPr bwMode="auto">
            <a:xfrm>
              <a:off x="2399" y="1276"/>
              <a:ext cx="75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a-DK" altLang="en-US" sz="2000" b="1">
                  <a:solidFill>
                    <a:srgbClr val="FF0000"/>
                  </a:solidFill>
                  <a:latin typeface="Tahoma" panose="020B0604030504040204" pitchFamily="34" charset="0"/>
                </a:rPr>
                <a:t>Acetate</a:t>
              </a:r>
              <a:endParaRPr lang="en-US" altLang="en-US" sz="2000" b="1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sp>
          <p:nvSpPr>
            <p:cNvPr id="24592" name="Arc 12"/>
            <p:cNvSpPr>
              <a:spLocks/>
            </p:cNvSpPr>
            <p:nvPr/>
          </p:nvSpPr>
          <p:spPr bwMode="auto">
            <a:xfrm rot="1452908" flipV="1">
              <a:off x="3375" y="1916"/>
              <a:ext cx="1303" cy="140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4593" name="Text Box 13"/>
            <p:cNvSpPr txBox="1">
              <a:spLocks noChangeArrowheads="1"/>
            </p:cNvSpPr>
            <p:nvPr/>
          </p:nvSpPr>
          <p:spPr bwMode="auto">
            <a:xfrm>
              <a:off x="2296" y="1950"/>
              <a:ext cx="814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a-DK" altLang="en-US" sz="2000" b="1">
                  <a:solidFill>
                    <a:srgbClr val="FF0000"/>
                  </a:solidFill>
                  <a:latin typeface="Tahoma" panose="020B0604030504040204" pitchFamily="34" charset="0"/>
                </a:rPr>
                <a:t>Org acids  alcohols</a:t>
              </a:r>
              <a:endParaRPr lang="en-US" altLang="en-US" sz="2000" b="1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24594" name="Group 17"/>
            <p:cNvGrpSpPr>
              <a:grpSpLocks/>
            </p:cNvGrpSpPr>
            <p:nvPr/>
          </p:nvGrpSpPr>
          <p:grpSpPr bwMode="auto">
            <a:xfrm>
              <a:off x="1990" y="1512"/>
              <a:ext cx="470" cy="1330"/>
              <a:chOff x="1990" y="1512"/>
              <a:chExt cx="470" cy="1330"/>
            </a:xfrm>
          </p:grpSpPr>
          <p:sp>
            <p:nvSpPr>
              <p:cNvPr id="24602" name="Line 18"/>
              <p:cNvSpPr>
                <a:spLocks noChangeShapeType="1"/>
              </p:cNvSpPr>
              <p:nvPr/>
            </p:nvSpPr>
            <p:spPr bwMode="auto">
              <a:xfrm flipV="1">
                <a:off x="1993" y="2196"/>
                <a:ext cx="292" cy="1"/>
              </a:xfrm>
              <a:prstGeom prst="line">
                <a:avLst/>
              </a:pr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IN"/>
              </a:p>
            </p:txBody>
          </p:sp>
          <p:sp>
            <p:nvSpPr>
              <p:cNvPr id="24603" name="Arc 19"/>
              <p:cNvSpPr>
                <a:spLocks/>
              </p:cNvSpPr>
              <p:nvPr/>
            </p:nvSpPr>
            <p:spPr bwMode="auto">
              <a:xfrm rot="4719671" flipH="1">
                <a:off x="1958" y="2339"/>
                <a:ext cx="594" cy="4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4604" name="Arc 20"/>
              <p:cNvSpPr>
                <a:spLocks/>
              </p:cNvSpPr>
              <p:nvPr/>
            </p:nvSpPr>
            <p:spPr bwMode="auto">
              <a:xfrm rot="5400000">
                <a:off x="1926" y="1576"/>
                <a:ext cx="594" cy="46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24595" name="Text Box 25"/>
            <p:cNvSpPr txBox="1">
              <a:spLocks noChangeArrowheads="1"/>
            </p:cNvSpPr>
            <p:nvPr/>
          </p:nvSpPr>
          <p:spPr bwMode="auto">
            <a:xfrm>
              <a:off x="4567" y="2014"/>
              <a:ext cx="100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da-DK" altLang="en-US" sz="2000" b="1">
                  <a:solidFill>
                    <a:srgbClr val="FF0000"/>
                  </a:solidFill>
                  <a:latin typeface="Tahoma" panose="020B0604030504040204" pitchFamily="34" charset="0"/>
                </a:rPr>
                <a:t>CH</a:t>
              </a:r>
              <a:r>
                <a:rPr lang="da-DK" altLang="en-US" sz="2000" b="1" baseline="-25000">
                  <a:solidFill>
                    <a:srgbClr val="FF0000"/>
                  </a:solidFill>
                  <a:latin typeface="Tahoma" panose="020B0604030504040204" pitchFamily="34" charset="0"/>
                </a:rPr>
                <a:t>4</a:t>
              </a:r>
              <a:r>
                <a:rPr lang="da-DK" altLang="en-US" sz="2000" b="1">
                  <a:solidFill>
                    <a:srgbClr val="FF0000"/>
                  </a:solidFill>
                  <a:latin typeface="Tahoma" panose="020B0604030504040204" pitchFamily="34" charset="0"/>
                </a:rPr>
                <a:t> and CO</a:t>
              </a:r>
              <a:r>
                <a:rPr lang="da-DK" altLang="en-US" sz="2000" b="1" baseline="-25000">
                  <a:solidFill>
                    <a:srgbClr val="FF0000"/>
                  </a:solidFill>
                  <a:latin typeface="Tahoma" panose="020B0604030504040204" pitchFamily="34" charset="0"/>
                </a:rPr>
                <a:t>2</a:t>
              </a:r>
              <a:r>
                <a:rPr lang="da-DK" altLang="en-US" sz="2000" b="1">
                  <a:solidFill>
                    <a:srgbClr val="FF0000"/>
                  </a:solidFill>
                  <a:latin typeface="Tahoma" panose="020B0604030504040204" pitchFamily="34" charset="0"/>
                </a:rPr>
                <a:t> </a:t>
              </a:r>
              <a:endParaRPr lang="en-US" altLang="en-US" sz="2000" b="1">
                <a:solidFill>
                  <a:srgbClr val="FF0000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24596" name="Group 26"/>
            <p:cNvGrpSpPr>
              <a:grpSpLocks/>
            </p:cNvGrpSpPr>
            <p:nvPr/>
          </p:nvGrpSpPr>
          <p:grpSpPr bwMode="auto">
            <a:xfrm>
              <a:off x="2832" y="1486"/>
              <a:ext cx="657" cy="1362"/>
              <a:chOff x="2832" y="1486"/>
              <a:chExt cx="657" cy="1362"/>
            </a:xfrm>
          </p:grpSpPr>
          <p:sp>
            <p:nvSpPr>
              <p:cNvPr id="24598" name="Arc 27"/>
              <p:cNvSpPr>
                <a:spLocks/>
              </p:cNvSpPr>
              <p:nvPr/>
            </p:nvSpPr>
            <p:spPr bwMode="auto">
              <a:xfrm rot="2741898">
                <a:off x="2878" y="2327"/>
                <a:ext cx="528" cy="4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4599" name="Arc 28"/>
              <p:cNvSpPr>
                <a:spLocks/>
              </p:cNvSpPr>
              <p:nvPr/>
            </p:nvSpPr>
            <p:spPr bwMode="auto">
              <a:xfrm rot="2741898">
                <a:off x="2922" y="2298"/>
                <a:ext cx="565" cy="5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4600" name="Arc 29"/>
              <p:cNvSpPr>
                <a:spLocks/>
              </p:cNvSpPr>
              <p:nvPr/>
            </p:nvSpPr>
            <p:spPr bwMode="auto">
              <a:xfrm rot="2741898">
                <a:off x="2997" y="1529"/>
                <a:ext cx="535" cy="44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  <p:sp>
            <p:nvSpPr>
              <p:cNvPr id="24601" name="Arc 30"/>
              <p:cNvSpPr>
                <a:spLocks/>
              </p:cNvSpPr>
              <p:nvPr/>
            </p:nvSpPr>
            <p:spPr bwMode="auto">
              <a:xfrm rot="2741898">
                <a:off x="2817" y="1503"/>
                <a:ext cx="565" cy="53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B05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IN"/>
              </a:p>
            </p:txBody>
          </p:sp>
        </p:grpSp>
        <p:sp>
          <p:nvSpPr>
            <p:cNvPr id="24597" name="Arc 31"/>
            <p:cNvSpPr>
              <a:spLocks/>
            </p:cNvSpPr>
            <p:nvPr/>
          </p:nvSpPr>
          <p:spPr bwMode="auto">
            <a:xfrm rot="-1452908">
              <a:off x="3283" y="944"/>
              <a:ext cx="1382" cy="140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91539" name="Text Box 51"/>
          <p:cNvSpPr txBox="1">
            <a:spLocks noChangeArrowheads="1"/>
          </p:cNvSpPr>
          <p:nvPr/>
        </p:nvSpPr>
        <p:spPr bwMode="auto">
          <a:xfrm>
            <a:off x="6473825" y="5094288"/>
            <a:ext cx="110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2000">
                <a:solidFill>
                  <a:schemeClr val="accent2"/>
                </a:solidFill>
              </a:rPr>
              <a:t>30%</a:t>
            </a:r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191540" name="Text Box 52"/>
          <p:cNvSpPr txBox="1">
            <a:spLocks noChangeArrowheads="1"/>
          </p:cNvSpPr>
          <p:nvPr/>
        </p:nvSpPr>
        <p:spPr bwMode="auto">
          <a:xfrm>
            <a:off x="6583363" y="2141538"/>
            <a:ext cx="110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2000">
                <a:solidFill>
                  <a:schemeClr val="accent2"/>
                </a:solidFill>
              </a:rPr>
              <a:t>70%</a:t>
            </a:r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24582" name="Text Box 53"/>
          <p:cNvSpPr txBox="1">
            <a:spLocks noChangeArrowheads="1"/>
          </p:cNvSpPr>
          <p:nvPr/>
        </p:nvSpPr>
        <p:spPr bwMode="auto">
          <a:xfrm>
            <a:off x="1009650" y="3170238"/>
            <a:ext cx="110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2000">
                <a:solidFill>
                  <a:schemeClr val="accent2"/>
                </a:solidFill>
              </a:rPr>
              <a:t>100%</a:t>
            </a:r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191542" name="Text Box 54"/>
          <p:cNvSpPr txBox="1">
            <a:spLocks noChangeArrowheads="1"/>
          </p:cNvSpPr>
          <p:nvPr/>
        </p:nvSpPr>
        <p:spPr bwMode="auto">
          <a:xfrm>
            <a:off x="2708275" y="2924175"/>
            <a:ext cx="110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2000">
                <a:solidFill>
                  <a:schemeClr val="accent2"/>
                </a:solidFill>
              </a:rPr>
              <a:t>51%</a:t>
            </a:r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191543" name="Text Box 55"/>
          <p:cNvSpPr txBox="1">
            <a:spLocks noChangeArrowheads="1"/>
          </p:cNvSpPr>
          <p:nvPr/>
        </p:nvSpPr>
        <p:spPr bwMode="auto">
          <a:xfrm>
            <a:off x="2781300" y="4405313"/>
            <a:ext cx="1103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2000">
                <a:solidFill>
                  <a:schemeClr val="accent2"/>
                </a:solidFill>
              </a:rPr>
              <a:t>19%</a:t>
            </a:r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191544" name="Text Box 56"/>
          <p:cNvSpPr txBox="1">
            <a:spLocks noChangeArrowheads="1"/>
          </p:cNvSpPr>
          <p:nvPr/>
        </p:nvSpPr>
        <p:spPr bwMode="auto">
          <a:xfrm>
            <a:off x="5262563" y="2954338"/>
            <a:ext cx="110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2000">
                <a:solidFill>
                  <a:schemeClr val="accent2"/>
                </a:solidFill>
              </a:rPr>
              <a:t>19%</a:t>
            </a:r>
            <a:endParaRPr lang="en-US" altLang="en-US" sz="2000">
              <a:solidFill>
                <a:schemeClr val="accent2"/>
              </a:solidFill>
            </a:endParaRPr>
          </a:p>
        </p:txBody>
      </p:sp>
      <p:sp>
        <p:nvSpPr>
          <p:cNvPr id="191545" name="Text Box 57"/>
          <p:cNvSpPr txBox="1">
            <a:spLocks noChangeArrowheads="1"/>
          </p:cNvSpPr>
          <p:nvPr/>
        </p:nvSpPr>
        <p:spPr bwMode="auto">
          <a:xfrm>
            <a:off x="5307013" y="4275138"/>
            <a:ext cx="11033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a-DK" altLang="en-US" sz="2000">
                <a:solidFill>
                  <a:schemeClr val="accent2"/>
                </a:solidFill>
              </a:rPr>
              <a:t>11%</a:t>
            </a:r>
            <a:endParaRPr lang="en-US" altLang="en-US" sz="2000">
              <a:solidFill>
                <a:schemeClr val="accent2"/>
              </a:solidFill>
            </a:endParaRPr>
          </a:p>
        </p:txBody>
      </p:sp>
      <p:grpSp>
        <p:nvGrpSpPr>
          <p:cNvPr id="33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34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36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8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8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9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46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7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0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44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5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41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42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3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35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0977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39" grpId="0"/>
      <p:bldP spid="191540" grpId="0"/>
      <p:bldP spid="191542" grpId="0"/>
      <p:bldP spid="191543" grpId="0"/>
      <p:bldP spid="191544" grpId="0"/>
      <p:bldP spid="1915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 noChangeArrowheads="1"/>
          </p:cNvSpPr>
          <p:nvPr>
            <p:ph type="title"/>
          </p:nvPr>
        </p:nvSpPr>
        <p:spPr>
          <a:xfrm>
            <a:off x="220663" y="19050"/>
            <a:ext cx="6524625" cy="1143000"/>
          </a:xfrm>
        </p:spPr>
        <p:txBody>
          <a:bodyPr/>
          <a:lstStyle/>
          <a:p>
            <a:r>
              <a:rPr lang="en-US" altLang="en-US" sz="2800" smtClean="0">
                <a:solidFill>
                  <a:schemeClr val="tx1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" panose="02020603050405020304" pitchFamily="18" charset="0"/>
              </a:rPr>
              <a:t>Ultimate Analysis and carbon-nitrogen Ratio </a:t>
            </a:r>
            <a:endParaRPr lang="en-US" altLang="en-US" sz="2800" smtClean="0">
              <a:solidFill>
                <a:schemeClr val="tx1"/>
              </a:solidFill>
              <a:ea typeface="Times New Roman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4" name="Group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123913"/>
              </p:ext>
            </p:extLst>
          </p:nvPr>
        </p:nvGraphicFramePr>
        <p:xfrm>
          <a:off x="395536" y="1981200"/>
          <a:ext cx="8388349" cy="3535363"/>
        </p:xfrm>
        <a:graphic>
          <a:graphicData uri="http://schemas.openxmlformats.org/drawingml/2006/table">
            <a:tbl>
              <a:tblPr/>
              <a:tblGrid>
                <a:gridCol w="8171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4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4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67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67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91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766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Sr. No.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Feed material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 (%)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 (%)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N (%)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C/N ratio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2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Cattle Dung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35.20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4.60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1.55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22.7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8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Jatropha oil seed cake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48.80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6.20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3.85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12.7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8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Pongamia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oil seed cake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47.80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6.50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5.50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8.7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91439" marR="91439" marT="45711" marB="4571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2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4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6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6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7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7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4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5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2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3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0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1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3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728977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19088" y="166688"/>
            <a:ext cx="6711950" cy="838200"/>
          </a:xfrm>
        </p:spPr>
        <p:txBody>
          <a:bodyPr/>
          <a:lstStyle/>
          <a:p>
            <a:r>
              <a:rPr lang="en-US" altLang="en-US" sz="2800" smtClean="0">
                <a:cs typeface="Tahoma" panose="020B0604030504040204" pitchFamily="34" charset="0"/>
              </a:rPr>
              <a:t>Preparation of Substrates for Methane Fermentation</a:t>
            </a:r>
          </a:p>
        </p:txBody>
      </p:sp>
      <p:sp>
        <p:nvSpPr>
          <p:cNvPr id="4608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419100" y="1538288"/>
            <a:ext cx="8534400" cy="4643437"/>
          </a:xfrm>
        </p:spPr>
        <p:txBody>
          <a:bodyPr/>
          <a:lstStyle/>
          <a:p>
            <a:r>
              <a:rPr lang="en-IN" altLang="en-US" sz="2400" dirty="0" smtClean="0"/>
              <a:t>The most important quality of anaerobic fermentation is the fact that there is no need of pure culture of organisms.</a:t>
            </a:r>
          </a:p>
          <a:p>
            <a:r>
              <a:rPr lang="en-IN" altLang="en-US" sz="2400" dirty="0" smtClean="0"/>
              <a:t>It is not  necessary to maintain purified cultures for inoculation or </a:t>
            </a:r>
            <a:r>
              <a:rPr lang="en-IN" altLang="en-US" sz="2400" dirty="0" err="1" smtClean="0"/>
              <a:t>reinoculation</a:t>
            </a:r>
            <a:r>
              <a:rPr lang="en-IN" altLang="en-US" sz="2400" dirty="0" smtClean="0"/>
              <a:t>.</a:t>
            </a:r>
          </a:p>
          <a:p>
            <a:r>
              <a:rPr lang="en-IN" altLang="en-US" sz="2400" dirty="0" smtClean="0"/>
              <a:t>Any decaying vegetable matter, excreta, black mud contain the required bacteria and are fit for primary inoculum</a:t>
            </a:r>
          </a:p>
          <a:p>
            <a:pPr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dirty="0" smtClean="0">
                <a:cs typeface="Tahoma" panose="020B0604030504040204" pitchFamily="34" charset="0"/>
              </a:rPr>
              <a:t>Mixing of de-oiled cake with Inoculum in optimal proportion.</a:t>
            </a:r>
          </a:p>
          <a:p>
            <a:pPr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dirty="0" smtClean="0">
                <a:cs typeface="Tahoma" panose="020B0604030504040204" pitchFamily="34" charset="0"/>
              </a:rPr>
              <a:t>Addition of water to maintain optimal dilution ratio and solids concentration.</a:t>
            </a:r>
          </a:p>
          <a:p>
            <a:pPr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dirty="0" smtClean="0">
                <a:cs typeface="Tahoma" panose="020B0604030504040204" pitchFamily="34" charset="0"/>
              </a:rPr>
              <a:t>TSC in the range 18-22 % maintain fluidity of substrates. </a:t>
            </a:r>
          </a:p>
          <a:p>
            <a:pPr>
              <a:buClr>
                <a:srgbClr val="BE120E"/>
              </a:buClr>
              <a:buFont typeface="Wingdings" panose="05000000000000000000" pitchFamily="2" charset="2"/>
              <a:buChar char="°"/>
            </a:pPr>
            <a:r>
              <a:rPr lang="en-US" altLang="en-US" sz="2400" dirty="0" smtClean="0">
                <a:cs typeface="Tahoma" panose="020B0604030504040204" pitchFamily="34" charset="0"/>
              </a:rPr>
              <a:t>Sufficient surface for Bacterial hydrolysis.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6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42413" y="3470275"/>
              <a:ext cx="1587" cy="1588"/>
            </p14:xfrm>
          </p:contentPart>
        </mc:Choice>
        <mc:Fallback xmlns="">
          <p:pic>
            <p:nvPicPr>
              <p:cNvPr id="6146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101151" y="3428987"/>
                <a:ext cx="84111" cy="84164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5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27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37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8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5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29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3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4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0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1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2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4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0751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250825"/>
            <a:ext cx="6383338" cy="609600"/>
          </a:xfrm>
        </p:spPr>
        <p:txBody>
          <a:bodyPr/>
          <a:lstStyle/>
          <a:p>
            <a:r>
              <a:rPr lang="en-US" altLang="en-US" sz="2800" smtClean="0">
                <a:cs typeface="Tahoma" panose="020B0604030504040204" pitchFamily="34" charset="0"/>
              </a:rPr>
              <a:t>Preliminary Batch Biomethanation Study</a:t>
            </a:r>
            <a:r>
              <a:rPr lang="en-US" altLang="en-US" sz="4000" smtClean="0">
                <a:cs typeface="Tahoma" panose="020B0604030504040204" pitchFamily="34" charset="0"/>
              </a:rPr>
              <a:t> 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95536" y="1052736"/>
            <a:ext cx="648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1605ED"/>
                </a:solidFill>
              </a:rPr>
              <a:t>Experimental setup for batch </a:t>
            </a:r>
            <a:r>
              <a:rPr lang="en-US" altLang="en-US" sz="2000" b="1" dirty="0" err="1">
                <a:solidFill>
                  <a:srgbClr val="1605ED"/>
                </a:solidFill>
              </a:rPr>
              <a:t>biomethanation</a:t>
            </a:r>
            <a:r>
              <a:rPr lang="en-US" altLang="en-US" sz="2000" b="1" dirty="0">
                <a:solidFill>
                  <a:srgbClr val="1605ED"/>
                </a:solidFill>
              </a:rPr>
              <a:t> study</a:t>
            </a:r>
            <a:r>
              <a:rPr lang="en-US" altLang="en-US" sz="2400" dirty="0">
                <a:solidFill>
                  <a:srgbClr val="1605ED"/>
                </a:solidFill>
              </a:rPr>
              <a:t> </a:t>
            </a:r>
          </a:p>
        </p:txBody>
      </p:sp>
      <p:grpSp>
        <p:nvGrpSpPr>
          <p:cNvPr id="26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1584772"/>
            <a:ext cx="3524771" cy="4562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4470211"/>
            <a:ext cx="4248472" cy="830997"/>
          </a:xfrm>
          <a:prstGeom prst="rect">
            <a:avLst/>
          </a:prstGeom>
          <a:noFill/>
          <a:ln w="47625" cmpd="dbl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Soaked de-oiled cake + Water + Cattle dung (Inoculum) </a:t>
            </a:r>
            <a:endParaRPr lang="en-IN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784680" y="4841640"/>
              <a:ext cx="4950720" cy="1149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772800" y="4834440"/>
                <a:ext cx="4975200" cy="11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95067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6225" y="250825"/>
            <a:ext cx="6383338" cy="609600"/>
          </a:xfrm>
        </p:spPr>
        <p:txBody>
          <a:bodyPr/>
          <a:lstStyle/>
          <a:p>
            <a:r>
              <a:rPr lang="en-US" altLang="en-US" sz="2800" smtClean="0">
                <a:cs typeface="Tahoma" panose="020B0604030504040204" pitchFamily="34" charset="0"/>
              </a:rPr>
              <a:t>Preliminary Batch Biomethanation Study</a:t>
            </a:r>
            <a:r>
              <a:rPr lang="en-US" altLang="en-US" sz="4000" smtClean="0">
                <a:cs typeface="Tahoma" panose="020B0604030504040204" pitchFamily="34" charset="0"/>
              </a:rPr>
              <a:t> </a:t>
            </a: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0" y="2119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373475"/>
              </p:ext>
            </p:extLst>
          </p:nvPr>
        </p:nvGraphicFramePr>
        <p:xfrm>
          <a:off x="1331913" y="2221310"/>
          <a:ext cx="5943600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2" name="ConceptDraw" r:id="rId4" imgW="5748691" imgH="3872540" progId="ConceptDraw.Document">
                  <p:embed/>
                </p:oleObj>
              </mc:Choice>
              <mc:Fallback>
                <p:oleObj name="ConceptDraw" r:id="rId4" imgW="5748691" imgH="3872540" progId="ConceptDraw.Document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221310"/>
                        <a:ext cx="5943600" cy="400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395536" y="1124744"/>
            <a:ext cx="64881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1605ED"/>
                </a:solidFill>
              </a:rPr>
              <a:t>Experimental setup for batch </a:t>
            </a:r>
            <a:r>
              <a:rPr lang="en-US" altLang="en-US" sz="2000" b="1" dirty="0" err="1">
                <a:solidFill>
                  <a:srgbClr val="1605ED"/>
                </a:solidFill>
              </a:rPr>
              <a:t>biomethanation</a:t>
            </a:r>
            <a:r>
              <a:rPr lang="en-US" altLang="en-US" sz="2000" b="1" dirty="0">
                <a:solidFill>
                  <a:srgbClr val="1605ED"/>
                </a:solidFill>
              </a:rPr>
              <a:t> study</a:t>
            </a:r>
            <a:r>
              <a:rPr lang="en-US" altLang="en-US" sz="2400" dirty="0">
                <a:solidFill>
                  <a:srgbClr val="1605ED"/>
                </a:solidFill>
              </a:rPr>
              <a:t> </a:t>
            </a:r>
          </a:p>
        </p:txBody>
      </p:sp>
      <p:grpSp>
        <p:nvGrpSpPr>
          <p:cNvPr id="26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31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41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2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2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39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40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3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37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8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34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35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36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825" y="1066801"/>
                <a:ext cx="8812213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28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3563888" y="1700808"/>
            <a:ext cx="3771572" cy="48245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3188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3691</TotalTime>
  <Words>859</Words>
  <Application>Microsoft Office PowerPoint</Application>
  <PresentationFormat>On-screen Show (4:3)</PresentationFormat>
  <Paragraphs>211</Paragraphs>
  <Slides>15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STXingkai</vt:lpstr>
      <vt:lpstr>Arial</vt:lpstr>
      <vt:lpstr>Arial Unicode MS</vt:lpstr>
      <vt:lpstr>Calibri</vt:lpstr>
      <vt:lpstr>CommercialScript BT</vt:lpstr>
      <vt:lpstr>Tahoma</vt:lpstr>
      <vt:lpstr>Tempus Sans ITC</vt:lpstr>
      <vt:lpstr>Times</vt:lpstr>
      <vt:lpstr>Times New Roman</vt:lpstr>
      <vt:lpstr>Verdana</vt:lpstr>
      <vt:lpstr>Viner Hand ITC</vt:lpstr>
      <vt:lpstr>Wingdings</vt:lpstr>
      <vt:lpstr>Default Design</vt:lpstr>
      <vt:lpstr>Bitmap Image</vt:lpstr>
      <vt:lpstr>ConceptDraw</vt:lpstr>
      <vt:lpstr>Microbiology of Anaerobic Digestion of  De-oiled Cake of करंजक</vt:lpstr>
      <vt:lpstr>Major Biological Events in Anaerobic Digestion</vt:lpstr>
      <vt:lpstr>Fitness of Non-Edible Oil Seed Cakes for Hydrolysis </vt:lpstr>
      <vt:lpstr>PowerPoint Presentation</vt:lpstr>
      <vt:lpstr>PowerPoint Presentation</vt:lpstr>
      <vt:lpstr>Ultimate Analysis and carbon-nitrogen Ratio </vt:lpstr>
      <vt:lpstr>Preparation of Substrates for Methane Fermentation</vt:lpstr>
      <vt:lpstr>Preliminary Batch Biomethanation Study </vt:lpstr>
      <vt:lpstr>Preliminary Batch Biomethanation Study </vt:lpstr>
      <vt:lpstr>Strategy of Substrate Preparation</vt:lpstr>
      <vt:lpstr>Details of Prepared Substrates</vt:lpstr>
      <vt:lpstr>PowerPoint Presentation</vt:lpstr>
      <vt:lpstr>Results of Preliminary Trials &amp; Analysis of Failures </vt:lpstr>
      <vt:lpstr>Methane Fermentation: Microbial Growth &amp; Inhibition</vt:lpstr>
      <vt:lpstr>An Confident Scientist vs Engineer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Consultation on Energy Technologies for Rural Industrialization</dc:title>
  <dc:creator>jee</dc:creator>
  <cp:lastModifiedBy>PMV Subbarao</cp:lastModifiedBy>
  <cp:revision>252</cp:revision>
  <dcterms:created xsi:type="dcterms:W3CDTF">2005-12-28T06:58:04Z</dcterms:created>
  <dcterms:modified xsi:type="dcterms:W3CDTF">2023-02-03T06:49:19Z</dcterms:modified>
</cp:coreProperties>
</file>