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4.xml" ContentType="application/vnd.openxmlformats-officedocument.presentationml.notesSlide+xml"/>
  <Override PartName="/ppt/ink/ink7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1.xml" ContentType="application/vnd.openxmlformats-officedocument.drawingml.chart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840" r:id="rId2"/>
    <p:sldId id="913" r:id="rId3"/>
    <p:sldId id="912" r:id="rId4"/>
    <p:sldId id="911" r:id="rId5"/>
    <p:sldId id="844" r:id="rId6"/>
    <p:sldId id="845" r:id="rId7"/>
    <p:sldId id="846" r:id="rId8"/>
    <p:sldId id="847" r:id="rId9"/>
    <p:sldId id="848" r:id="rId10"/>
    <p:sldId id="906" r:id="rId11"/>
    <p:sldId id="849" r:id="rId12"/>
    <p:sldId id="907" r:id="rId13"/>
    <p:sldId id="908" r:id="rId14"/>
    <p:sldId id="909" r:id="rId15"/>
    <p:sldId id="910" r:id="rId16"/>
    <p:sldId id="850" r:id="rId17"/>
    <p:sldId id="851" r:id="rId18"/>
    <p:sldId id="852" r:id="rId19"/>
    <p:sldId id="853" r:id="rId20"/>
    <p:sldId id="854" r:id="rId21"/>
    <p:sldId id="855" r:id="rId22"/>
    <p:sldId id="856" r:id="rId23"/>
    <p:sldId id="857" r:id="rId24"/>
    <p:sldId id="858" r:id="rId25"/>
    <p:sldId id="859" r:id="rId26"/>
    <p:sldId id="860" r:id="rId27"/>
    <p:sldId id="861" r:id="rId28"/>
    <p:sldId id="862" r:id="rId29"/>
    <p:sldId id="863" r:id="rId30"/>
    <p:sldId id="864" r:id="rId31"/>
    <p:sldId id="865" r:id="rId32"/>
    <p:sldId id="866" r:id="rId33"/>
    <p:sldId id="867" r:id="rId34"/>
    <p:sldId id="868" r:id="rId35"/>
    <p:sldId id="869" r:id="rId36"/>
    <p:sldId id="870" r:id="rId37"/>
    <p:sldId id="871" r:id="rId3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FF9900"/>
    <a:srgbClr val="FFCC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2787"/>
    <p:restoredTop sz="90929"/>
  </p:normalViewPr>
  <p:slideViewPr>
    <p:cSldViewPr>
      <p:cViewPr varScale="1">
        <p:scale>
          <a:sx n="97" d="100"/>
          <a:sy n="97" d="100"/>
        </p:scale>
        <p:origin x="375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655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7600000000000072E-2"/>
          <c:y val="3.1630170316301803E-2"/>
          <c:w val="0.84719999999999995"/>
          <c:h val="0.84793187347932109"/>
        </c:manualLayout>
      </c:layout>
      <c:lineChart>
        <c:grouping val="standard"/>
        <c:varyColors val="0"/>
        <c:ser>
          <c:idx val="1"/>
          <c:order val="0"/>
          <c:tx>
            <c:v>Biogas Production</c:v>
          </c:tx>
          <c:spPr>
            <a:ln w="12062">
              <a:solidFill>
                <a:srgbClr val="FF0000"/>
              </a:solidFill>
              <a:prstDash val="solid"/>
            </a:ln>
          </c:spPr>
          <c:marker>
            <c:symbol val="square"/>
            <c:size val="2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cat>
            <c:numRef>
              <c:f>'Data &amp; Calculation'!$D$3:$D$32</c:f>
              <c:numCache>
                <c:formatCode>General</c:formatCode>
                <c:ptCount val="3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</c:numCache>
            </c:numRef>
          </c:cat>
          <c:val>
            <c:numRef>
              <c:f>'Data &amp; Calculation'!$J$3:$J$32</c:f>
              <c:numCache>
                <c:formatCode>0.000</c:formatCode>
                <c:ptCount val="30"/>
                <c:pt idx="0">
                  <c:v>1.5107613141135487</c:v>
                </c:pt>
                <c:pt idx="1">
                  <c:v>4.0612242577762379</c:v>
                </c:pt>
                <c:pt idx="2">
                  <c:v>5.0469455275886848</c:v>
                </c:pt>
                <c:pt idx="3">
                  <c:v>4.8003865075606615</c:v>
                </c:pt>
                <c:pt idx="4">
                  <c:v>5.7007061500574414</c:v>
                </c:pt>
                <c:pt idx="5">
                  <c:v>7.1037237631205015</c:v>
                </c:pt>
                <c:pt idx="6">
                  <c:v>7.442719536993823</c:v>
                </c:pt>
                <c:pt idx="7">
                  <c:v>8.7583046003989971</c:v>
                </c:pt>
                <c:pt idx="8">
                  <c:v>8.5611415179102455</c:v>
                </c:pt>
                <c:pt idx="9">
                  <c:v>8.5832936558072461</c:v>
                </c:pt>
                <c:pt idx="10">
                  <c:v>8.4084884244372979</c:v>
                </c:pt>
                <c:pt idx="11">
                  <c:v>8.5816635441929812</c:v>
                </c:pt>
                <c:pt idx="12">
                  <c:v>8.4880925495477211</c:v>
                </c:pt>
                <c:pt idx="13">
                  <c:v>8.5775884244372982</c:v>
                </c:pt>
                <c:pt idx="14">
                  <c:v>8.2666662506986732</c:v>
                </c:pt>
                <c:pt idx="15">
                  <c:v>8.5913333329836732</c:v>
                </c:pt>
                <c:pt idx="16">
                  <c:v>8.7628028888398521</c:v>
                </c:pt>
                <c:pt idx="17">
                  <c:v>8.5261214134886281</c:v>
                </c:pt>
                <c:pt idx="18">
                  <c:v>8.5170374460917646</c:v>
                </c:pt>
                <c:pt idx="19">
                  <c:v>8.9114065996621274</c:v>
                </c:pt>
                <c:pt idx="20">
                  <c:v>8.3622312306606048</c:v>
                </c:pt>
                <c:pt idx="21">
                  <c:v>8.6593383034891165</c:v>
                </c:pt>
                <c:pt idx="22">
                  <c:v>8.5212274445820384</c:v>
                </c:pt>
                <c:pt idx="23">
                  <c:v>8.7006412842678831</c:v>
                </c:pt>
                <c:pt idx="24">
                  <c:v>8.7483690602610622</c:v>
                </c:pt>
                <c:pt idx="25">
                  <c:v>8.6899076955556289</c:v>
                </c:pt>
                <c:pt idx="26">
                  <c:v>8.5935096160092304</c:v>
                </c:pt>
                <c:pt idx="27">
                  <c:v>8.78682323506853</c:v>
                </c:pt>
                <c:pt idx="28">
                  <c:v>8.6738789339612818</c:v>
                </c:pt>
                <c:pt idx="29">
                  <c:v>8.788541769327086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378-4048-A1D5-344A05CFE9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20522736"/>
        <c:axId val="1"/>
      </c:lineChart>
      <c:lineChart>
        <c:grouping val="standard"/>
        <c:varyColors val="0"/>
        <c:ser>
          <c:idx val="0"/>
          <c:order val="1"/>
          <c:tx>
            <c:v>SubstrateTemperature</c:v>
          </c:tx>
          <c:spPr>
            <a:ln w="12062">
              <a:solidFill>
                <a:srgbClr val="000000"/>
              </a:solidFill>
              <a:prstDash val="solid"/>
            </a:ln>
          </c:spPr>
          <c:marker>
            <c:symbol val="diamond"/>
            <c:size val="2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val>
            <c:numRef>
              <c:f>'Data &amp; Calculation'!$F$3:$F$32</c:f>
              <c:numCache>
                <c:formatCode>0.0</c:formatCode>
                <c:ptCount val="30"/>
                <c:pt idx="0">
                  <c:v>35.033333333333331</c:v>
                </c:pt>
                <c:pt idx="1">
                  <c:v>34.93333333333333</c:v>
                </c:pt>
                <c:pt idx="2">
                  <c:v>34.93333333333333</c:v>
                </c:pt>
                <c:pt idx="3">
                  <c:v>34.466666666666669</c:v>
                </c:pt>
                <c:pt idx="4">
                  <c:v>34.666666666666664</c:v>
                </c:pt>
                <c:pt idx="5">
                  <c:v>35.06666666666667</c:v>
                </c:pt>
                <c:pt idx="6">
                  <c:v>34.93333333333333</c:v>
                </c:pt>
                <c:pt idx="7">
                  <c:v>35.166666666666664</c:v>
                </c:pt>
                <c:pt idx="8">
                  <c:v>35.1</c:v>
                </c:pt>
                <c:pt idx="9">
                  <c:v>34.333333333333336</c:v>
                </c:pt>
                <c:pt idx="10">
                  <c:v>33.666666666666664</c:v>
                </c:pt>
                <c:pt idx="11">
                  <c:v>33.833333333333336</c:v>
                </c:pt>
                <c:pt idx="12">
                  <c:v>34.166666666666664</c:v>
                </c:pt>
                <c:pt idx="13">
                  <c:v>34.5</c:v>
                </c:pt>
                <c:pt idx="14">
                  <c:v>34.5</c:v>
                </c:pt>
                <c:pt idx="15">
                  <c:v>34.833333333333336</c:v>
                </c:pt>
                <c:pt idx="16">
                  <c:v>35.166666666666664</c:v>
                </c:pt>
                <c:pt idx="17">
                  <c:v>34.833333333333336</c:v>
                </c:pt>
                <c:pt idx="18">
                  <c:v>34.833333333333336</c:v>
                </c:pt>
                <c:pt idx="19">
                  <c:v>35</c:v>
                </c:pt>
                <c:pt idx="20">
                  <c:v>34.833333333333336</c:v>
                </c:pt>
                <c:pt idx="21">
                  <c:v>34.5</c:v>
                </c:pt>
                <c:pt idx="22">
                  <c:v>34.833333333333336</c:v>
                </c:pt>
                <c:pt idx="23">
                  <c:v>34.166666666666664</c:v>
                </c:pt>
                <c:pt idx="24">
                  <c:v>34.666666666666664</c:v>
                </c:pt>
                <c:pt idx="25">
                  <c:v>34.5</c:v>
                </c:pt>
                <c:pt idx="26">
                  <c:v>34.5</c:v>
                </c:pt>
                <c:pt idx="27">
                  <c:v>34.666666666666664</c:v>
                </c:pt>
                <c:pt idx="28">
                  <c:v>34.166666666666664</c:v>
                </c:pt>
                <c:pt idx="29">
                  <c:v>34.833333333333336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378-4048-A1D5-344A05CFE9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"/>
        <c:axId val="4"/>
      </c:lineChart>
      <c:catAx>
        <c:axId val="16205227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82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en-IN"/>
                  <a:t>HRT, Days</a:t>
                </a:r>
              </a:p>
            </c:rich>
          </c:tx>
          <c:layout>
            <c:manualLayout>
              <c:xMode val="edge"/>
              <c:yMode val="edge"/>
              <c:x val="0.43520002674824881"/>
              <c:y val="0.95021635282602657"/>
            </c:manualLayout>
          </c:layout>
          <c:overlay val="0"/>
          <c:spPr>
            <a:noFill/>
            <a:ln w="24121">
              <a:noFill/>
            </a:ln>
          </c:spPr>
        </c:title>
        <c:numFmt formatCode="General" sourceLinked="1"/>
        <c:majorTickMark val="cross"/>
        <c:minorTickMark val="none"/>
        <c:tickLblPos val="nextTo"/>
        <c:spPr>
          <a:ln w="301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532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1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  <c:max val="9.5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998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IN" sz="1952" b="0" i="0" u="none" strike="noStrike" baseline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Biogas Production m</a:t>
                </a:r>
                <a:r>
                  <a:rPr lang="en-IN" sz="1952" b="0" i="0" u="none" strike="noStrike" baseline="3000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3</a:t>
                </a:r>
                <a:r>
                  <a:rPr lang="en-IN" sz="1952" b="0" i="0" u="none" strike="noStrike" baseline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/d</a:t>
                </a:r>
              </a:p>
            </c:rich>
          </c:tx>
          <c:layout>
            <c:manualLayout>
              <c:xMode val="edge"/>
              <c:yMode val="edge"/>
              <c:x val="7.9873213300566723E-2"/>
              <c:y val="0.31439070116235468"/>
            </c:manualLayout>
          </c:layout>
          <c:overlay val="0"/>
          <c:spPr>
            <a:noFill/>
            <a:ln w="24121">
              <a:noFill/>
            </a:ln>
          </c:spPr>
        </c:title>
        <c:numFmt formatCode="0.00" sourceLinked="0"/>
        <c:majorTickMark val="cross"/>
        <c:minorTickMark val="none"/>
        <c:tickLblPos val="nextTo"/>
        <c:spPr>
          <a:ln w="301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532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1620522736"/>
        <c:crosses val="autoZero"/>
        <c:crossBetween val="midCat"/>
        <c:majorUnit val="0.5"/>
      </c:valAx>
      <c:catAx>
        <c:axId val="3"/>
        <c:scaling>
          <c:orientation val="minMax"/>
        </c:scaling>
        <c:delete val="1"/>
        <c:axPos val="b"/>
        <c:majorTickMark val="out"/>
        <c:minorTickMark val="none"/>
        <c:tickLblPos val="nextTo"/>
        <c:crossAx val="4"/>
        <c:crosses val="autoZero"/>
        <c:auto val="0"/>
        <c:lblAlgn val="ctr"/>
        <c:lblOffset val="100"/>
        <c:noMultiLvlLbl val="0"/>
      </c:catAx>
      <c:valAx>
        <c:axId val="4"/>
        <c:scaling>
          <c:orientation val="minMax"/>
          <c:max val="40"/>
          <c:min val="25"/>
        </c:scaling>
        <c:delete val="0"/>
        <c:axPos val="r"/>
        <c:title>
          <c:tx>
            <c:rich>
              <a:bodyPr/>
              <a:lstStyle/>
              <a:p>
                <a:pPr>
                  <a:defRPr sz="1532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en-IN" sz="1497" b="1" i="0" u="none" strike="noStrike" baseline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Substrate Temperature, °C</a:t>
                </a:r>
              </a:p>
            </c:rich>
          </c:tx>
          <c:layout>
            <c:manualLayout>
              <c:xMode val="edge"/>
              <c:yMode val="edge"/>
              <c:x val="0.8873362422053932"/>
              <c:y val="0.31729722096426261"/>
            </c:manualLayout>
          </c:layout>
          <c:overlay val="0"/>
          <c:spPr>
            <a:noFill/>
            <a:ln w="24121">
              <a:noFill/>
            </a:ln>
          </c:spPr>
        </c:title>
        <c:numFmt formatCode="0.0" sourceLinked="0"/>
        <c:majorTickMark val="cross"/>
        <c:minorTickMark val="none"/>
        <c:tickLblPos val="nextTo"/>
        <c:spPr>
          <a:ln w="301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532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3"/>
        <c:crosses val="max"/>
        <c:crossBetween val="midCat"/>
        <c:majorUnit val="1"/>
      </c:valAx>
      <c:spPr>
        <a:noFill/>
        <a:ln w="12062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54907775381580493"/>
          <c:y val="0.49648722481118429"/>
          <c:w val="0.3464048013106642"/>
          <c:h val="0.12895368598405715"/>
        </c:manualLayout>
      </c:layout>
      <c:overlay val="0"/>
      <c:spPr>
        <a:noFill/>
        <a:ln w="24121">
          <a:noFill/>
        </a:ln>
      </c:spPr>
      <c:txPr>
        <a:bodyPr/>
        <a:lstStyle/>
        <a:p>
          <a:pPr>
            <a:defRPr sz="2377" b="0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532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1024" units="cm"/>
          <inkml:channel name="Y" type="integer" max="6196" units="cm"/>
        </inkml:traceFormat>
        <inkml:channelProperties>
          <inkml:channelProperty channel="X" name="resolution" value="400" units="1/cm"/>
          <inkml:channelProperty channel="Y" name="resolution" value="400" units="1/cm"/>
        </inkml:channelProperties>
      </inkml:inkSource>
      <inkml:timestamp xml:id="ts0" timeString="2017-10-26T05:52:56.31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1024" units="cm"/>
          <inkml:channel name="Y" type="integer" max="6196" units="cm"/>
        </inkml:traceFormat>
        <inkml:channelProperties>
          <inkml:channelProperty channel="X" name="resolution" value="400" units="1/cm"/>
          <inkml:channelProperty channel="Y" name="resolution" value="400" units="1/cm"/>
        </inkml:channelProperties>
      </inkml:inkSource>
      <inkml:timestamp xml:id="ts0" timeString="2017-10-26T05:52:56.31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1024" units="cm"/>
          <inkml:channel name="Y" type="integer" max="6196" units="cm"/>
        </inkml:traceFormat>
        <inkml:channelProperties>
          <inkml:channelProperty channel="X" name="resolution" value="400" units="1/cm"/>
          <inkml:channelProperty channel="Y" name="resolution" value="400" units="1/cm"/>
        </inkml:channelProperties>
      </inkml:inkSource>
      <inkml:timestamp xml:id="ts0" timeString="2017-10-26T05:52:56.31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0,'0'0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1024" units="cm"/>
          <inkml:channel name="Y" type="integer" max="6196" units="cm"/>
        </inkml:traceFormat>
        <inkml:channelProperties>
          <inkml:channelProperty channel="X" name="resolution" value="400" units="1/cm"/>
          <inkml:channelProperty channel="Y" name="resolution" value="400" units="1/cm"/>
        </inkml:channelProperties>
      </inkml:inkSource>
      <inkml:timestamp xml:id="ts0" timeString="2017-10-26T05:52:56.31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0,'0'0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1024" units="cm"/>
          <inkml:channel name="Y" type="integer" max="6196" units="cm"/>
        </inkml:traceFormat>
        <inkml:channelProperties>
          <inkml:channelProperty channel="X" name="resolution" value="400" units="1/cm"/>
          <inkml:channelProperty channel="Y" name="resolution" value="400" units="1/cm"/>
        </inkml:channelProperties>
      </inkml:inkSource>
      <inkml:timestamp xml:id="ts0" timeString="2017-10-26T05:52:56.31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0,'0'0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1024" units="cm"/>
          <inkml:channel name="Y" type="integer" max="6196" units="cm"/>
        </inkml:traceFormat>
        <inkml:channelProperties>
          <inkml:channelProperty channel="X" name="resolution" value="400" units="1/cm"/>
          <inkml:channelProperty channel="Y" name="resolution" value="400" units="1/cm"/>
        </inkml:channelProperties>
      </inkml:inkSource>
      <inkml:timestamp xml:id="ts0" timeString="2017-10-26T05:52:56.31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0,'0'0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8-09-14T05:47:26.63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3645 4250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814EC1CD-95DE-479D-8785-2EDFC73CEF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5546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 txBox="1">
            <a:spLocks noGrp="1" noChangeArrowheads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224BED2-758F-4C1A-8C37-63D413484787}" type="slidenum">
              <a:rPr lang="ar-SA" altLang="en-US"/>
              <a:pPr eaLnBrk="1" hangingPunct="1">
                <a:spcBef>
                  <a:spcPct val="0"/>
                </a:spcBef>
              </a:pPr>
              <a:t>2</a:t>
            </a:fld>
            <a:endParaRPr lang="en-US" alt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829982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 txBox="1">
            <a:spLocks noGrp="1" noChangeArrowheads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1EDD614-A76C-4E1C-B0C6-C6C52631B973}" type="slidenum">
              <a:rPr lang="ar-SA" altLang="en-US"/>
              <a:pPr eaLnBrk="1" hangingPunct="1">
                <a:spcBef>
                  <a:spcPct val="0"/>
                </a:spcBef>
              </a:pPr>
              <a:t>22</a:t>
            </a:fld>
            <a:endParaRPr lang="en-US" altLang="en-U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3735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E4A0621-E9EC-4696-8E27-F57A396ACBEE}" type="slidenum">
              <a:rPr lang="en-US" altLang="en-US"/>
              <a:pPr eaLnBrk="1" hangingPunct="1">
                <a:spcBef>
                  <a:spcPct val="0"/>
                </a:spcBef>
              </a:pPr>
              <a:t>23</a:t>
            </a:fld>
            <a:endParaRPr lang="en-US" alt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6053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0690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1951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 txBox="1">
            <a:spLocks noGrp="1" noChangeArrowheads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6778793-6476-43C5-B2F1-5867D2009032}" type="slidenum">
              <a:rPr lang="ar-SA" altLang="en-US"/>
              <a:pPr eaLnBrk="1" hangingPunct="1">
                <a:spcBef>
                  <a:spcPct val="0"/>
                </a:spcBef>
              </a:pPr>
              <a:t>26</a:t>
            </a:fld>
            <a:endParaRPr lang="en-US" alt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3075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 txBox="1">
            <a:spLocks noGrp="1" noChangeArrowheads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7B67F0A-7EA9-457C-844A-F8FE9BE23136}" type="slidenum">
              <a:rPr lang="ar-SA" altLang="en-US"/>
              <a:pPr eaLnBrk="1" hangingPunct="1">
                <a:spcBef>
                  <a:spcPct val="0"/>
                </a:spcBef>
              </a:pPr>
              <a:t>27</a:t>
            </a:fld>
            <a:endParaRPr lang="en-US" alt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039168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7112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3398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 txBox="1">
            <a:spLocks noGrp="1" noChangeArrowheads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BA3DACC-609F-435D-8C4A-EA91444D0E57}" type="slidenum">
              <a:rPr lang="ar-SA" altLang="en-US"/>
              <a:pPr eaLnBrk="1" hangingPunct="1">
                <a:spcBef>
                  <a:spcPct val="0"/>
                </a:spcBef>
              </a:pPr>
              <a:t>30</a:t>
            </a:fld>
            <a:endParaRPr lang="en-US" alt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6687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 txBox="1">
            <a:spLocks noGrp="1" noChangeArrowheads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029A2F9-2E67-421E-BEDA-A2B4215E7092}" type="slidenum">
              <a:rPr lang="ar-SA" altLang="en-US"/>
              <a:pPr eaLnBrk="1" hangingPunct="1">
                <a:spcBef>
                  <a:spcPct val="0"/>
                </a:spcBef>
              </a:pPr>
              <a:t>32</a:t>
            </a:fld>
            <a:endParaRPr lang="en-US" alt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538769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890398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 txBox="1">
            <a:spLocks noGrp="1" noChangeArrowheads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1AF8BCC-9BE2-472B-B589-2730C57F18EF}" type="slidenum">
              <a:rPr lang="ar-SA" altLang="en-US"/>
              <a:pPr eaLnBrk="1" hangingPunct="1">
                <a:spcBef>
                  <a:spcPct val="0"/>
                </a:spcBef>
              </a:pPr>
              <a:t>34</a:t>
            </a:fld>
            <a:endParaRPr lang="en-US" alt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9951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 txBox="1">
            <a:spLocks noGrp="1" noChangeArrowheads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B74042B-9CBF-4BF2-9AB8-CC4B1238DFA4}" type="slidenum">
              <a:rPr lang="ar-SA" altLang="en-US"/>
              <a:pPr eaLnBrk="1" hangingPunct="1">
                <a:spcBef>
                  <a:spcPct val="0"/>
                </a:spcBef>
              </a:pPr>
              <a:t>35</a:t>
            </a:fld>
            <a:endParaRPr lang="en-US" alt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6992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514322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352133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339382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B6BC1F3-7BD5-4381-AED2-CB43CC22134B}" type="slidenum">
              <a:rPr lang="en-US" altLang="en-US"/>
              <a:pPr>
                <a:spcBef>
                  <a:spcPct val="0"/>
                </a:spcBef>
              </a:pPr>
              <a:t>18</a:t>
            </a:fld>
            <a:endParaRPr lang="en-US" altLang="en-US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804303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880214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32305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575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496080-2791-43C9-A7BB-8550386498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54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0D9400-4948-48E2-A736-50DC7D94BC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932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F47487-521E-4852-BF0D-C6C0024554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6802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52F8A-1CFC-4236-AF3A-AB98F8B0E6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002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73CB63-E5C5-42D2-961F-23E5754130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74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5B9966-C836-4213-B598-7091A4D609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432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F376DE-4CCC-4436-B2CA-EB2D5A90B1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905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FE08CD-F9EF-409C-A240-BC248ED6E1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803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78FC3F-91F8-430E-BE7E-B34E988E31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93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5BA922-41CD-457C-BF15-A176F86275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042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D05964-CB69-4239-9E42-AE2F4CA3EF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64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F4E7F2-CE22-4E98-912B-5DB8FA9CF5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3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4F13D2B6-9ABE-4E25-946B-30BC7F41F5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7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27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oleObject" Target="../embeddings/oleObject5.bin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30.emf"/><Relationship Id="rId5" Type="http://schemas.openxmlformats.org/officeDocument/2006/relationships/customXml" Target="../ink/ink2.xml"/><Relationship Id="rId4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oleObject" Target="../embeddings/oleObject5.bin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30.emf"/><Relationship Id="rId5" Type="http://schemas.openxmlformats.org/officeDocument/2006/relationships/customXml" Target="../ink/ink3.xml"/><Relationship Id="rId4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oleObject" Target="../embeddings/oleObject5.bin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30.emf"/><Relationship Id="rId5" Type="http://schemas.openxmlformats.org/officeDocument/2006/relationships/customXml" Target="../ink/ink4.xml"/><Relationship Id="rId4" Type="http://schemas.openxmlformats.org/officeDocument/2006/relationships/image" Target="../media/image12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oleObject" Target="../embeddings/oleObject5.bin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30.emf"/><Relationship Id="rId5" Type="http://schemas.openxmlformats.org/officeDocument/2006/relationships/customXml" Target="../ink/ink5.xml"/><Relationship Id="rId4" Type="http://schemas.openxmlformats.org/officeDocument/2006/relationships/image" Target="../media/image12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oleObject" Target="../embeddings/oleObject5.bin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30.emf"/><Relationship Id="rId5" Type="http://schemas.openxmlformats.org/officeDocument/2006/relationships/customXml" Target="../ink/ink6.xml"/><Relationship Id="rId4" Type="http://schemas.openxmlformats.org/officeDocument/2006/relationships/image" Target="../media/image1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3.png"/><Relationship Id="rId4" Type="http://schemas.openxmlformats.org/officeDocument/2006/relationships/image" Target="../media/image130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.png"/><Relationship Id="rId5" Type="http://schemas.openxmlformats.org/officeDocument/2006/relationships/image" Target="../media/image20.png"/><Relationship Id="rId4" Type="http://schemas.openxmlformats.org/officeDocument/2006/relationships/oleObject" Target="../embeddings/oleObject6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2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.png"/><Relationship Id="rId5" Type="http://schemas.openxmlformats.org/officeDocument/2006/relationships/image" Target="../media/image23.png"/><Relationship Id="rId4" Type="http://schemas.openxmlformats.org/officeDocument/2006/relationships/oleObject" Target="../embeddings/oleObject8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.png"/><Relationship Id="rId5" Type="http://schemas.openxmlformats.org/officeDocument/2006/relationships/image" Target="../media/image24.png"/><Relationship Id="rId4" Type="http://schemas.openxmlformats.org/officeDocument/2006/relationships/oleObject" Target="../embeddings/oleObject9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5.jpeg"/><Relationship Id="rId5" Type="http://schemas.openxmlformats.org/officeDocument/2006/relationships/image" Target="../media/image12.emf"/><Relationship Id="rId4" Type="http://schemas.openxmlformats.org/officeDocument/2006/relationships/oleObject" Target="../embeddings/oleObject10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.png"/><Relationship Id="rId5" Type="http://schemas.openxmlformats.org/officeDocument/2006/relationships/image" Target="../media/image27.png"/><Relationship Id="rId4" Type="http://schemas.openxmlformats.org/officeDocument/2006/relationships/oleObject" Target="../embeddings/oleObject11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.png"/><Relationship Id="rId5" Type="http://schemas.openxmlformats.org/officeDocument/2006/relationships/image" Target="../media/image29.emf"/><Relationship Id="rId4" Type="http://schemas.openxmlformats.org/officeDocument/2006/relationships/oleObject" Target="../embeddings/oleObject12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7.jpeg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jpeg"/><Relationship Id="rId5" Type="http://schemas.openxmlformats.org/officeDocument/2006/relationships/image" Target="../media/image12.emf"/><Relationship Id="rId4" Type="http://schemas.openxmlformats.org/officeDocument/2006/relationships/oleObject" Target="../embeddings/oleObject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096" y="142875"/>
            <a:ext cx="8915400" cy="882650"/>
          </a:xfrm>
        </p:spPr>
        <p:txBody>
          <a:bodyPr/>
          <a:lstStyle/>
          <a:p>
            <a:pPr eaLnBrk="1" hangingPunct="1"/>
            <a:r>
              <a:rPr lang="en-GB" sz="3200" dirty="0" smtClean="0"/>
              <a:t>Special Method to Develop Inoculum for Anaerobic Digestion of  De-oiled </a:t>
            </a:r>
            <a:r>
              <a:rPr lang="en-GB" sz="3200" dirty="0"/>
              <a:t>Cake of </a:t>
            </a:r>
            <a:r>
              <a:rPr lang="hi-IN" altLang="en-US" sz="3200" dirty="0" smtClean="0">
                <a:solidFill>
                  <a:srgbClr val="FF9900"/>
                </a:solidFill>
                <a:latin typeface="Arial Unicode MS" pitchFamily="34" charset="-128"/>
              </a:rPr>
              <a:t>करंजक</a:t>
            </a:r>
            <a:endParaRPr lang="en-US" altLang="en-US" sz="3200" dirty="0" smtClean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50825" y="5373216"/>
            <a:ext cx="864393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b="1" dirty="0" smtClean="0">
                <a:solidFill>
                  <a:srgbClr val="00B050"/>
                </a:solidFill>
                <a:latin typeface="Viner Hand ITC" panose="03070502030502020203" pitchFamily="66" charset="0"/>
              </a:rPr>
              <a:t>Process of training Parasitic Microbes for acclimatization to new Feed material….</a:t>
            </a:r>
            <a:endParaRPr lang="en-IN" b="1" dirty="0">
              <a:solidFill>
                <a:srgbClr val="00B050"/>
              </a:solidFill>
              <a:latin typeface="Viner Hand ITC" panose="03070502030502020203" pitchFamily="66" charset="0"/>
            </a:endParaRPr>
          </a:p>
        </p:txBody>
      </p:sp>
      <p:grpSp>
        <p:nvGrpSpPr>
          <p:cNvPr id="3076" name="Group 5"/>
          <p:cNvGrpSpPr>
            <a:grpSpLocks/>
          </p:cNvGrpSpPr>
          <p:nvPr/>
        </p:nvGrpSpPr>
        <p:grpSpPr bwMode="auto">
          <a:xfrm>
            <a:off x="0" y="-26988"/>
            <a:ext cx="9144000" cy="6878638"/>
            <a:chOff x="48" y="9"/>
            <a:chExt cx="5678" cy="4333"/>
          </a:xfrm>
        </p:grpSpPr>
        <p:grpSp>
          <p:nvGrpSpPr>
            <p:cNvPr id="3079" name="Group 6"/>
            <p:cNvGrpSpPr>
              <a:grpSpLocks/>
            </p:cNvGrpSpPr>
            <p:nvPr/>
          </p:nvGrpSpPr>
          <p:grpSpPr bwMode="auto">
            <a:xfrm>
              <a:off x="48" y="9"/>
              <a:ext cx="86" cy="4296"/>
              <a:chOff x="0" y="-48"/>
              <a:chExt cx="144" cy="4368"/>
            </a:xfrm>
          </p:grpSpPr>
          <p:sp>
            <p:nvSpPr>
              <p:cNvPr id="3090" name="Rectangle 7"/>
              <p:cNvSpPr>
                <a:spLocks noChangeArrowheads="1"/>
              </p:cNvSpPr>
              <p:nvPr/>
            </p:nvSpPr>
            <p:spPr bwMode="auto">
              <a:xfrm>
                <a:off x="0" y="-48"/>
                <a:ext cx="144" cy="2352"/>
              </a:xfrm>
              <a:prstGeom prst="rect">
                <a:avLst/>
              </a:prstGeom>
              <a:gradFill rotWithShape="0">
                <a:gsLst>
                  <a:gs pos="0">
                    <a:srgbClr val="FF9900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IN" altLang="en-US" sz="2400"/>
              </a:p>
            </p:txBody>
          </p:sp>
          <p:sp>
            <p:nvSpPr>
              <p:cNvPr id="3091" name="Rectangle 8"/>
              <p:cNvSpPr>
                <a:spLocks noChangeArrowheads="1"/>
              </p:cNvSpPr>
              <p:nvPr/>
            </p:nvSpPr>
            <p:spPr bwMode="auto">
              <a:xfrm>
                <a:off x="0" y="2160"/>
                <a:ext cx="144" cy="2160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66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IN" altLang="en-US" sz="2400"/>
              </a:p>
            </p:txBody>
          </p:sp>
        </p:grpSp>
        <p:grpSp>
          <p:nvGrpSpPr>
            <p:cNvPr id="3080" name="Group 9"/>
            <p:cNvGrpSpPr>
              <a:grpSpLocks/>
            </p:cNvGrpSpPr>
            <p:nvPr/>
          </p:nvGrpSpPr>
          <p:grpSpPr bwMode="auto">
            <a:xfrm>
              <a:off x="5640" y="9"/>
              <a:ext cx="86" cy="4296"/>
              <a:chOff x="5616" y="-48"/>
              <a:chExt cx="144" cy="4368"/>
            </a:xfrm>
          </p:grpSpPr>
          <p:sp>
            <p:nvSpPr>
              <p:cNvPr id="3088" name="Rectangle 10"/>
              <p:cNvSpPr>
                <a:spLocks noChangeArrowheads="1"/>
              </p:cNvSpPr>
              <p:nvPr/>
            </p:nvSpPr>
            <p:spPr bwMode="auto">
              <a:xfrm>
                <a:off x="5616" y="-48"/>
                <a:ext cx="144" cy="2352"/>
              </a:xfrm>
              <a:prstGeom prst="rect">
                <a:avLst/>
              </a:prstGeom>
              <a:gradFill rotWithShape="0">
                <a:gsLst>
                  <a:gs pos="0">
                    <a:srgbClr val="006600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IN" altLang="en-US" sz="2400"/>
              </a:p>
            </p:txBody>
          </p:sp>
          <p:sp>
            <p:nvSpPr>
              <p:cNvPr id="3089" name="Rectangle 11"/>
              <p:cNvSpPr>
                <a:spLocks noChangeArrowheads="1"/>
              </p:cNvSpPr>
              <p:nvPr/>
            </p:nvSpPr>
            <p:spPr bwMode="auto">
              <a:xfrm>
                <a:off x="5616" y="2160"/>
                <a:ext cx="144" cy="2160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99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IN" altLang="en-US" sz="2400"/>
              </a:p>
            </p:txBody>
          </p:sp>
        </p:grpSp>
        <p:grpSp>
          <p:nvGrpSpPr>
            <p:cNvPr id="3081" name="Group 12"/>
            <p:cNvGrpSpPr>
              <a:grpSpLocks/>
            </p:cNvGrpSpPr>
            <p:nvPr/>
          </p:nvGrpSpPr>
          <p:grpSpPr bwMode="auto">
            <a:xfrm>
              <a:off x="120" y="10"/>
              <a:ext cx="5528" cy="86"/>
              <a:chOff x="96" y="-48"/>
              <a:chExt cx="5520" cy="144"/>
            </a:xfrm>
          </p:grpSpPr>
          <p:sp>
            <p:nvSpPr>
              <p:cNvPr id="3086" name="Rectangle 13"/>
              <p:cNvSpPr>
                <a:spLocks noChangeArrowheads="1"/>
              </p:cNvSpPr>
              <p:nvPr/>
            </p:nvSpPr>
            <p:spPr bwMode="auto">
              <a:xfrm>
                <a:off x="96" y="-48"/>
                <a:ext cx="2736" cy="144"/>
              </a:xfrm>
              <a:prstGeom prst="rect">
                <a:avLst/>
              </a:prstGeom>
              <a:gradFill rotWithShape="0">
                <a:gsLst>
                  <a:gs pos="0">
                    <a:srgbClr val="FF9900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IN" altLang="en-US" sz="2400"/>
              </a:p>
            </p:txBody>
          </p:sp>
          <p:sp>
            <p:nvSpPr>
              <p:cNvPr id="3087" name="Rectangle 14"/>
              <p:cNvSpPr>
                <a:spLocks noChangeArrowheads="1"/>
              </p:cNvSpPr>
              <p:nvPr/>
            </p:nvSpPr>
            <p:spPr bwMode="auto">
              <a:xfrm>
                <a:off x="2832" y="-48"/>
                <a:ext cx="2784" cy="144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66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IN" altLang="en-US" sz="2400"/>
              </a:p>
            </p:txBody>
          </p:sp>
        </p:grpSp>
        <p:grpSp>
          <p:nvGrpSpPr>
            <p:cNvPr id="3082" name="Group 15"/>
            <p:cNvGrpSpPr>
              <a:grpSpLocks/>
            </p:cNvGrpSpPr>
            <p:nvPr/>
          </p:nvGrpSpPr>
          <p:grpSpPr bwMode="auto">
            <a:xfrm>
              <a:off x="48" y="4250"/>
              <a:ext cx="5678" cy="92"/>
              <a:chOff x="24" y="4264"/>
              <a:chExt cx="5670" cy="155"/>
            </a:xfrm>
          </p:grpSpPr>
          <p:sp>
            <p:nvSpPr>
              <p:cNvPr id="3084" name="Rectangle 16"/>
              <p:cNvSpPr>
                <a:spLocks noChangeArrowheads="1"/>
              </p:cNvSpPr>
              <p:nvPr/>
            </p:nvSpPr>
            <p:spPr bwMode="auto">
              <a:xfrm>
                <a:off x="24" y="4298"/>
                <a:ext cx="2808" cy="114"/>
              </a:xfrm>
              <a:prstGeom prst="rect">
                <a:avLst/>
              </a:prstGeom>
              <a:gradFill rotWithShape="0">
                <a:gsLst>
                  <a:gs pos="0">
                    <a:srgbClr val="006600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IN" altLang="en-US" sz="2400"/>
              </a:p>
            </p:txBody>
          </p:sp>
          <p:sp>
            <p:nvSpPr>
              <p:cNvPr id="3085" name="Rectangle 17"/>
              <p:cNvSpPr>
                <a:spLocks noChangeArrowheads="1"/>
              </p:cNvSpPr>
              <p:nvPr/>
            </p:nvSpPr>
            <p:spPr bwMode="auto">
              <a:xfrm>
                <a:off x="2832" y="4264"/>
                <a:ext cx="2862" cy="155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99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IN" altLang="en-US" sz="2400"/>
              </a:p>
            </p:txBody>
          </p:sp>
        </p:grpSp>
        <p:sp>
          <p:nvSpPr>
            <p:cNvPr id="27" name="Rectangle 20"/>
            <p:cNvSpPr>
              <a:spLocks noChangeArrowheads="1"/>
            </p:cNvSpPr>
            <p:nvPr/>
          </p:nvSpPr>
          <p:spPr bwMode="auto">
            <a:xfrm>
              <a:off x="143" y="732"/>
              <a:ext cx="5472" cy="48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N">
                <a:latin typeface="+mn-lt"/>
              </a:endParaRPr>
            </a:p>
          </p:txBody>
        </p:sp>
      </p:grpSp>
      <p:sp>
        <p:nvSpPr>
          <p:cNvPr id="307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3645024"/>
            <a:ext cx="6400800" cy="1371600"/>
          </a:xfrm>
        </p:spPr>
        <p:txBody>
          <a:bodyPr/>
          <a:lstStyle/>
          <a:p>
            <a:pPr eaLnBrk="1" hangingPunct="1"/>
            <a:r>
              <a:rPr lang="en-US" altLang="en-US" sz="1800" smtClean="0">
                <a:latin typeface="CommercialScript BT"/>
              </a:rPr>
              <a:t> P M V Subbarao</a:t>
            </a:r>
          </a:p>
          <a:p>
            <a:pPr eaLnBrk="1" hangingPunct="1"/>
            <a:r>
              <a:rPr lang="en-US" altLang="en-US" sz="1800" smtClean="0">
                <a:latin typeface="CommercialScript BT"/>
              </a:rPr>
              <a:t>Professor</a:t>
            </a:r>
          </a:p>
          <a:p>
            <a:pPr eaLnBrk="1" hangingPunct="1"/>
            <a:r>
              <a:rPr lang="en-US" altLang="en-US" sz="1800" smtClean="0">
                <a:latin typeface="Tempus Sans ITC" panose="04020404030D07020202" pitchFamily="82" charset="0"/>
              </a:rPr>
              <a:t>Mechanical Engineering Department</a:t>
            </a:r>
          </a:p>
          <a:p>
            <a:pPr eaLnBrk="1" hangingPunct="1"/>
            <a:r>
              <a:rPr lang="en-US" altLang="en-US" sz="1800" smtClean="0">
                <a:latin typeface="Tempus Sans ITC" panose="04020404030D07020202" pitchFamily="82" charset="0"/>
              </a:rPr>
              <a:t>Head, CRDT</a:t>
            </a:r>
          </a:p>
        </p:txBody>
      </p:sp>
      <p:pic>
        <p:nvPicPr>
          <p:cNvPr id="3078" name="Picture 2" descr="A picture containing shape&#10;&#10;Description automatically generat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1340768"/>
            <a:ext cx="4362450" cy="229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1355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514475"/>
            <a:ext cx="4252913" cy="519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076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480425" y="6711950"/>
              <a:ext cx="1588" cy="1588"/>
            </p14:xfrm>
          </p:contentPart>
        </mc:Choice>
        <mc:Fallback xmlns="">
          <p:pic>
            <p:nvPicPr>
              <p:cNvPr id="3076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439137" y="6670662"/>
                <a:ext cx="84164" cy="84164"/>
              </a:xfrm>
              <a:prstGeom prst="rect">
                <a:avLst/>
              </a:prstGeom>
            </p:spPr>
          </p:pic>
        </mc:Fallback>
      </mc:AlternateContent>
      <p:sp>
        <p:nvSpPr>
          <p:cNvPr id="18436" name="Title 1"/>
          <p:cNvSpPr>
            <a:spLocks noGrp="1" noChangeArrowheads="1"/>
          </p:cNvSpPr>
          <p:nvPr>
            <p:ph type="title"/>
          </p:nvPr>
        </p:nvSpPr>
        <p:spPr>
          <a:xfrm>
            <a:off x="36513" y="26988"/>
            <a:ext cx="7135812" cy="1143000"/>
          </a:xfrm>
        </p:spPr>
        <p:txBody>
          <a:bodyPr/>
          <a:lstStyle/>
          <a:p>
            <a:r>
              <a:rPr lang="en-IN" altLang="en-US" sz="2800" smtClean="0"/>
              <a:t>Biological Digester</a:t>
            </a:r>
          </a:p>
        </p:txBody>
      </p:sp>
      <p:grpSp>
        <p:nvGrpSpPr>
          <p:cNvPr id="18437" name="Group 19"/>
          <p:cNvGrpSpPr>
            <a:grpSpLocks/>
          </p:cNvGrpSpPr>
          <p:nvPr/>
        </p:nvGrpSpPr>
        <p:grpSpPr bwMode="auto">
          <a:xfrm>
            <a:off x="-36513" y="-26988"/>
            <a:ext cx="9144001" cy="6858001"/>
            <a:chOff x="0" y="0"/>
            <a:chExt cx="9144000" cy="6858000"/>
          </a:xfrm>
        </p:grpSpPr>
        <p:grpSp>
          <p:nvGrpSpPr>
            <p:cNvPr id="18442" name="Group 8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18445" name="Group 9"/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8455" name="Rectangle 10"/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456" name="Rectangle 11"/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8446" name="Group 12"/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8453" name="Rectangle 13"/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454" name="Rectangle 14"/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8447" name="Group 15"/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8451" name="Rectangle 16"/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452" name="Rectangle 17"/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8448" name="Group 18"/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8449" name="Rectangle 19"/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450" name="Rectangle 20"/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cs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18443" name="Rectangle 1945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28823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179388" y="1049338"/>
              <a:ext cx="8812212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imes New Roman" charset="0"/>
              </a:endParaRPr>
            </a:p>
          </p:txBody>
        </p:sp>
      </p:grpSp>
      <p:sp>
        <p:nvSpPr>
          <p:cNvPr id="18439" name="Rectangle 4"/>
          <p:cNvSpPr>
            <a:spLocks noChangeArrowheads="1"/>
          </p:cNvSpPr>
          <p:nvPr/>
        </p:nvSpPr>
        <p:spPr bwMode="auto">
          <a:xfrm>
            <a:off x="2438400" y="2971800"/>
            <a:ext cx="304800" cy="3505200"/>
          </a:xfrm>
          <a:prstGeom prst="rect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IN" altLang="en-US" sz="2400"/>
          </a:p>
        </p:txBody>
      </p:sp>
      <p:sp>
        <p:nvSpPr>
          <p:cNvPr id="18440" name="Rectangle 25"/>
          <p:cNvSpPr>
            <a:spLocks noChangeArrowheads="1"/>
          </p:cNvSpPr>
          <p:nvPr/>
        </p:nvSpPr>
        <p:spPr bwMode="auto">
          <a:xfrm>
            <a:off x="5715000" y="2971800"/>
            <a:ext cx="304800" cy="3505200"/>
          </a:xfrm>
          <a:prstGeom prst="rect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IN" altLang="en-US" sz="2400"/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2743200" y="4724400"/>
            <a:ext cx="1324744" cy="1752600"/>
          </a:xfrm>
          <a:prstGeom prst="rect">
            <a:avLst/>
          </a:prstGeom>
          <a:blipFill dpi="0" rotWithShape="0">
            <a:blip r:embed="rId7"/>
            <a:srcRect/>
            <a:tile tx="0" ty="0" sx="100000" sy="100000" flip="none" algn="tl"/>
          </a:blip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IN" altLang="en-US" sz="2400"/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4427984" y="4737970"/>
            <a:ext cx="1324744" cy="1752600"/>
          </a:xfrm>
          <a:prstGeom prst="rect">
            <a:avLst/>
          </a:prstGeom>
          <a:blipFill dpi="0" rotWithShape="0">
            <a:blip r:embed="rId7"/>
            <a:srcRect/>
            <a:tile tx="0" ty="0" sx="100000" sy="100000" flip="none" algn="tl"/>
          </a:blip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IN" altLang="en-US" sz="2400"/>
          </a:p>
        </p:txBody>
      </p:sp>
    </p:spTree>
    <p:extLst>
      <p:ext uri="{BB962C8B-B14F-4D97-AF65-F5344CB8AC3E}">
        <p14:creationId xmlns:p14="http://schemas.microsoft.com/office/powerpoint/2010/main" val="697282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42"/>
          <p:cNvGraphicFramePr>
            <a:graphicFrameLocks noChangeAspect="1"/>
          </p:cNvGraphicFramePr>
          <p:nvPr/>
        </p:nvGraphicFramePr>
        <p:xfrm>
          <a:off x="971550" y="1403350"/>
          <a:ext cx="6827838" cy="5265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65" name="ConceptDraw" r:id="rId3" imgW="7373085" imgH="6343452" progId="ConceptDraw.Document">
                  <p:embed/>
                </p:oleObj>
              </mc:Choice>
              <mc:Fallback>
                <p:oleObj name="ConceptDraw" r:id="rId3" imgW="7373085" imgH="6343452" progId="ConceptDraw.Document">
                  <p:embed/>
                  <p:pic>
                    <p:nvPicPr>
                      <p:cNvPr id="8194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1403350"/>
                        <a:ext cx="6827838" cy="5265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076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480425" y="6711950"/>
              <a:ext cx="1588" cy="1588"/>
            </p14:xfrm>
          </p:contentPart>
        </mc:Choice>
        <mc:Fallback xmlns="">
          <p:pic>
            <p:nvPicPr>
              <p:cNvPr id="3076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439137" y="6670662"/>
                <a:ext cx="84164" cy="84164"/>
              </a:xfrm>
              <a:prstGeom prst="rect">
                <a:avLst/>
              </a:prstGeom>
            </p:spPr>
          </p:pic>
        </mc:Fallback>
      </mc:AlternateContent>
      <p:sp>
        <p:nvSpPr>
          <p:cNvPr id="8196" name="Title 1"/>
          <p:cNvSpPr>
            <a:spLocks noGrp="1" noChangeArrowheads="1"/>
          </p:cNvSpPr>
          <p:nvPr>
            <p:ph type="title"/>
          </p:nvPr>
        </p:nvSpPr>
        <p:spPr>
          <a:xfrm>
            <a:off x="36513" y="26988"/>
            <a:ext cx="7135812" cy="1143000"/>
          </a:xfrm>
        </p:spPr>
        <p:txBody>
          <a:bodyPr/>
          <a:lstStyle/>
          <a:p>
            <a:r>
              <a:rPr lang="en-IN" altLang="en-US" sz="2800" smtClean="0"/>
              <a:t>Biological Structure of A running Biogas Digester (Capacity : 20 m</a:t>
            </a:r>
            <a:r>
              <a:rPr lang="en-IN" altLang="en-US" sz="2800" baseline="30000" smtClean="0"/>
              <a:t>3</a:t>
            </a:r>
            <a:r>
              <a:rPr lang="en-IN" altLang="en-US" sz="2800" smtClean="0"/>
              <a:t>/day)</a:t>
            </a:r>
          </a:p>
        </p:txBody>
      </p:sp>
      <p:grpSp>
        <p:nvGrpSpPr>
          <p:cNvPr id="21" name="Group 2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23" name="Group 19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5" name="Group 8"/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27" name="Group 9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37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8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8" name="Group 12"/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35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6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9" name="Group 15"/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33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4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0" name="Group 18"/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31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2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26" name="Rectangle 21"/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24" name="Picture 23" descr="A picture containing shape&#10;&#10;Description automatically generated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3131840" y="5733255"/>
            <a:ext cx="1080120" cy="314805"/>
            <a:chOff x="3131840" y="5733255"/>
            <a:chExt cx="1080120" cy="314805"/>
          </a:xfrm>
        </p:grpSpPr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3131840" y="5733255"/>
              <a:ext cx="1080120" cy="314805"/>
            </a:xfrm>
            <a:prstGeom prst="rect">
              <a:avLst/>
            </a:prstGeom>
            <a:blipFill dpi="0" rotWithShape="0">
              <a:blip r:embed="rId8"/>
              <a:srcRect/>
              <a:tile tx="0" ty="0" sx="100000" sy="100000" flip="none" algn="tl"/>
            </a:blip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IN" altLang="en-US" sz="2400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3306067" y="5733255"/>
              <a:ext cx="90589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Day 1</a:t>
              </a:r>
              <a:endParaRPr lang="en-IN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76670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42"/>
          <p:cNvGraphicFramePr>
            <a:graphicFrameLocks noChangeAspect="1"/>
          </p:cNvGraphicFramePr>
          <p:nvPr/>
        </p:nvGraphicFramePr>
        <p:xfrm>
          <a:off x="971550" y="1403350"/>
          <a:ext cx="6827838" cy="5265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65" name="ConceptDraw" r:id="rId3" imgW="7373085" imgH="6343452" progId="ConceptDraw.Document">
                  <p:embed/>
                </p:oleObj>
              </mc:Choice>
              <mc:Fallback>
                <p:oleObj name="ConceptDraw" r:id="rId3" imgW="7373085" imgH="6343452" progId="ConceptDraw.Document">
                  <p:embed/>
                  <p:pic>
                    <p:nvPicPr>
                      <p:cNvPr id="8194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1403350"/>
                        <a:ext cx="6827838" cy="5265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076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480425" y="6711950"/>
              <a:ext cx="1588" cy="1588"/>
            </p14:xfrm>
          </p:contentPart>
        </mc:Choice>
        <mc:Fallback xmlns="">
          <p:pic>
            <p:nvPicPr>
              <p:cNvPr id="3076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439137" y="6670662"/>
                <a:ext cx="84164" cy="84164"/>
              </a:xfrm>
              <a:prstGeom prst="rect">
                <a:avLst/>
              </a:prstGeom>
            </p:spPr>
          </p:pic>
        </mc:Fallback>
      </mc:AlternateContent>
      <p:sp>
        <p:nvSpPr>
          <p:cNvPr id="8196" name="Title 1"/>
          <p:cNvSpPr>
            <a:spLocks noGrp="1" noChangeArrowheads="1"/>
          </p:cNvSpPr>
          <p:nvPr>
            <p:ph type="title"/>
          </p:nvPr>
        </p:nvSpPr>
        <p:spPr>
          <a:xfrm>
            <a:off x="36513" y="26988"/>
            <a:ext cx="7135812" cy="1143000"/>
          </a:xfrm>
        </p:spPr>
        <p:txBody>
          <a:bodyPr/>
          <a:lstStyle/>
          <a:p>
            <a:r>
              <a:rPr lang="en-IN" altLang="en-US" sz="2800" smtClean="0"/>
              <a:t>Biological Structure of A running Biogas Digester (Capacity : 20 m</a:t>
            </a:r>
            <a:r>
              <a:rPr lang="en-IN" altLang="en-US" sz="2800" baseline="30000" smtClean="0"/>
              <a:t>3</a:t>
            </a:r>
            <a:r>
              <a:rPr lang="en-IN" altLang="en-US" sz="2800" smtClean="0"/>
              <a:t>/day)</a:t>
            </a:r>
          </a:p>
        </p:txBody>
      </p:sp>
      <p:grpSp>
        <p:nvGrpSpPr>
          <p:cNvPr id="21" name="Group 2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23" name="Group 19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5" name="Group 8"/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27" name="Group 9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37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8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8" name="Group 12"/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35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6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9" name="Group 15"/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33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4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0" name="Group 18"/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31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2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26" name="Rectangle 21"/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24" name="Picture 23" descr="A picture containing shape&#10;&#10;Description automatically generated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3131840" y="5733255"/>
            <a:ext cx="1080120" cy="314805"/>
            <a:chOff x="3131840" y="5733255"/>
            <a:chExt cx="1080120" cy="314805"/>
          </a:xfrm>
        </p:grpSpPr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3131840" y="5733255"/>
              <a:ext cx="1080120" cy="314805"/>
            </a:xfrm>
            <a:prstGeom prst="rect">
              <a:avLst/>
            </a:prstGeom>
            <a:blipFill dpi="0" rotWithShape="0">
              <a:blip r:embed="rId8"/>
              <a:srcRect/>
              <a:tile tx="0" ty="0" sx="100000" sy="100000" flip="none" algn="tl"/>
            </a:blip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IN" altLang="en-US" sz="2400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3306067" y="5733255"/>
              <a:ext cx="90589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Day 2</a:t>
              </a:r>
              <a:endParaRPr lang="en-IN" sz="1400" dirty="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3131840" y="5418451"/>
            <a:ext cx="1080120" cy="314805"/>
            <a:chOff x="3131840" y="5733255"/>
            <a:chExt cx="1080120" cy="314805"/>
          </a:xfrm>
        </p:grpSpPr>
        <p:sp>
          <p:nvSpPr>
            <p:cNvPr id="40" name="Rectangle 39"/>
            <p:cNvSpPr>
              <a:spLocks noChangeArrowheads="1"/>
            </p:cNvSpPr>
            <p:nvPr/>
          </p:nvSpPr>
          <p:spPr bwMode="auto">
            <a:xfrm>
              <a:off x="3131840" y="5733255"/>
              <a:ext cx="1080120" cy="314805"/>
            </a:xfrm>
            <a:prstGeom prst="rect">
              <a:avLst/>
            </a:prstGeom>
            <a:blipFill dpi="0" rotWithShape="0">
              <a:blip r:embed="rId8"/>
              <a:srcRect/>
              <a:tile tx="0" ty="0" sx="100000" sy="100000" flip="none" algn="tl"/>
            </a:blip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IN" altLang="en-US" sz="240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306067" y="5733255"/>
              <a:ext cx="90589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Day 1</a:t>
              </a:r>
              <a:endParaRPr lang="en-IN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86479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42"/>
          <p:cNvGraphicFramePr>
            <a:graphicFrameLocks noChangeAspect="1"/>
          </p:cNvGraphicFramePr>
          <p:nvPr/>
        </p:nvGraphicFramePr>
        <p:xfrm>
          <a:off x="971550" y="1403350"/>
          <a:ext cx="6827838" cy="5265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89" name="ConceptDraw" r:id="rId3" imgW="7373085" imgH="6343452" progId="ConceptDraw.Document">
                  <p:embed/>
                </p:oleObj>
              </mc:Choice>
              <mc:Fallback>
                <p:oleObj name="ConceptDraw" r:id="rId3" imgW="7373085" imgH="6343452" progId="ConceptDraw.Document">
                  <p:embed/>
                  <p:pic>
                    <p:nvPicPr>
                      <p:cNvPr id="8194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1403350"/>
                        <a:ext cx="6827838" cy="5265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076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480425" y="6711950"/>
              <a:ext cx="1588" cy="1588"/>
            </p14:xfrm>
          </p:contentPart>
        </mc:Choice>
        <mc:Fallback xmlns="">
          <p:pic>
            <p:nvPicPr>
              <p:cNvPr id="3076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439137" y="6670662"/>
                <a:ext cx="84164" cy="84164"/>
              </a:xfrm>
              <a:prstGeom prst="rect">
                <a:avLst/>
              </a:prstGeom>
            </p:spPr>
          </p:pic>
        </mc:Fallback>
      </mc:AlternateContent>
      <p:sp>
        <p:nvSpPr>
          <p:cNvPr id="8196" name="Title 1"/>
          <p:cNvSpPr>
            <a:spLocks noGrp="1" noChangeArrowheads="1"/>
          </p:cNvSpPr>
          <p:nvPr>
            <p:ph type="title"/>
          </p:nvPr>
        </p:nvSpPr>
        <p:spPr>
          <a:xfrm>
            <a:off x="36513" y="26988"/>
            <a:ext cx="7135812" cy="1143000"/>
          </a:xfrm>
        </p:spPr>
        <p:txBody>
          <a:bodyPr/>
          <a:lstStyle/>
          <a:p>
            <a:r>
              <a:rPr lang="en-IN" altLang="en-US" sz="2800" smtClean="0"/>
              <a:t>Biological Structure of A running Biogas Digester (Capacity : 20 m</a:t>
            </a:r>
            <a:r>
              <a:rPr lang="en-IN" altLang="en-US" sz="2800" baseline="30000" smtClean="0"/>
              <a:t>3</a:t>
            </a:r>
            <a:r>
              <a:rPr lang="en-IN" altLang="en-US" sz="2800" smtClean="0"/>
              <a:t>/day)</a:t>
            </a:r>
          </a:p>
        </p:txBody>
      </p:sp>
      <p:grpSp>
        <p:nvGrpSpPr>
          <p:cNvPr id="21" name="Group 2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23" name="Group 19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5" name="Group 8"/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27" name="Group 9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37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8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8" name="Group 12"/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35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6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9" name="Group 15"/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33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4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0" name="Group 18"/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31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2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26" name="Rectangle 21"/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24" name="Picture 23" descr="A picture containing shape&#10;&#10;Description automatically generated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3131840" y="5327981"/>
            <a:ext cx="1080120" cy="314805"/>
            <a:chOff x="3131840" y="5733255"/>
            <a:chExt cx="1080120" cy="314805"/>
          </a:xfrm>
        </p:grpSpPr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3131840" y="5733255"/>
              <a:ext cx="1080120" cy="314805"/>
            </a:xfrm>
            <a:prstGeom prst="rect">
              <a:avLst/>
            </a:prstGeom>
            <a:blipFill dpi="0" rotWithShape="0">
              <a:blip r:embed="rId8"/>
              <a:srcRect/>
              <a:tile tx="0" ty="0" sx="100000" sy="100000" flip="none" algn="tl"/>
            </a:blip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IN" altLang="en-US" sz="2400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3306067" y="5733255"/>
              <a:ext cx="90589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Day 2</a:t>
              </a:r>
              <a:endParaRPr lang="en-IN" sz="1400" dirty="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3131840" y="5013176"/>
            <a:ext cx="1080120" cy="314805"/>
            <a:chOff x="3131840" y="5733255"/>
            <a:chExt cx="1080120" cy="314805"/>
          </a:xfrm>
        </p:grpSpPr>
        <p:sp>
          <p:nvSpPr>
            <p:cNvPr id="40" name="Rectangle 39"/>
            <p:cNvSpPr>
              <a:spLocks noChangeArrowheads="1"/>
            </p:cNvSpPr>
            <p:nvPr/>
          </p:nvSpPr>
          <p:spPr bwMode="auto">
            <a:xfrm>
              <a:off x="3131840" y="5733255"/>
              <a:ext cx="1080120" cy="314805"/>
            </a:xfrm>
            <a:prstGeom prst="rect">
              <a:avLst/>
            </a:prstGeom>
            <a:blipFill dpi="0" rotWithShape="0">
              <a:blip r:embed="rId8"/>
              <a:srcRect/>
              <a:tile tx="0" ty="0" sx="100000" sy="100000" flip="none" algn="tl"/>
            </a:blip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IN" altLang="en-US" sz="240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306067" y="5733255"/>
              <a:ext cx="90589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Day 1</a:t>
              </a:r>
              <a:endParaRPr lang="en-IN" sz="1400" dirty="0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3131840" y="5706483"/>
            <a:ext cx="1080120" cy="314805"/>
            <a:chOff x="3131840" y="5733255"/>
            <a:chExt cx="1080120" cy="314805"/>
          </a:xfrm>
        </p:grpSpPr>
        <p:sp>
          <p:nvSpPr>
            <p:cNvPr id="43" name="Rectangle 42"/>
            <p:cNvSpPr>
              <a:spLocks noChangeArrowheads="1"/>
            </p:cNvSpPr>
            <p:nvPr/>
          </p:nvSpPr>
          <p:spPr bwMode="auto">
            <a:xfrm>
              <a:off x="3131840" y="5733255"/>
              <a:ext cx="1080120" cy="314805"/>
            </a:xfrm>
            <a:prstGeom prst="rect">
              <a:avLst/>
            </a:prstGeom>
            <a:blipFill dpi="0" rotWithShape="0">
              <a:blip r:embed="rId8"/>
              <a:srcRect/>
              <a:tile tx="0" ty="0" sx="100000" sy="100000" flip="none" algn="tl"/>
            </a:blip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IN" altLang="en-US" sz="240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306067" y="5733255"/>
              <a:ext cx="90589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Day 3</a:t>
              </a:r>
              <a:endParaRPr lang="en-IN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96048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42"/>
          <p:cNvGraphicFramePr>
            <a:graphicFrameLocks noChangeAspect="1"/>
          </p:cNvGraphicFramePr>
          <p:nvPr/>
        </p:nvGraphicFramePr>
        <p:xfrm>
          <a:off x="971550" y="1403350"/>
          <a:ext cx="6827838" cy="5265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13" name="ConceptDraw" r:id="rId3" imgW="7373085" imgH="6343452" progId="ConceptDraw.Document">
                  <p:embed/>
                </p:oleObj>
              </mc:Choice>
              <mc:Fallback>
                <p:oleObj name="ConceptDraw" r:id="rId3" imgW="7373085" imgH="6343452" progId="ConceptDraw.Document">
                  <p:embed/>
                  <p:pic>
                    <p:nvPicPr>
                      <p:cNvPr id="8194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1403350"/>
                        <a:ext cx="6827838" cy="5265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076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480425" y="6711950"/>
              <a:ext cx="1588" cy="1588"/>
            </p14:xfrm>
          </p:contentPart>
        </mc:Choice>
        <mc:Fallback xmlns="">
          <p:pic>
            <p:nvPicPr>
              <p:cNvPr id="3076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439137" y="6670662"/>
                <a:ext cx="84164" cy="84164"/>
              </a:xfrm>
              <a:prstGeom prst="rect">
                <a:avLst/>
              </a:prstGeom>
            </p:spPr>
          </p:pic>
        </mc:Fallback>
      </mc:AlternateContent>
      <p:sp>
        <p:nvSpPr>
          <p:cNvPr id="8196" name="Title 1"/>
          <p:cNvSpPr>
            <a:spLocks noGrp="1" noChangeArrowheads="1"/>
          </p:cNvSpPr>
          <p:nvPr>
            <p:ph type="title"/>
          </p:nvPr>
        </p:nvSpPr>
        <p:spPr>
          <a:xfrm>
            <a:off x="36513" y="26988"/>
            <a:ext cx="7135812" cy="1143000"/>
          </a:xfrm>
        </p:spPr>
        <p:txBody>
          <a:bodyPr/>
          <a:lstStyle/>
          <a:p>
            <a:r>
              <a:rPr lang="en-IN" altLang="en-US" sz="2800" smtClean="0"/>
              <a:t>Biological Structure of A running Biogas Digester (Capacity : 20 m</a:t>
            </a:r>
            <a:r>
              <a:rPr lang="en-IN" altLang="en-US" sz="2800" baseline="30000" smtClean="0"/>
              <a:t>3</a:t>
            </a:r>
            <a:r>
              <a:rPr lang="en-IN" altLang="en-US" sz="2800" smtClean="0"/>
              <a:t>/day)</a:t>
            </a:r>
          </a:p>
        </p:txBody>
      </p:sp>
      <p:grpSp>
        <p:nvGrpSpPr>
          <p:cNvPr id="21" name="Group 2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23" name="Group 19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5" name="Group 8"/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27" name="Group 9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37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8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8" name="Group 12"/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35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6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9" name="Group 15"/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33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4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0" name="Group 18"/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31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2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26" name="Rectangle 21"/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24" name="Picture 23" descr="A picture containing shape&#10;&#10;Description automatically generated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3131840" y="4535893"/>
            <a:ext cx="1080120" cy="314805"/>
            <a:chOff x="3131840" y="5733255"/>
            <a:chExt cx="1080120" cy="314805"/>
          </a:xfrm>
        </p:grpSpPr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3131840" y="5733255"/>
              <a:ext cx="1080120" cy="314805"/>
            </a:xfrm>
            <a:prstGeom prst="rect">
              <a:avLst/>
            </a:prstGeom>
            <a:blipFill dpi="0" rotWithShape="0">
              <a:blip r:embed="rId8"/>
              <a:srcRect/>
              <a:tile tx="0" ty="0" sx="100000" sy="100000" flip="none" algn="tl"/>
            </a:blip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IN" altLang="en-US" sz="2400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3306067" y="5733255"/>
              <a:ext cx="90589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Day 2</a:t>
              </a:r>
              <a:endParaRPr lang="en-IN" sz="1400" dirty="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3131840" y="4221088"/>
            <a:ext cx="1080120" cy="314805"/>
            <a:chOff x="3131840" y="5733255"/>
            <a:chExt cx="1080120" cy="314805"/>
          </a:xfrm>
        </p:grpSpPr>
        <p:sp>
          <p:nvSpPr>
            <p:cNvPr id="40" name="Rectangle 39"/>
            <p:cNvSpPr>
              <a:spLocks noChangeArrowheads="1"/>
            </p:cNvSpPr>
            <p:nvPr/>
          </p:nvSpPr>
          <p:spPr bwMode="auto">
            <a:xfrm>
              <a:off x="3131840" y="5733255"/>
              <a:ext cx="1080120" cy="314805"/>
            </a:xfrm>
            <a:prstGeom prst="rect">
              <a:avLst/>
            </a:prstGeom>
            <a:blipFill dpi="0" rotWithShape="0">
              <a:blip r:embed="rId8"/>
              <a:srcRect/>
              <a:tile tx="0" ty="0" sx="100000" sy="100000" flip="none" algn="tl"/>
            </a:blip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IN" altLang="en-US" sz="240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306067" y="5733255"/>
              <a:ext cx="90589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Day 1</a:t>
              </a:r>
              <a:endParaRPr lang="en-IN" sz="1400" dirty="0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3131840" y="4869160"/>
            <a:ext cx="1080120" cy="314805"/>
            <a:chOff x="3131840" y="5733255"/>
            <a:chExt cx="1080120" cy="314805"/>
          </a:xfrm>
        </p:grpSpPr>
        <p:sp>
          <p:nvSpPr>
            <p:cNvPr id="43" name="Rectangle 42"/>
            <p:cNvSpPr>
              <a:spLocks noChangeArrowheads="1"/>
            </p:cNvSpPr>
            <p:nvPr/>
          </p:nvSpPr>
          <p:spPr bwMode="auto">
            <a:xfrm>
              <a:off x="3131840" y="5733255"/>
              <a:ext cx="1080120" cy="314805"/>
            </a:xfrm>
            <a:prstGeom prst="rect">
              <a:avLst/>
            </a:prstGeom>
            <a:blipFill dpi="0" rotWithShape="0">
              <a:blip r:embed="rId8"/>
              <a:srcRect/>
              <a:tile tx="0" ty="0" sx="100000" sy="100000" flip="none" algn="tl"/>
            </a:blip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IN" altLang="en-US" sz="240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306067" y="5733255"/>
              <a:ext cx="90589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Day 3</a:t>
              </a:r>
              <a:endParaRPr lang="en-IN" sz="1400" dirty="0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3131840" y="5202427"/>
            <a:ext cx="1080120" cy="314805"/>
            <a:chOff x="3131840" y="5733255"/>
            <a:chExt cx="1080120" cy="314805"/>
          </a:xfrm>
        </p:grpSpPr>
        <p:sp>
          <p:nvSpPr>
            <p:cNvPr id="47" name="Rectangle 46"/>
            <p:cNvSpPr>
              <a:spLocks noChangeArrowheads="1"/>
            </p:cNvSpPr>
            <p:nvPr/>
          </p:nvSpPr>
          <p:spPr bwMode="auto">
            <a:xfrm>
              <a:off x="3131840" y="5733255"/>
              <a:ext cx="1080120" cy="314805"/>
            </a:xfrm>
            <a:prstGeom prst="rect">
              <a:avLst/>
            </a:prstGeom>
            <a:blipFill dpi="0" rotWithShape="0">
              <a:blip r:embed="rId8"/>
              <a:srcRect/>
              <a:tile tx="0" ty="0" sx="100000" sy="100000" flip="none" algn="tl"/>
            </a:blip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IN" altLang="en-US" sz="240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306067" y="5733255"/>
              <a:ext cx="90589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Day …</a:t>
              </a:r>
              <a:endParaRPr lang="en-IN" sz="1400" dirty="0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3131840" y="5706483"/>
            <a:ext cx="1080120" cy="314805"/>
            <a:chOff x="3131840" y="5733255"/>
            <a:chExt cx="1080120" cy="314805"/>
          </a:xfrm>
        </p:grpSpPr>
        <p:sp>
          <p:nvSpPr>
            <p:cNvPr id="50" name="Rectangle 49"/>
            <p:cNvSpPr>
              <a:spLocks noChangeArrowheads="1"/>
            </p:cNvSpPr>
            <p:nvPr/>
          </p:nvSpPr>
          <p:spPr bwMode="auto">
            <a:xfrm>
              <a:off x="3131840" y="5733255"/>
              <a:ext cx="1080120" cy="314805"/>
            </a:xfrm>
            <a:prstGeom prst="rect">
              <a:avLst/>
            </a:prstGeom>
            <a:blipFill dpi="0" rotWithShape="0">
              <a:blip r:embed="rId8"/>
              <a:srcRect/>
              <a:tile tx="0" ty="0" sx="100000" sy="100000" flip="none" algn="tl"/>
            </a:blip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IN" altLang="en-US" sz="240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306067" y="5733255"/>
              <a:ext cx="90589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Day </a:t>
              </a:r>
              <a:r>
                <a:rPr lang="en-US" sz="1400" i="1" dirty="0" smtClean="0"/>
                <a:t>K</a:t>
              </a:r>
              <a:endParaRPr lang="en-IN" sz="1400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13672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42"/>
          <p:cNvGraphicFramePr>
            <a:graphicFrameLocks noChangeAspect="1"/>
          </p:cNvGraphicFramePr>
          <p:nvPr/>
        </p:nvGraphicFramePr>
        <p:xfrm>
          <a:off x="971550" y="1403350"/>
          <a:ext cx="6827838" cy="5265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6" name="ConceptDraw" r:id="rId3" imgW="7373085" imgH="6343452" progId="ConceptDraw.Document">
                  <p:embed/>
                </p:oleObj>
              </mc:Choice>
              <mc:Fallback>
                <p:oleObj name="ConceptDraw" r:id="rId3" imgW="7373085" imgH="6343452" progId="ConceptDraw.Document">
                  <p:embed/>
                  <p:pic>
                    <p:nvPicPr>
                      <p:cNvPr id="8194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1403350"/>
                        <a:ext cx="6827838" cy="5265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076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480425" y="6711950"/>
              <a:ext cx="1588" cy="1588"/>
            </p14:xfrm>
          </p:contentPart>
        </mc:Choice>
        <mc:Fallback xmlns="">
          <p:pic>
            <p:nvPicPr>
              <p:cNvPr id="3076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439137" y="6670662"/>
                <a:ext cx="84164" cy="84164"/>
              </a:xfrm>
              <a:prstGeom prst="rect">
                <a:avLst/>
              </a:prstGeom>
            </p:spPr>
          </p:pic>
        </mc:Fallback>
      </mc:AlternateContent>
      <p:sp>
        <p:nvSpPr>
          <p:cNvPr id="8196" name="Title 1"/>
          <p:cNvSpPr>
            <a:spLocks noGrp="1" noChangeArrowheads="1"/>
          </p:cNvSpPr>
          <p:nvPr>
            <p:ph type="title"/>
          </p:nvPr>
        </p:nvSpPr>
        <p:spPr>
          <a:xfrm>
            <a:off x="36513" y="26988"/>
            <a:ext cx="7135812" cy="1143000"/>
          </a:xfrm>
        </p:spPr>
        <p:txBody>
          <a:bodyPr/>
          <a:lstStyle/>
          <a:p>
            <a:r>
              <a:rPr lang="en-IN" altLang="en-US" sz="2800" smtClean="0"/>
              <a:t>Biological Structure of A running Biogas Digester (Capacity : 20 m</a:t>
            </a:r>
            <a:r>
              <a:rPr lang="en-IN" altLang="en-US" sz="2800" baseline="30000" smtClean="0"/>
              <a:t>3</a:t>
            </a:r>
            <a:r>
              <a:rPr lang="en-IN" altLang="en-US" sz="2800" smtClean="0"/>
              <a:t>/day)</a:t>
            </a:r>
          </a:p>
        </p:txBody>
      </p:sp>
      <p:grpSp>
        <p:nvGrpSpPr>
          <p:cNvPr id="21" name="Group 2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23" name="Group 19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5" name="Group 8"/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27" name="Group 9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37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8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8" name="Group 12"/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35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6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9" name="Group 15"/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33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4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0" name="Group 18"/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31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2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26" name="Rectangle 21"/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24" name="Picture 23" descr="A picture containing shape&#10;&#10;Description automatically generated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4572000" y="5356315"/>
            <a:ext cx="1080120" cy="314805"/>
            <a:chOff x="3131840" y="5733255"/>
            <a:chExt cx="1080120" cy="314805"/>
          </a:xfrm>
        </p:grpSpPr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3131840" y="5733255"/>
              <a:ext cx="1080120" cy="314805"/>
            </a:xfrm>
            <a:prstGeom prst="rect">
              <a:avLst/>
            </a:prstGeom>
            <a:blipFill dpi="0" rotWithShape="0">
              <a:blip r:embed="rId8"/>
              <a:srcRect/>
              <a:tile tx="0" ty="0" sx="100000" sy="100000" flip="none" algn="tl"/>
            </a:blip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IN" altLang="en-US" sz="2400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3306067" y="5733255"/>
              <a:ext cx="90589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Day 2</a:t>
              </a:r>
              <a:endParaRPr lang="en-IN" sz="1400" dirty="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4571603" y="5732174"/>
            <a:ext cx="1080120" cy="314805"/>
            <a:chOff x="3131840" y="5733255"/>
            <a:chExt cx="1080120" cy="314805"/>
          </a:xfrm>
        </p:grpSpPr>
        <p:sp>
          <p:nvSpPr>
            <p:cNvPr id="40" name="Rectangle 39"/>
            <p:cNvSpPr>
              <a:spLocks noChangeArrowheads="1"/>
            </p:cNvSpPr>
            <p:nvPr/>
          </p:nvSpPr>
          <p:spPr bwMode="auto">
            <a:xfrm>
              <a:off x="3131840" y="5733255"/>
              <a:ext cx="1080120" cy="314805"/>
            </a:xfrm>
            <a:prstGeom prst="rect">
              <a:avLst/>
            </a:prstGeom>
            <a:blipFill dpi="0" rotWithShape="0">
              <a:blip r:embed="rId8"/>
              <a:srcRect/>
              <a:tile tx="0" ty="0" sx="100000" sy="100000" flip="none" algn="tl"/>
            </a:blip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IN" altLang="en-US" sz="240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306067" y="5733255"/>
              <a:ext cx="90589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Day 1</a:t>
              </a:r>
              <a:endParaRPr lang="en-IN" sz="1400" dirty="0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4572000" y="4986403"/>
            <a:ext cx="1080120" cy="314805"/>
            <a:chOff x="3131840" y="5733255"/>
            <a:chExt cx="1080120" cy="314805"/>
          </a:xfrm>
        </p:grpSpPr>
        <p:sp>
          <p:nvSpPr>
            <p:cNvPr id="43" name="Rectangle 42"/>
            <p:cNvSpPr>
              <a:spLocks noChangeArrowheads="1"/>
            </p:cNvSpPr>
            <p:nvPr/>
          </p:nvSpPr>
          <p:spPr bwMode="auto">
            <a:xfrm>
              <a:off x="3131840" y="5733255"/>
              <a:ext cx="1080120" cy="314805"/>
            </a:xfrm>
            <a:prstGeom prst="rect">
              <a:avLst/>
            </a:prstGeom>
            <a:blipFill dpi="0" rotWithShape="0">
              <a:blip r:embed="rId8"/>
              <a:srcRect/>
              <a:tile tx="0" ty="0" sx="100000" sy="100000" flip="none" algn="tl"/>
            </a:blip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IN" altLang="en-US" sz="240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306067" y="5733255"/>
              <a:ext cx="90589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Day 3</a:t>
              </a:r>
              <a:endParaRPr lang="en-IN" sz="1400" dirty="0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4572000" y="4698371"/>
            <a:ext cx="1080120" cy="314805"/>
            <a:chOff x="3131840" y="5733255"/>
            <a:chExt cx="1080120" cy="314805"/>
          </a:xfrm>
        </p:grpSpPr>
        <p:sp>
          <p:nvSpPr>
            <p:cNvPr id="47" name="Rectangle 46"/>
            <p:cNvSpPr>
              <a:spLocks noChangeArrowheads="1"/>
            </p:cNvSpPr>
            <p:nvPr/>
          </p:nvSpPr>
          <p:spPr bwMode="auto">
            <a:xfrm>
              <a:off x="3131840" y="5733255"/>
              <a:ext cx="1080120" cy="314805"/>
            </a:xfrm>
            <a:prstGeom prst="rect">
              <a:avLst/>
            </a:prstGeom>
            <a:blipFill dpi="0" rotWithShape="0">
              <a:blip r:embed="rId8"/>
              <a:srcRect/>
              <a:tile tx="0" ty="0" sx="100000" sy="100000" flip="none" algn="tl"/>
            </a:blip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IN" altLang="en-US" sz="240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306067" y="5733255"/>
              <a:ext cx="90589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Day …</a:t>
              </a:r>
              <a:endParaRPr lang="en-IN" sz="1400" dirty="0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3131840" y="4365104"/>
            <a:ext cx="1080120" cy="314805"/>
            <a:chOff x="3131840" y="5733255"/>
            <a:chExt cx="1080120" cy="314805"/>
          </a:xfrm>
        </p:grpSpPr>
        <p:sp>
          <p:nvSpPr>
            <p:cNvPr id="50" name="Rectangle 49"/>
            <p:cNvSpPr>
              <a:spLocks noChangeArrowheads="1"/>
            </p:cNvSpPr>
            <p:nvPr/>
          </p:nvSpPr>
          <p:spPr bwMode="auto">
            <a:xfrm>
              <a:off x="3131840" y="5733255"/>
              <a:ext cx="1080120" cy="314805"/>
            </a:xfrm>
            <a:prstGeom prst="rect">
              <a:avLst/>
            </a:prstGeom>
            <a:blipFill dpi="0" rotWithShape="0">
              <a:blip r:embed="rId8"/>
              <a:srcRect/>
              <a:tile tx="0" ty="0" sx="100000" sy="100000" flip="none" algn="tl"/>
            </a:blip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IN" altLang="en-US" sz="240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306067" y="5733255"/>
              <a:ext cx="90589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Day </a:t>
              </a:r>
              <a:r>
                <a:rPr lang="en-US" sz="1400" i="1" dirty="0" smtClean="0"/>
                <a:t>K</a:t>
              </a:r>
              <a:endParaRPr lang="en-IN" sz="1400" i="1" dirty="0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3131840" y="4653136"/>
            <a:ext cx="1080120" cy="314805"/>
            <a:chOff x="3131840" y="5733255"/>
            <a:chExt cx="1080120" cy="314805"/>
          </a:xfrm>
        </p:grpSpPr>
        <p:sp>
          <p:nvSpPr>
            <p:cNvPr id="52" name="Rectangle 51"/>
            <p:cNvSpPr>
              <a:spLocks noChangeArrowheads="1"/>
            </p:cNvSpPr>
            <p:nvPr/>
          </p:nvSpPr>
          <p:spPr bwMode="auto">
            <a:xfrm>
              <a:off x="3131840" y="5733255"/>
              <a:ext cx="1080120" cy="314805"/>
            </a:xfrm>
            <a:prstGeom prst="rect">
              <a:avLst/>
            </a:prstGeom>
            <a:blipFill dpi="0" rotWithShape="0">
              <a:blip r:embed="rId8"/>
              <a:srcRect/>
              <a:tile tx="0" ty="0" sx="100000" sy="100000" flip="none" algn="tl"/>
            </a:blip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IN" altLang="en-US" sz="240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306067" y="5733255"/>
              <a:ext cx="90589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Day </a:t>
              </a:r>
              <a:r>
                <a:rPr lang="en-US" sz="1400" i="1" dirty="0" smtClean="0"/>
                <a:t>K+1</a:t>
              </a:r>
              <a:endParaRPr lang="en-IN" sz="1400" i="1" dirty="0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3131840" y="5706483"/>
            <a:ext cx="1080120" cy="314805"/>
            <a:chOff x="3131840" y="5733255"/>
            <a:chExt cx="1080120" cy="314805"/>
          </a:xfrm>
        </p:grpSpPr>
        <p:sp>
          <p:nvSpPr>
            <p:cNvPr id="55" name="Rectangle 54"/>
            <p:cNvSpPr>
              <a:spLocks noChangeArrowheads="1"/>
            </p:cNvSpPr>
            <p:nvPr/>
          </p:nvSpPr>
          <p:spPr bwMode="auto">
            <a:xfrm>
              <a:off x="3131840" y="5733255"/>
              <a:ext cx="1080120" cy="314805"/>
            </a:xfrm>
            <a:prstGeom prst="rect">
              <a:avLst/>
            </a:prstGeom>
            <a:blipFill dpi="0" rotWithShape="0">
              <a:blip r:embed="rId8"/>
              <a:srcRect/>
              <a:tile tx="0" ty="0" sx="100000" sy="100000" flip="none" algn="tl"/>
            </a:blip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IN" altLang="en-US" sz="240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3306067" y="5733255"/>
              <a:ext cx="90589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Day </a:t>
              </a:r>
              <a:r>
                <a:rPr lang="en-US" sz="1400" b="1" i="1" dirty="0" smtClean="0"/>
                <a:t>N</a:t>
              </a:r>
              <a:endParaRPr lang="en-IN" sz="1400" b="1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47616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295275" y="468313"/>
            <a:ext cx="72183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1" hangingPunct="1">
              <a:defRPr/>
            </a:pPr>
            <a:r>
              <a:rPr lang="en-US" sz="2800" dirty="0">
                <a:latin typeface="+mj-lt"/>
              </a:rPr>
              <a:t>Development of Special Secondary Inoculum – Phase -1</a:t>
            </a:r>
          </a:p>
        </p:txBody>
      </p:sp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1163638" y="1370013"/>
            <a:ext cx="1524000" cy="1076325"/>
          </a:xfrm>
          <a:prstGeom prst="rect">
            <a:avLst/>
          </a:prstGeom>
          <a:solidFill>
            <a:schemeClr val="bg1"/>
          </a:solidFill>
          <a:ln w="444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>
                <a:latin typeface="Tahoma" panose="020B0604030504040204" pitchFamily="34" charset="0"/>
              </a:rPr>
              <a:t>A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>
                <a:latin typeface="Tahoma" panose="020B0604030504040204" pitchFamily="34" charset="0"/>
              </a:rPr>
              <a:t>Running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>
                <a:latin typeface="Tahoma" panose="020B0604030504040204" pitchFamily="34" charset="0"/>
              </a:rPr>
              <a:t>20 m</a:t>
            </a:r>
            <a:r>
              <a:rPr lang="en-US" altLang="en-US" sz="1600" b="1" baseline="30000">
                <a:latin typeface="Tahoma" panose="020B0604030504040204" pitchFamily="34" charset="0"/>
              </a:rPr>
              <a:t>3</a:t>
            </a:r>
            <a:r>
              <a:rPr lang="en-US" altLang="en-US" sz="1600" b="1">
                <a:latin typeface="Tahoma" panose="020B0604030504040204" pitchFamily="34" charset="0"/>
              </a:rPr>
              <a:t>/d BGP</a:t>
            </a:r>
          </a:p>
        </p:txBody>
      </p:sp>
      <p:sp>
        <p:nvSpPr>
          <p:cNvPr id="38980" name="Text Box 7"/>
          <p:cNvSpPr txBox="1">
            <a:spLocks noChangeArrowheads="1"/>
          </p:cNvSpPr>
          <p:nvPr/>
        </p:nvSpPr>
        <p:spPr bwMode="auto">
          <a:xfrm>
            <a:off x="4678363" y="1168400"/>
            <a:ext cx="2438400" cy="600075"/>
          </a:xfrm>
          <a:prstGeom prst="rect">
            <a:avLst/>
          </a:prstGeom>
          <a:solidFill>
            <a:schemeClr val="bg1"/>
          </a:solidFill>
          <a:ln w="444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>
                <a:latin typeface="Tahoma" panose="020B0604030504040204" pitchFamily="34" charset="0"/>
              </a:rPr>
              <a:t>About 12 m</a:t>
            </a:r>
            <a:r>
              <a:rPr lang="en-US" altLang="en-US" sz="1600" b="1" baseline="30000">
                <a:latin typeface="Tahoma" panose="020B0604030504040204" pitchFamily="34" charset="0"/>
              </a:rPr>
              <a:t>3</a:t>
            </a:r>
            <a:r>
              <a:rPr lang="en-US" altLang="en-US" sz="1600" b="1">
                <a:latin typeface="Tahoma" panose="020B0604030504040204" pitchFamily="34" charset="0"/>
              </a:rPr>
              <a:t> CD inoculum</a:t>
            </a:r>
          </a:p>
        </p:txBody>
      </p:sp>
      <p:sp>
        <p:nvSpPr>
          <p:cNvPr id="38977" name="Text Box 8"/>
          <p:cNvSpPr txBox="1">
            <a:spLocks noChangeArrowheads="1"/>
          </p:cNvSpPr>
          <p:nvPr/>
        </p:nvSpPr>
        <p:spPr bwMode="auto">
          <a:xfrm>
            <a:off x="4470400" y="2562225"/>
            <a:ext cx="3581400" cy="585788"/>
          </a:xfrm>
          <a:prstGeom prst="rect">
            <a:avLst/>
          </a:prstGeom>
          <a:solidFill>
            <a:schemeClr val="bg1"/>
          </a:solidFill>
          <a:ln w="444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>
                <a:latin typeface="Tahoma" panose="020B0604030504040204" pitchFamily="34" charset="0"/>
              </a:rPr>
              <a:t>Nearly 30 tons of unprocessed and semin-processed slurry</a:t>
            </a:r>
          </a:p>
        </p:txBody>
      </p:sp>
      <p:grpSp>
        <p:nvGrpSpPr>
          <p:cNvPr id="4" name="Group 49"/>
          <p:cNvGrpSpPr>
            <a:grpSpLocks/>
          </p:cNvGrpSpPr>
          <p:nvPr/>
        </p:nvGrpSpPr>
        <p:grpSpPr bwMode="auto">
          <a:xfrm>
            <a:off x="781390" y="2423005"/>
            <a:ext cx="2438400" cy="2209983"/>
            <a:chOff x="-1303659" y="859359"/>
            <a:chExt cx="2438400" cy="2209983"/>
          </a:xfrm>
          <a:solidFill>
            <a:schemeClr val="bg1"/>
          </a:solidFill>
        </p:grpSpPr>
        <p:sp>
          <p:nvSpPr>
            <p:cNvPr id="38975" name="Text Box 6"/>
            <p:cNvSpPr txBox="1">
              <a:spLocks noChangeArrowheads="1"/>
            </p:cNvSpPr>
            <p:nvPr/>
          </p:nvSpPr>
          <p:spPr bwMode="auto">
            <a:xfrm>
              <a:off x="-1303659" y="2438400"/>
              <a:ext cx="2438400" cy="630942"/>
            </a:xfrm>
            <a:prstGeom prst="rect">
              <a:avLst/>
            </a:prstGeom>
            <a:grpFill/>
            <a:ln w="44450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en-US" sz="1400" b="1" dirty="0">
                  <a:latin typeface="Tahoma" panose="020B0604030504040204" pitchFamily="34" charset="0"/>
                </a:rPr>
                <a:t>No feeding of CD for </a:t>
              </a:r>
            </a:p>
            <a:p>
              <a:pPr algn="ctr"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en-US" sz="1400" b="1" dirty="0">
                  <a:latin typeface="Tahoma" panose="020B0604030504040204" pitchFamily="34" charset="0"/>
                </a:rPr>
                <a:t>3 months</a:t>
              </a:r>
            </a:p>
          </p:txBody>
        </p:sp>
        <p:sp>
          <p:nvSpPr>
            <p:cNvPr id="38976" name="Line 11"/>
            <p:cNvSpPr>
              <a:spLocks noChangeShapeType="1"/>
            </p:cNvSpPr>
            <p:nvPr/>
          </p:nvSpPr>
          <p:spPr bwMode="auto">
            <a:xfrm flipV="1">
              <a:off x="423913" y="859359"/>
              <a:ext cx="28389" cy="1560498"/>
            </a:xfrm>
            <a:prstGeom prst="line">
              <a:avLst/>
            </a:prstGeom>
            <a:grpFill/>
            <a:ln w="444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IN"/>
            </a:p>
          </p:txBody>
        </p:sp>
      </p:grpSp>
      <p:sp>
        <p:nvSpPr>
          <p:cNvPr id="68632" name="Text Box 26"/>
          <p:cNvSpPr txBox="1">
            <a:spLocks noChangeArrowheads="1"/>
          </p:cNvSpPr>
          <p:nvPr/>
        </p:nvSpPr>
        <p:spPr bwMode="auto">
          <a:xfrm>
            <a:off x="4764088" y="3527425"/>
            <a:ext cx="3048000" cy="631825"/>
          </a:xfrm>
          <a:prstGeom prst="rect">
            <a:avLst/>
          </a:prstGeom>
          <a:solidFill>
            <a:schemeClr val="bg1"/>
          </a:solidFill>
          <a:ln w="444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400" b="1">
                <a:latin typeface="Tahoma" panose="020B0604030504040204" pitchFamily="34" charset="0"/>
              </a:rPr>
              <a:t>Continuous Drop in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400" b="1">
                <a:latin typeface="Tahoma" panose="020B0604030504040204" pitchFamily="34" charset="0"/>
              </a:rPr>
              <a:t>Gas Quantity &amp; Quality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2687006" y="1470586"/>
            <a:ext cx="2013038" cy="1372188"/>
            <a:chOff x="2612966" y="1223928"/>
            <a:chExt cx="1181100" cy="1372188"/>
          </a:xfrm>
          <a:solidFill>
            <a:schemeClr val="bg1"/>
          </a:solidFill>
        </p:grpSpPr>
        <p:cxnSp>
          <p:nvCxnSpPr>
            <p:cNvPr id="8" name="Elbow Connector 7"/>
            <p:cNvCxnSpPr>
              <a:stCxn id="38979" idx="3"/>
            </p:cNvCxnSpPr>
            <p:nvPr/>
          </p:nvCxnSpPr>
          <p:spPr>
            <a:xfrm flipV="1">
              <a:off x="2612966" y="1223928"/>
              <a:ext cx="1181100" cy="684354"/>
            </a:xfrm>
            <a:prstGeom prst="bentConnector3">
              <a:avLst/>
            </a:prstGeom>
            <a:grpFill/>
            <a:ln w="444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Elbow Connector 12"/>
            <p:cNvCxnSpPr>
              <a:stCxn id="38979" idx="3"/>
            </p:cNvCxnSpPr>
            <p:nvPr/>
          </p:nvCxnSpPr>
          <p:spPr>
            <a:xfrm>
              <a:off x="2612966" y="1908282"/>
              <a:ext cx="1046558" cy="687834"/>
            </a:xfrm>
            <a:prstGeom prst="bentConnector3">
              <a:avLst>
                <a:gd name="adj1" fmla="val 55521"/>
              </a:avLst>
            </a:prstGeom>
            <a:grpFill/>
            <a:ln w="444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Line 27"/>
          <p:cNvSpPr>
            <a:spLocks noChangeShapeType="1"/>
          </p:cNvSpPr>
          <p:nvPr/>
        </p:nvSpPr>
        <p:spPr bwMode="auto">
          <a:xfrm>
            <a:off x="2687638" y="2141538"/>
            <a:ext cx="2076450" cy="164465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77" name="Text Box 26"/>
          <p:cNvSpPr txBox="1">
            <a:spLocks noChangeArrowheads="1"/>
          </p:cNvSpPr>
          <p:nvPr/>
        </p:nvSpPr>
        <p:spPr bwMode="auto">
          <a:xfrm>
            <a:off x="4692650" y="5497513"/>
            <a:ext cx="3048000" cy="523875"/>
          </a:xfrm>
          <a:prstGeom prst="rect">
            <a:avLst/>
          </a:prstGeom>
          <a:solidFill>
            <a:schemeClr val="bg1"/>
          </a:solidFill>
          <a:ln w="444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400" b="1">
                <a:latin typeface="Tahoma" panose="020B0604030504040204" pitchFamily="34" charset="0"/>
              </a:rPr>
              <a:t>No Gas Production in nearly last 10 days</a:t>
            </a:r>
          </a:p>
        </p:txBody>
      </p:sp>
      <p:sp>
        <p:nvSpPr>
          <p:cNvPr id="78" name="Line 27"/>
          <p:cNvSpPr>
            <a:spLocks noChangeShapeType="1"/>
          </p:cNvSpPr>
          <p:nvPr/>
        </p:nvSpPr>
        <p:spPr bwMode="auto">
          <a:xfrm flipH="1">
            <a:off x="5076825" y="4143375"/>
            <a:ext cx="0" cy="1354138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312200" y="1530000"/>
              <a:ext cx="360" cy="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02840" y="1520640"/>
                <a:ext cx="19080" cy="19080"/>
              </a:xfrm>
              <a:prstGeom prst="rect">
                <a:avLst/>
              </a:prstGeom>
            </p:spPr>
          </p:pic>
        </mc:Fallback>
      </mc:AlternateContent>
      <p:grpSp>
        <p:nvGrpSpPr>
          <p:cNvPr id="34" name="Group 2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5" name="Group 19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37" name="Group 8"/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39" name="Group 9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49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50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40" name="Group 12"/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47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8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41" name="Group 15"/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45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6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42" name="Group 18"/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43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4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38" name="Rectangle 21"/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36" name="Picture 23" descr="A picture containing shape&#10;&#10;Description automatically generated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" name="Picture 4" descr="Picture 04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311" y="1471239"/>
            <a:ext cx="6452146" cy="4550049"/>
          </a:xfrm>
          <a:prstGeom prst="rect">
            <a:avLst/>
          </a:prstGeom>
          <a:noFill/>
          <a:ln w="254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22639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38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38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8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80" grpId="0" animBg="1"/>
      <p:bldP spid="38977" grpId="0" animBg="1"/>
      <p:bldP spid="68632" grpId="0" animBg="1"/>
      <p:bldP spid="7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282575" y="227013"/>
            <a:ext cx="6210300" cy="83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1" hangingPunct="1">
              <a:defRPr/>
            </a:pPr>
            <a:r>
              <a:rPr lang="en-US" sz="2800" dirty="0">
                <a:latin typeface="+mj-lt"/>
              </a:rPr>
              <a:t>Development of Special Inoculum – Phase 2</a:t>
            </a:r>
          </a:p>
        </p:txBody>
      </p:sp>
      <p:grpSp>
        <p:nvGrpSpPr>
          <p:cNvPr id="2" name="Group 48"/>
          <p:cNvGrpSpPr>
            <a:grpSpLocks/>
          </p:cNvGrpSpPr>
          <p:nvPr/>
        </p:nvGrpSpPr>
        <p:grpSpPr bwMode="auto">
          <a:xfrm>
            <a:off x="304800" y="1125538"/>
            <a:ext cx="4419600" cy="1200150"/>
            <a:chOff x="304800" y="1219200"/>
            <a:chExt cx="4419600" cy="1200329"/>
          </a:xfrm>
        </p:grpSpPr>
        <p:sp>
          <p:nvSpPr>
            <p:cNvPr id="11329" name="Text Box 5"/>
            <p:cNvSpPr txBox="1">
              <a:spLocks noChangeArrowheads="1"/>
            </p:cNvSpPr>
            <p:nvPr/>
          </p:nvSpPr>
          <p:spPr bwMode="auto">
            <a:xfrm>
              <a:off x="304800" y="1532781"/>
              <a:ext cx="1524000" cy="600075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BE120E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600" b="1">
                  <a:latin typeface="Tahoma" panose="020B0604030504040204" pitchFamily="34" charset="0"/>
                </a:rPr>
                <a:t>20 m</a:t>
              </a:r>
              <a:r>
                <a:rPr lang="en-US" altLang="en-US" sz="1600" b="1" baseline="30000">
                  <a:latin typeface="Tahoma" panose="020B0604030504040204" pitchFamily="34" charset="0"/>
                </a:rPr>
                <a:t>3</a:t>
              </a:r>
              <a:r>
                <a:rPr lang="en-US" altLang="en-US" sz="1600" b="1">
                  <a:latin typeface="Tahoma" panose="020B0604030504040204" pitchFamily="34" charset="0"/>
                </a:rPr>
                <a:t>/d BGP</a:t>
              </a:r>
            </a:p>
          </p:txBody>
        </p:sp>
        <p:sp>
          <p:nvSpPr>
            <p:cNvPr id="11330" name="Text Box 7"/>
            <p:cNvSpPr txBox="1">
              <a:spLocks noChangeArrowheads="1"/>
            </p:cNvSpPr>
            <p:nvPr/>
          </p:nvSpPr>
          <p:spPr bwMode="auto">
            <a:xfrm>
              <a:off x="2286000" y="1219200"/>
              <a:ext cx="2438400" cy="1200329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BE120E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600" b="1">
                  <a:latin typeface="Tahoma" panose="020B0604030504040204" pitchFamily="34" charset="0"/>
                </a:rPr>
                <a:t>About &lt; 12 m</a:t>
              </a:r>
              <a:r>
                <a:rPr lang="en-US" altLang="en-US" sz="1600" b="1" baseline="30000">
                  <a:latin typeface="Tahoma" panose="020B0604030504040204" pitchFamily="34" charset="0"/>
                </a:rPr>
                <a:t>3</a:t>
              </a:r>
              <a:r>
                <a:rPr lang="en-US" altLang="en-US" sz="1600" b="1">
                  <a:latin typeface="Tahoma" panose="020B0604030504040204" pitchFamily="34" charset="0"/>
                </a:rPr>
                <a:t> CD inoculum</a:t>
              </a:r>
            </a:p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600" b="1">
                  <a:latin typeface="Tahoma" panose="020B0604030504040204" pitchFamily="34" charset="0"/>
                </a:rPr>
                <a:t>With starving Microbes</a:t>
              </a:r>
            </a:p>
          </p:txBody>
        </p:sp>
        <p:sp>
          <p:nvSpPr>
            <p:cNvPr id="11331" name="Line 9"/>
            <p:cNvSpPr>
              <a:spLocks noChangeShapeType="1"/>
            </p:cNvSpPr>
            <p:nvPr/>
          </p:nvSpPr>
          <p:spPr bwMode="auto">
            <a:xfrm>
              <a:off x="1828800" y="1837581"/>
              <a:ext cx="457200" cy="0"/>
            </a:xfrm>
            <a:prstGeom prst="line">
              <a:avLst/>
            </a:prstGeom>
            <a:noFill/>
            <a:ln w="3175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3" name="Group 50"/>
          <p:cNvGrpSpPr>
            <a:grpSpLocks/>
          </p:cNvGrpSpPr>
          <p:nvPr/>
        </p:nvGrpSpPr>
        <p:grpSpPr bwMode="auto">
          <a:xfrm>
            <a:off x="4724400" y="1301750"/>
            <a:ext cx="4038600" cy="831850"/>
            <a:chOff x="4724400" y="1219200"/>
            <a:chExt cx="4038600" cy="830997"/>
          </a:xfrm>
        </p:grpSpPr>
        <p:sp>
          <p:nvSpPr>
            <p:cNvPr id="11327" name="Text Box 8"/>
            <p:cNvSpPr txBox="1">
              <a:spLocks noChangeArrowheads="1"/>
            </p:cNvSpPr>
            <p:nvPr/>
          </p:nvSpPr>
          <p:spPr bwMode="auto">
            <a:xfrm>
              <a:off x="5181600" y="1219200"/>
              <a:ext cx="3581400" cy="83099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BE120E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600" b="1">
                  <a:latin typeface="Tahoma" panose="020B0604030504040204" pitchFamily="34" charset="0"/>
                </a:rPr>
                <a:t>Start Feeding of slurry with pongamia deoiled cake : water ::   1:3</a:t>
              </a:r>
            </a:p>
          </p:txBody>
        </p:sp>
        <p:sp>
          <p:nvSpPr>
            <p:cNvPr id="11328" name="Line 10"/>
            <p:cNvSpPr>
              <a:spLocks noChangeShapeType="1"/>
            </p:cNvSpPr>
            <p:nvPr/>
          </p:nvSpPr>
          <p:spPr bwMode="auto">
            <a:xfrm>
              <a:off x="4724400" y="1524000"/>
              <a:ext cx="457200" cy="0"/>
            </a:xfrm>
            <a:prstGeom prst="line">
              <a:avLst/>
            </a:prstGeom>
            <a:noFill/>
            <a:ln w="3175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5" name="Group 51"/>
          <p:cNvGrpSpPr>
            <a:grpSpLocks/>
          </p:cNvGrpSpPr>
          <p:nvPr/>
        </p:nvGrpSpPr>
        <p:grpSpPr bwMode="auto">
          <a:xfrm>
            <a:off x="304800" y="3352800"/>
            <a:ext cx="2743200" cy="415925"/>
            <a:chOff x="304800" y="3352800"/>
            <a:chExt cx="2743200" cy="415925"/>
          </a:xfrm>
        </p:grpSpPr>
        <p:sp>
          <p:nvSpPr>
            <p:cNvPr id="11325" name="Text Box 12"/>
            <p:cNvSpPr txBox="1">
              <a:spLocks noChangeArrowheads="1"/>
            </p:cNvSpPr>
            <p:nvPr/>
          </p:nvSpPr>
          <p:spPr bwMode="auto">
            <a:xfrm>
              <a:off x="304800" y="3352800"/>
              <a:ext cx="1828800" cy="415925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BE120E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b="1">
                  <a:latin typeface="Tahoma" panose="020B0604030504040204" pitchFamily="34" charset="0"/>
                </a:rPr>
                <a:t>Schedule I</a:t>
              </a:r>
            </a:p>
          </p:txBody>
        </p:sp>
        <p:sp>
          <p:nvSpPr>
            <p:cNvPr id="11326" name="Line 13"/>
            <p:cNvSpPr>
              <a:spLocks noChangeShapeType="1"/>
            </p:cNvSpPr>
            <p:nvPr/>
          </p:nvSpPr>
          <p:spPr bwMode="auto">
            <a:xfrm>
              <a:off x="2133600" y="3581400"/>
              <a:ext cx="914400" cy="0"/>
            </a:xfrm>
            <a:prstGeom prst="line">
              <a:avLst/>
            </a:prstGeom>
            <a:noFill/>
            <a:ln w="3175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32815" name="Text Box 14"/>
          <p:cNvSpPr txBox="1">
            <a:spLocks noChangeArrowheads="1"/>
          </p:cNvSpPr>
          <p:nvPr/>
        </p:nvSpPr>
        <p:spPr bwMode="auto">
          <a:xfrm>
            <a:off x="3048000" y="3349625"/>
            <a:ext cx="3048000" cy="536575"/>
          </a:xfrm>
          <a:prstGeom prst="rect">
            <a:avLst/>
          </a:prstGeom>
          <a:solidFill>
            <a:schemeClr val="accent1"/>
          </a:solidFill>
          <a:ln w="19050">
            <a:solidFill>
              <a:srgbClr val="BE120E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400" b="1">
                <a:latin typeface="Tahoma" panose="020B0604030504040204" pitchFamily="34" charset="0"/>
              </a:rPr>
              <a:t>2 kg pongamia oil cake with 6 kg water for 5 days</a:t>
            </a:r>
          </a:p>
        </p:txBody>
      </p:sp>
      <p:grpSp>
        <p:nvGrpSpPr>
          <p:cNvPr id="6" name="Group 72"/>
          <p:cNvGrpSpPr>
            <a:grpSpLocks/>
          </p:cNvGrpSpPr>
          <p:nvPr/>
        </p:nvGrpSpPr>
        <p:grpSpPr bwMode="auto">
          <a:xfrm>
            <a:off x="6096000" y="2895600"/>
            <a:ext cx="3084513" cy="1066800"/>
            <a:chOff x="6096000" y="2895327"/>
            <a:chExt cx="3084512" cy="1067073"/>
          </a:xfrm>
        </p:grpSpPr>
        <p:sp>
          <p:nvSpPr>
            <p:cNvPr id="11316" name="Line 15"/>
            <p:cNvSpPr>
              <a:spLocks noChangeShapeType="1"/>
            </p:cNvSpPr>
            <p:nvPr/>
          </p:nvSpPr>
          <p:spPr bwMode="auto">
            <a:xfrm>
              <a:off x="6096000" y="3654425"/>
              <a:ext cx="2743200" cy="0"/>
            </a:xfrm>
            <a:prstGeom prst="line">
              <a:avLst/>
            </a:prstGeom>
            <a:noFill/>
            <a:ln w="31750">
              <a:solidFill>
                <a:srgbClr val="1605E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grpSp>
          <p:nvGrpSpPr>
            <p:cNvPr id="11317" name="Group 71"/>
            <p:cNvGrpSpPr>
              <a:grpSpLocks/>
            </p:cNvGrpSpPr>
            <p:nvPr/>
          </p:nvGrpSpPr>
          <p:grpSpPr bwMode="auto">
            <a:xfrm>
              <a:off x="6132512" y="2895327"/>
              <a:ext cx="3048000" cy="1067073"/>
              <a:chOff x="6132512" y="2895327"/>
              <a:chExt cx="3048000" cy="1067073"/>
            </a:xfrm>
          </p:grpSpPr>
          <p:sp>
            <p:nvSpPr>
              <p:cNvPr id="11318" name="Line 18"/>
              <p:cNvSpPr>
                <a:spLocks noChangeShapeType="1"/>
              </p:cNvSpPr>
              <p:nvPr/>
            </p:nvSpPr>
            <p:spPr bwMode="auto">
              <a:xfrm>
                <a:off x="7620000" y="3352800"/>
                <a:ext cx="0" cy="609600"/>
              </a:xfrm>
              <a:prstGeom prst="line">
                <a:avLst/>
              </a:prstGeom>
              <a:noFill/>
              <a:ln w="31750">
                <a:solidFill>
                  <a:srgbClr val="1605E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grpSp>
            <p:nvGrpSpPr>
              <p:cNvPr id="11319" name="Group 53"/>
              <p:cNvGrpSpPr>
                <a:grpSpLocks/>
              </p:cNvGrpSpPr>
              <p:nvPr/>
            </p:nvGrpSpPr>
            <p:grpSpPr bwMode="auto">
              <a:xfrm>
                <a:off x="6132512" y="2895327"/>
                <a:ext cx="3048000" cy="1067073"/>
                <a:chOff x="6132512" y="2895327"/>
                <a:chExt cx="3048000" cy="1067073"/>
              </a:xfrm>
            </p:grpSpPr>
            <p:sp>
              <p:nvSpPr>
                <p:cNvPr id="11320" name="Line 16"/>
                <p:cNvSpPr>
                  <a:spLocks noChangeShapeType="1"/>
                </p:cNvSpPr>
                <p:nvPr/>
              </p:nvSpPr>
              <p:spPr bwMode="auto">
                <a:xfrm>
                  <a:off x="6400800" y="3352800"/>
                  <a:ext cx="0" cy="609600"/>
                </a:xfrm>
                <a:prstGeom prst="line">
                  <a:avLst/>
                </a:prstGeom>
                <a:noFill/>
                <a:ln w="31750">
                  <a:solidFill>
                    <a:srgbClr val="1605ED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1321" name="Line 17"/>
                <p:cNvSpPr>
                  <a:spLocks noChangeShapeType="1"/>
                </p:cNvSpPr>
                <p:nvPr/>
              </p:nvSpPr>
              <p:spPr bwMode="auto">
                <a:xfrm>
                  <a:off x="7010400" y="3352800"/>
                  <a:ext cx="0" cy="609600"/>
                </a:xfrm>
                <a:prstGeom prst="line">
                  <a:avLst/>
                </a:prstGeom>
                <a:noFill/>
                <a:ln w="31750">
                  <a:solidFill>
                    <a:srgbClr val="1605ED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1322" name="Line 19"/>
                <p:cNvSpPr>
                  <a:spLocks noChangeShapeType="1"/>
                </p:cNvSpPr>
                <p:nvPr/>
              </p:nvSpPr>
              <p:spPr bwMode="auto">
                <a:xfrm>
                  <a:off x="8229600" y="3352800"/>
                  <a:ext cx="0" cy="609600"/>
                </a:xfrm>
                <a:prstGeom prst="line">
                  <a:avLst/>
                </a:prstGeom>
                <a:noFill/>
                <a:ln w="31750">
                  <a:solidFill>
                    <a:srgbClr val="1605ED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1323" name="Line 20"/>
                <p:cNvSpPr>
                  <a:spLocks noChangeShapeType="1"/>
                </p:cNvSpPr>
                <p:nvPr/>
              </p:nvSpPr>
              <p:spPr bwMode="auto">
                <a:xfrm>
                  <a:off x="8839200" y="3352800"/>
                  <a:ext cx="0" cy="609600"/>
                </a:xfrm>
                <a:prstGeom prst="line">
                  <a:avLst/>
                </a:prstGeom>
                <a:noFill/>
                <a:ln w="31750">
                  <a:solidFill>
                    <a:srgbClr val="1605ED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1324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6132512" y="2895327"/>
                  <a:ext cx="3048000" cy="461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2400"/>
                    <a:t> </a:t>
                  </a:r>
                  <a:r>
                    <a:rPr lang="en-US" altLang="en-US" sz="2400">
                      <a:solidFill>
                        <a:srgbClr val="BE120E"/>
                      </a:solidFill>
                    </a:rPr>
                    <a:t>1      2       3     4      5</a:t>
                  </a:r>
                </a:p>
              </p:txBody>
            </p:sp>
          </p:grpSp>
        </p:grpSp>
      </p:grpSp>
      <p:sp>
        <p:nvSpPr>
          <p:cNvPr id="68628" name="Text Box 22"/>
          <p:cNvSpPr txBox="1">
            <a:spLocks noChangeArrowheads="1"/>
          </p:cNvSpPr>
          <p:nvPr/>
        </p:nvSpPr>
        <p:spPr bwMode="auto">
          <a:xfrm>
            <a:off x="7092950" y="2205038"/>
            <a:ext cx="39687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b="1">
                <a:solidFill>
                  <a:srgbClr val="BE120E"/>
                </a:solidFill>
                <a:latin typeface="Tahoma" panose="020B0604030504040204" pitchFamily="34" charset="0"/>
              </a:rPr>
              <a:t>Start of gas production</a:t>
            </a:r>
          </a:p>
        </p:txBody>
      </p:sp>
      <p:sp>
        <p:nvSpPr>
          <p:cNvPr id="68629" name="Text Box 23"/>
          <p:cNvSpPr txBox="1">
            <a:spLocks noChangeArrowheads="1"/>
          </p:cNvSpPr>
          <p:nvPr/>
        </p:nvSpPr>
        <p:spPr bwMode="auto">
          <a:xfrm rot="-5400000">
            <a:off x="7859712" y="2265363"/>
            <a:ext cx="3968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b="1">
                <a:solidFill>
                  <a:srgbClr val="BE120E"/>
                </a:solidFill>
                <a:latin typeface="Tahoma" panose="020B0604030504040204" pitchFamily="34" charset="0"/>
              </a:rPr>
              <a:t>Continued</a:t>
            </a:r>
          </a:p>
        </p:txBody>
      </p:sp>
      <p:sp>
        <p:nvSpPr>
          <p:cNvPr id="39948" name="Line 24"/>
          <p:cNvSpPr>
            <a:spLocks noChangeShapeType="1"/>
          </p:cNvSpPr>
          <p:nvPr/>
        </p:nvSpPr>
        <p:spPr bwMode="auto">
          <a:xfrm>
            <a:off x="7543800" y="2954338"/>
            <a:ext cx="990600" cy="0"/>
          </a:xfrm>
          <a:prstGeom prst="line">
            <a:avLst/>
          </a:prstGeom>
          <a:noFill/>
          <a:ln w="31750">
            <a:solidFill>
              <a:srgbClr val="1605ED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68632" name="Text Box 26"/>
          <p:cNvSpPr txBox="1">
            <a:spLocks noChangeArrowheads="1"/>
          </p:cNvSpPr>
          <p:nvPr/>
        </p:nvSpPr>
        <p:spPr bwMode="auto">
          <a:xfrm>
            <a:off x="3048000" y="4267200"/>
            <a:ext cx="3048000" cy="536575"/>
          </a:xfrm>
          <a:prstGeom prst="rect">
            <a:avLst/>
          </a:prstGeom>
          <a:solidFill>
            <a:schemeClr val="accent1"/>
          </a:solidFill>
          <a:ln w="19050">
            <a:solidFill>
              <a:srgbClr val="BE120E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400" b="1">
                <a:latin typeface="Tahoma" panose="020B0604030504040204" pitchFamily="34" charset="0"/>
              </a:rPr>
              <a:t>5 kg pongamia oil cake with 15 kg water for 10 days</a:t>
            </a:r>
          </a:p>
        </p:txBody>
      </p:sp>
      <p:grpSp>
        <p:nvGrpSpPr>
          <p:cNvPr id="9" name="Group 54"/>
          <p:cNvGrpSpPr>
            <a:grpSpLocks/>
          </p:cNvGrpSpPr>
          <p:nvPr/>
        </p:nvGrpSpPr>
        <p:grpSpPr bwMode="auto">
          <a:xfrm>
            <a:off x="304800" y="4267200"/>
            <a:ext cx="2743200" cy="415925"/>
            <a:chOff x="304800" y="4267200"/>
            <a:chExt cx="2743200" cy="415925"/>
          </a:xfrm>
        </p:grpSpPr>
        <p:sp>
          <p:nvSpPr>
            <p:cNvPr id="11314" name="Text Box 25"/>
            <p:cNvSpPr txBox="1">
              <a:spLocks noChangeArrowheads="1"/>
            </p:cNvSpPr>
            <p:nvPr/>
          </p:nvSpPr>
          <p:spPr bwMode="auto">
            <a:xfrm>
              <a:off x="304800" y="4267200"/>
              <a:ext cx="1828800" cy="415925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BE120E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b="1">
                  <a:latin typeface="Tahoma" panose="020B0604030504040204" pitchFamily="34" charset="0"/>
                </a:rPr>
                <a:t>Schedule II</a:t>
              </a:r>
            </a:p>
          </p:txBody>
        </p:sp>
        <p:sp>
          <p:nvSpPr>
            <p:cNvPr id="11315" name="Line 27"/>
            <p:cNvSpPr>
              <a:spLocks noChangeShapeType="1"/>
            </p:cNvSpPr>
            <p:nvPr/>
          </p:nvSpPr>
          <p:spPr bwMode="auto">
            <a:xfrm>
              <a:off x="2133600" y="4495800"/>
              <a:ext cx="914400" cy="0"/>
            </a:xfrm>
            <a:prstGeom prst="line">
              <a:avLst/>
            </a:prstGeom>
            <a:noFill/>
            <a:ln w="3175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68647" name="Text Box 41"/>
          <p:cNvSpPr txBox="1">
            <a:spLocks noChangeArrowheads="1"/>
          </p:cNvSpPr>
          <p:nvPr/>
        </p:nvSpPr>
        <p:spPr bwMode="auto">
          <a:xfrm>
            <a:off x="331788" y="5943600"/>
            <a:ext cx="12192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>
                <a:solidFill>
                  <a:srgbClr val="BE120E"/>
                </a:solidFill>
                <a:latin typeface="Tahoma" panose="020B0604030504040204" pitchFamily="34" charset="0"/>
              </a:rPr>
              <a:t>Drop in gas yield</a:t>
            </a:r>
          </a:p>
        </p:txBody>
      </p:sp>
      <p:grpSp>
        <p:nvGrpSpPr>
          <p:cNvPr id="10" name="Group 55"/>
          <p:cNvGrpSpPr>
            <a:grpSpLocks/>
          </p:cNvGrpSpPr>
          <p:nvPr/>
        </p:nvGrpSpPr>
        <p:grpSpPr bwMode="auto">
          <a:xfrm>
            <a:off x="179388" y="5029200"/>
            <a:ext cx="6248400" cy="838200"/>
            <a:chOff x="1066800" y="4953000"/>
            <a:chExt cx="6248400" cy="838200"/>
          </a:xfrm>
        </p:grpSpPr>
        <p:sp>
          <p:nvSpPr>
            <p:cNvPr id="11299" name="Line 28"/>
            <p:cNvSpPr>
              <a:spLocks noChangeShapeType="1"/>
            </p:cNvSpPr>
            <p:nvPr/>
          </p:nvSpPr>
          <p:spPr bwMode="auto">
            <a:xfrm>
              <a:off x="1219200" y="5486400"/>
              <a:ext cx="5486400" cy="0"/>
            </a:xfrm>
            <a:prstGeom prst="line">
              <a:avLst/>
            </a:prstGeom>
            <a:noFill/>
            <a:ln w="31750">
              <a:solidFill>
                <a:srgbClr val="1605E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1300" name="Line 29"/>
            <p:cNvSpPr>
              <a:spLocks noChangeShapeType="1"/>
            </p:cNvSpPr>
            <p:nvPr/>
          </p:nvSpPr>
          <p:spPr bwMode="auto">
            <a:xfrm>
              <a:off x="1219200" y="5181600"/>
              <a:ext cx="0" cy="609600"/>
            </a:xfrm>
            <a:prstGeom prst="line">
              <a:avLst/>
            </a:prstGeom>
            <a:noFill/>
            <a:ln w="31750">
              <a:solidFill>
                <a:srgbClr val="1605E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1301" name="Line 30"/>
            <p:cNvSpPr>
              <a:spLocks noChangeShapeType="1"/>
            </p:cNvSpPr>
            <p:nvPr/>
          </p:nvSpPr>
          <p:spPr bwMode="auto">
            <a:xfrm>
              <a:off x="4876800" y="5181600"/>
              <a:ext cx="0" cy="609600"/>
            </a:xfrm>
            <a:prstGeom prst="line">
              <a:avLst/>
            </a:prstGeom>
            <a:noFill/>
            <a:ln w="31750">
              <a:solidFill>
                <a:srgbClr val="1605E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1302" name="Line 31"/>
            <p:cNvSpPr>
              <a:spLocks noChangeShapeType="1"/>
            </p:cNvSpPr>
            <p:nvPr/>
          </p:nvSpPr>
          <p:spPr bwMode="auto">
            <a:xfrm>
              <a:off x="1828800" y="5181600"/>
              <a:ext cx="0" cy="609600"/>
            </a:xfrm>
            <a:prstGeom prst="line">
              <a:avLst/>
            </a:prstGeom>
            <a:noFill/>
            <a:ln w="31750">
              <a:solidFill>
                <a:srgbClr val="1605E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1303" name="Line 32"/>
            <p:cNvSpPr>
              <a:spLocks noChangeShapeType="1"/>
            </p:cNvSpPr>
            <p:nvPr/>
          </p:nvSpPr>
          <p:spPr bwMode="auto">
            <a:xfrm>
              <a:off x="5486400" y="5181600"/>
              <a:ext cx="0" cy="609600"/>
            </a:xfrm>
            <a:prstGeom prst="line">
              <a:avLst/>
            </a:prstGeom>
            <a:noFill/>
            <a:ln w="31750">
              <a:solidFill>
                <a:srgbClr val="1605E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1304" name="Line 33"/>
            <p:cNvSpPr>
              <a:spLocks noChangeShapeType="1"/>
            </p:cNvSpPr>
            <p:nvPr/>
          </p:nvSpPr>
          <p:spPr bwMode="auto">
            <a:xfrm>
              <a:off x="2438400" y="5181600"/>
              <a:ext cx="0" cy="609600"/>
            </a:xfrm>
            <a:prstGeom prst="line">
              <a:avLst/>
            </a:prstGeom>
            <a:noFill/>
            <a:ln w="31750">
              <a:solidFill>
                <a:srgbClr val="1605E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1305" name="Line 34"/>
            <p:cNvSpPr>
              <a:spLocks noChangeShapeType="1"/>
            </p:cNvSpPr>
            <p:nvPr/>
          </p:nvSpPr>
          <p:spPr bwMode="auto">
            <a:xfrm>
              <a:off x="6096000" y="5181600"/>
              <a:ext cx="0" cy="609600"/>
            </a:xfrm>
            <a:prstGeom prst="line">
              <a:avLst/>
            </a:prstGeom>
            <a:noFill/>
            <a:ln w="31750">
              <a:solidFill>
                <a:srgbClr val="1605E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1306" name="Line 35"/>
            <p:cNvSpPr>
              <a:spLocks noChangeShapeType="1"/>
            </p:cNvSpPr>
            <p:nvPr/>
          </p:nvSpPr>
          <p:spPr bwMode="auto">
            <a:xfrm>
              <a:off x="3048000" y="5181600"/>
              <a:ext cx="0" cy="609600"/>
            </a:xfrm>
            <a:prstGeom prst="line">
              <a:avLst/>
            </a:prstGeom>
            <a:noFill/>
            <a:ln w="31750">
              <a:solidFill>
                <a:srgbClr val="1605E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1307" name="Line 36"/>
            <p:cNvSpPr>
              <a:spLocks noChangeShapeType="1"/>
            </p:cNvSpPr>
            <p:nvPr/>
          </p:nvSpPr>
          <p:spPr bwMode="auto">
            <a:xfrm>
              <a:off x="6705600" y="5181600"/>
              <a:ext cx="0" cy="609600"/>
            </a:xfrm>
            <a:prstGeom prst="line">
              <a:avLst/>
            </a:prstGeom>
            <a:noFill/>
            <a:ln w="31750">
              <a:solidFill>
                <a:srgbClr val="1605E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1308" name="Line 37"/>
            <p:cNvSpPr>
              <a:spLocks noChangeShapeType="1"/>
            </p:cNvSpPr>
            <p:nvPr/>
          </p:nvSpPr>
          <p:spPr bwMode="auto">
            <a:xfrm>
              <a:off x="3657600" y="5181600"/>
              <a:ext cx="0" cy="609600"/>
            </a:xfrm>
            <a:prstGeom prst="line">
              <a:avLst/>
            </a:prstGeom>
            <a:noFill/>
            <a:ln w="31750">
              <a:solidFill>
                <a:srgbClr val="1605E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1309" name="Line 38"/>
            <p:cNvSpPr>
              <a:spLocks noChangeShapeType="1"/>
            </p:cNvSpPr>
            <p:nvPr/>
          </p:nvSpPr>
          <p:spPr bwMode="auto">
            <a:xfrm>
              <a:off x="4267200" y="5181600"/>
              <a:ext cx="0" cy="609600"/>
            </a:xfrm>
            <a:prstGeom prst="line">
              <a:avLst/>
            </a:prstGeom>
            <a:noFill/>
            <a:ln w="31750">
              <a:solidFill>
                <a:srgbClr val="1605E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1310" name="Text Box 39"/>
            <p:cNvSpPr txBox="1">
              <a:spLocks noChangeArrowheads="1"/>
            </p:cNvSpPr>
            <p:nvPr/>
          </p:nvSpPr>
          <p:spPr bwMode="auto">
            <a:xfrm>
              <a:off x="1066800" y="4953000"/>
              <a:ext cx="62484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solidFill>
                    <a:srgbClr val="BE120E"/>
                  </a:solidFill>
                </a:rPr>
                <a:t>6          7           8          9         10         11        12        13        14         15</a:t>
              </a:r>
            </a:p>
          </p:txBody>
        </p:sp>
        <p:sp>
          <p:nvSpPr>
            <p:cNvPr id="11311" name="Line 40"/>
            <p:cNvSpPr>
              <a:spLocks noChangeShapeType="1"/>
            </p:cNvSpPr>
            <p:nvPr/>
          </p:nvSpPr>
          <p:spPr bwMode="auto">
            <a:xfrm>
              <a:off x="1219200" y="5791200"/>
              <a:ext cx="1219200" cy="0"/>
            </a:xfrm>
            <a:prstGeom prst="line">
              <a:avLst/>
            </a:prstGeom>
            <a:noFill/>
            <a:ln w="31750">
              <a:solidFill>
                <a:srgbClr val="1605ED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1312" name="Line 42"/>
            <p:cNvSpPr>
              <a:spLocks noChangeShapeType="1"/>
            </p:cNvSpPr>
            <p:nvPr/>
          </p:nvSpPr>
          <p:spPr bwMode="auto">
            <a:xfrm>
              <a:off x="2438400" y="5791200"/>
              <a:ext cx="1219200" cy="0"/>
            </a:xfrm>
            <a:prstGeom prst="line">
              <a:avLst/>
            </a:prstGeom>
            <a:noFill/>
            <a:ln w="31750">
              <a:solidFill>
                <a:srgbClr val="1605ED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1313" name="Line 43"/>
            <p:cNvSpPr>
              <a:spLocks noChangeShapeType="1"/>
            </p:cNvSpPr>
            <p:nvPr/>
          </p:nvSpPr>
          <p:spPr bwMode="auto">
            <a:xfrm>
              <a:off x="3657600" y="5791200"/>
              <a:ext cx="3048000" cy="0"/>
            </a:xfrm>
            <a:prstGeom prst="line">
              <a:avLst/>
            </a:prstGeom>
            <a:noFill/>
            <a:ln w="31750">
              <a:solidFill>
                <a:srgbClr val="1605ED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68650" name="Text Box 44"/>
          <p:cNvSpPr txBox="1">
            <a:spLocks noChangeArrowheads="1"/>
          </p:cNvSpPr>
          <p:nvPr/>
        </p:nvSpPr>
        <p:spPr bwMode="auto">
          <a:xfrm>
            <a:off x="1550988" y="5943600"/>
            <a:ext cx="12192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>
                <a:solidFill>
                  <a:srgbClr val="BE120E"/>
                </a:solidFill>
                <a:latin typeface="Tahoma" panose="020B0604030504040204" pitchFamily="34" charset="0"/>
              </a:rPr>
              <a:t>Increase in gas yield</a:t>
            </a:r>
          </a:p>
        </p:txBody>
      </p:sp>
      <p:sp>
        <p:nvSpPr>
          <p:cNvPr id="68651" name="Text Box 45"/>
          <p:cNvSpPr txBox="1">
            <a:spLocks noChangeArrowheads="1"/>
          </p:cNvSpPr>
          <p:nvPr/>
        </p:nvSpPr>
        <p:spPr bwMode="auto">
          <a:xfrm>
            <a:off x="3379788" y="5876925"/>
            <a:ext cx="25304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600">
                <a:solidFill>
                  <a:srgbClr val="BE120E"/>
                </a:solidFill>
                <a:latin typeface="Tahoma" panose="020B0604030504040204" pitchFamily="34" charset="0"/>
              </a:rPr>
              <a:t>Constant gas yield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600">
                <a:solidFill>
                  <a:srgbClr val="BE120E"/>
                </a:solidFill>
                <a:latin typeface="Tahoma" panose="020B0604030504040204" pitchFamily="34" charset="0"/>
              </a:rPr>
              <a:t>(10-15 day) at 30 cm height</a:t>
            </a:r>
          </a:p>
        </p:txBody>
      </p:sp>
      <p:sp>
        <p:nvSpPr>
          <p:cNvPr id="68652" name="Text Box 46"/>
          <p:cNvSpPr txBox="1">
            <a:spLocks noChangeArrowheads="1"/>
          </p:cNvSpPr>
          <p:nvPr/>
        </p:nvSpPr>
        <p:spPr bwMode="auto">
          <a:xfrm>
            <a:off x="7467600" y="4054475"/>
            <a:ext cx="15240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600">
                <a:solidFill>
                  <a:srgbClr val="1605ED"/>
                </a:solidFill>
                <a:latin typeface="Tahoma" panose="020B0604030504040204" pitchFamily="34" charset="0"/>
              </a:rPr>
              <a:t>10 cm height/day</a:t>
            </a:r>
          </a:p>
        </p:txBody>
      </p:sp>
      <p:sp>
        <p:nvSpPr>
          <p:cNvPr id="70" name="Text Box 8"/>
          <p:cNvSpPr txBox="1">
            <a:spLocks noChangeArrowheads="1"/>
          </p:cNvSpPr>
          <p:nvPr/>
        </p:nvSpPr>
        <p:spPr bwMode="auto">
          <a:xfrm>
            <a:off x="5959475" y="5437188"/>
            <a:ext cx="2928938" cy="584200"/>
          </a:xfrm>
          <a:prstGeom prst="rect">
            <a:avLst/>
          </a:prstGeom>
          <a:solidFill>
            <a:schemeClr val="bg1"/>
          </a:solidFill>
          <a:ln w="19050">
            <a:solidFill>
              <a:srgbClr val="BE120E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>
                <a:solidFill>
                  <a:srgbClr val="0070C0"/>
                </a:solidFill>
                <a:latin typeface="Tahoma" panose="020B0604030504040204" pitchFamily="34" charset="0"/>
              </a:rPr>
              <a:t>Effective Secondary Inoculum is generated</a:t>
            </a:r>
          </a:p>
        </p:txBody>
      </p:sp>
      <p:grpSp>
        <p:nvGrpSpPr>
          <p:cNvPr id="69" name="Group 2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71" name="Group 19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3" name="Group 8"/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75" name="Group 9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85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86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76" name="Group 12"/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83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84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77" name="Group 15"/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81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82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78" name="Group 18"/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79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80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74" name="Rectangle 21"/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72" name="Picture 23" descr="A picture containing shape&#10;&#10;Description automatically generate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533375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2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8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8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9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68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68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68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68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68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15" grpId="0" animBg="1"/>
      <p:bldP spid="68628" grpId="0"/>
      <p:bldP spid="68629" grpId="0"/>
      <p:bldP spid="68632" grpId="0" animBg="1"/>
      <p:bldP spid="68647" grpId="0"/>
      <p:bldP spid="68650" grpId="0"/>
      <p:bldP spid="68651" grpId="0"/>
      <p:bldP spid="68652" grpId="0"/>
      <p:bldP spid="7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13316" name="Picture 4" descr="Picture 06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13" y="1336675"/>
            <a:ext cx="7104062" cy="5010150"/>
          </a:xfrm>
          <a:prstGeom prst="rect">
            <a:avLst/>
          </a:prstGeom>
          <a:noFill/>
          <a:ln w="254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188913" y="349250"/>
            <a:ext cx="6846887" cy="523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800" dirty="0">
                <a:latin typeface="+mj-lt"/>
              </a:rPr>
              <a:t>Biogas Plant Running on Oil Cake Slurry</a:t>
            </a:r>
          </a:p>
        </p:txBody>
      </p:sp>
      <p:grpSp>
        <p:nvGrpSpPr>
          <p:cNvPr id="23" name="Group 2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24" name="Group 19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6" name="Group 8"/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28" name="Group 9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38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9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9" name="Group 12"/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36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7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0" name="Group 15"/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34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5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1" name="Group 18"/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32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3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27" name="Rectangle 21"/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25" name="Picture 23" descr="A picture containing shape&#10;&#10;Description automatically generat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788263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7"/>
          <p:cNvSpPr>
            <a:spLocks noGrp="1" noChangeArrowheads="1"/>
          </p:cNvSpPr>
          <p:nvPr>
            <p:ph type="title"/>
          </p:nvPr>
        </p:nvSpPr>
        <p:spPr>
          <a:xfrm>
            <a:off x="268288" y="87313"/>
            <a:ext cx="7772400" cy="1143000"/>
          </a:xfrm>
        </p:spPr>
        <p:txBody>
          <a:bodyPr/>
          <a:lstStyle/>
          <a:p>
            <a:r>
              <a:rPr lang="en-US" altLang="en-US" sz="2800" smtClean="0"/>
              <a:t>Evolution of  New Strain of Microbes</a:t>
            </a:r>
          </a:p>
        </p:txBody>
      </p:sp>
      <p:sp>
        <p:nvSpPr>
          <p:cNvPr id="4096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434975" y="1433513"/>
            <a:ext cx="8424863" cy="4518025"/>
          </a:xfrm>
        </p:spPr>
        <p:txBody>
          <a:bodyPr/>
          <a:lstStyle/>
          <a:p>
            <a:pPr>
              <a:lnSpc>
                <a:spcPct val="80000"/>
              </a:lnSpc>
              <a:buClr>
                <a:srgbClr val="BE120E"/>
              </a:buClr>
              <a:buFont typeface="Wingdings" panose="05000000000000000000" pitchFamily="2" charset="2"/>
              <a:buChar char="°"/>
            </a:pPr>
            <a:r>
              <a:rPr lang="en-US" altLang="en-US" sz="2400" smtClean="0"/>
              <a:t>This shows the adaptation of microbes to the environment offered by new substrates, possibly by developing into a suitable strain. </a:t>
            </a:r>
          </a:p>
          <a:p>
            <a:pPr>
              <a:lnSpc>
                <a:spcPct val="80000"/>
              </a:lnSpc>
              <a:buClr>
                <a:srgbClr val="BE120E"/>
              </a:buClr>
              <a:buFont typeface="Wingdings" panose="05000000000000000000" pitchFamily="2" charset="2"/>
              <a:buChar char="°"/>
            </a:pPr>
            <a:r>
              <a:rPr lang="en-US" altLang="en-US" sz="2400" smtClean="0"/>
              <a:t>This acclimatization is due to fact that, </a:t>
            </a:r>
          </a:p>
          <a:p>
            <a:pPr>
              <a:lnSpc>
                <a:spcPct val="80000"/>
              </a:lnSpc>
              <a:buClr>
                <a:srgbClr val="BE120E"/>
              </a:buClr>
              <a:buFont typeface="Wingdings" panose="05000000000000000000" pitchFamily="2" charset="2"/>
              <a:buChar char="°"/>
            </a:pPr>
            <a:r>
              <a:rPr lang="en-US" altLang="en-US" sz="2400" smtClean="0"/>
              <a:t>Slow increase in the concentrations of inhibitory materials within the established environment influenced many microorganisms in rearrangement of their metabolic resources.</a:t>
            </a:r>
          </a:p>
          <a:p>
            <a:pPr>
              <a:lnSpc>
                <a:spcPct val="80000"/>
              </a:lnSpc>
              <a:buClr>
                <a:srgbClr val="BE120E"/>
              </a:buClr>
              <a:buFont typeface="Wingdings" panose="05000000000000000000" pitchFamily="2" charset="2"/>
              <a:buChar char="°"/>
            </a:pPr>
            <a:r>
              <a:rPr lang="en-US" altLang="en-US" sz="2400" smtClean="0"/>
              <a:t>This needs sufficient time..</a:t>
            </a:r>
          </a:p>
          <a:p>
            <a:pPr>
              <a:lnSpc>
                <a:spcPct val="80000"/>
              </a:lnSpc>
              <a:buClr>
                <a:srgbClr val="BE120E"/>
              </a:buClr>
              <a:buFont typeface="Wingdings" panose="05000000000000000000" pitchFamily="2" charset="2"/>
              <a:buChar char="°"/>
            </a:pPr>
            <a:r>
              <a:rPr lang="en-US" altLang="en-US" sz="2400" smtClean="0"/>
              <a:t>The slurry of the biogas plant stabilized with pongamia deoiled  cake can be declared as Secondary inoculum.</a:t>
            </a:r>
          </a:p>
          <a:p>
            <a:pPr>
              <a:lnSpc>
                <a:spcPct val="80000"/>
              </a:lnSpc>
              <a:buClr>
                <a:srgbClr val="BE120E"/>
              </a:buClr>
              <a:buFont typeface="Wingdings" panose="05000000000000000000" pitchFamily="2" charset="2"/>
              <a:buChar char="°"/>
            </a:pPr>
            <a:r>
              <a:rPr lang="en-US" altLang="en-US" sz="2400" smtClean="0"/>
              <a:t>This inoculum may be used as primary inoculum for further studies. </a:t>
            </a:r>
          </a:p>
          <a:p>
            <a:pPr>
              <a:lnSpc>
                <a:spcPct val="80000"/>
              </a:lnSpc>
              <a:buClr>
                <a:srgbClr val="BE120E"/>
              </a:buClr>
              <a:buFont typeface="Wingdings" panose="05000000000000000000" pitchFamily="2" charset="2"/>
              <a:buNone/>
            </a:pPr>
            <a:endParaRPr lang="en-US" altLang="en-US" sz="2400" smtClean="0"/>
          </a:p>
        </p:txBody>
      </p:sp>
      <p:grpSp>
        <p:nvGrpSpPr>
          <p:cNvPr id="21" name="Group 2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22" name="Group 19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4" name="Group 8"/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26" name="Group 9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36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7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7" name="Group 12"/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34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5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8" name="Group 15"/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32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3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9" name="Group 18"/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30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1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25" name="Rectangle 21"/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23" name="Picture 23" descr="A picture containing shape&#10;&#10;Description automatically generate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042091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A4937BF-10A0-4903-A718-F5FAB65FA750}" type="slidenum">
              <a:rPr lang="en-US" altLang="en-US" sz="1200">
                <a:latin typeface="Verdana" panose="020B0604030504040204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200">
              <a:latin typeface="Verdana" panose="020B0604030504040204" pitchFamily="34" charset="0"/>
            </a:endParaRPr>
          </a:p>
        </p:txBody>
      </p:sp>
      <p:sp>
        <p:nvSpPr>
          <p:cNvPr id="28675" name="Rectangle 2" descr="Rectangle: Click to edit Master text styles&#10;Second level&#10;Third level&#10;Fourth level&#10;Fifth level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469900" indent="-469900" eaLnBrk="1" hangingPunct="1"/>
            <a:endParaRPr lang="en-US" altLang="en-US" smtClean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8676" name="Picture 3" descr="100_012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1174750"/>
            <a:ext cx="7596188" cy="5181600"/>
          </a:xfrm>
          <a:prstGeom prst="rect">
            <a:avLst/>
          </a:prstGeom>
          <a:noFill/>
          <a:ln w="254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01" name="Text Box 4"/>
          <p:cNvSpPr txBox="1">
            <a:spLocks noChangeArrowheads="1"/>
          </p:cNvSpPr>
          <p:nvPr/>
        </p:nvSpPr>
        <p:spPr bwMode="auto">
          <a:xfrm>
            <a:off x="268288" y="106363"/>
            <a:ext cx="5959475" cy="9540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2800" dirty="0">
                <a:solidFill>
                  <a:srgbClr val="1605ED"/>
                </a:solidFill>
                <a:latin typeface="+mj-lt"/>
              </a:rPr>
              <a:t> </a:t>
            </a:r>
            <a:r>
              <a:rPr lang="en-US" altLang="en-US" sz="2800" dirty="0">
                <a:solidFill>
                  <a:srgbClr val="1605ED"/>
                </a:solidFill>
              </a:rPr>
              <a:t>Micro Digester Systems </a:t>
            </a:r>
            <a:r>
              <a:rPr lang="en-US" altLang="en-US" sz="2800" dirty="0" smtClean="0">
                <a:solidFill>
                  <a:srgbClr val="1605ED"/>
                </a:solidFill>
              </a:rPr>
              <a:t>: </a:t>
            </a:r>
            <a:r>
              <a:rPr lang="en-US" altLang="en-US" sz="2800" dirty="0" smtClean="0">
                <a:solidFill>
                  <a:srgbClr val="1605ED"/>
                </a:solidFill>
                <a:latin typeface="+mj-lt"/>
              </a:rPr>
              <a:t>Preliminary </a:t>
            </a:r>
            <a:r>
              <a:rPr lang="en-US" altLang="en-US" sz="2800" dirty="0">
                <a:solidFill>
                  <a:srgbClr val="1605ED"/>
                </a:solidFill>
                <a:latin typeface="+mj-lt"/>
              </a:rPr>
              <a:t>Batch Study</a:t>
            </a:r>
          </a:p>
        </p:txBody>
      </p:sp>
      <p:sp>
        <p:nvSpPr>
          <p:cNvPr id="28678" name="Rectangle 8"/>
          <p:cNvSpPr txBox="1">
            <a:spLocks noGrp="1" noChangeArrowheads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DEB1C9E-58E9-4114-9A92-9512FEF4CE86}" type="slidenum">
              <a:rPr lang="en-US" altLang="en-US" sz="1200">
                <a:latin typeface="Verdana" panose="020B0604030504040204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200">
              <a:latin typeface="Verdana" panose="020B0604030504040204" pitchFamily="34" charset="0"/>
            </a:endParaRPr>
          </a:p>
        </p:txBody>
      </p:sp>
      <p:grpSp>
        <p:nvGrpSpPr>
          <p:cNvPr id="24" name="Group 38"/>
          <p:cNvGrpSpPr>
            <a:grpSpLocks/>
          </p:cNvGrpSpPr>
          <p:nvPr/>
        </p:nvGrpSpPr>
        <p:grpSpPr bwMode="auto">
          <a:xfrm>
            <a:off x="0" y="-26988"/>
            <a:ext cx="9144000" cy="6858001"/>
            <a:chOff x="0" y="0"/>
            <a:chExt cx="9144000" cy="6858000"/>
          </a:xfrm>
        </p:grpSpPr>
        <p:grpSp>
          <p:nvGrpSpPr>
            <p:cNvPr id="25" name="Group 19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7" name="Group 8"/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29" name="Group 9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39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0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0" name="Group 12"/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37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8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1" name="Group 15"/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35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6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2" name="Group 18"/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33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4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1356E452-5F4A-4349-89B4-56822A4EFF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825" y="1066801"/>
                <a:ext cx="8812213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26" name="Picture 42" descr="A picture containing shape&#10;&#10;Description automatically generat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49724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65125" y="169863"/>
            <a:ext cx="6294438" cy="1143000"/>
          </a:xfrm>
        </p:spPr>
        <p:txBody>
          <a:bodyPr/>
          <a:lstStyle/>
          <a:p>
            <a:r>
              <a:rPr lang="en-US" altLang="en-US" sz="2800" smtClean="0">
                <a:cs typeface="Tahoma" panose="020B0604030504040204" pitchFamily="34" charset="0"/>
              </a:rPr>
              <a:t>Phases  in Development of  Biomethanation process for New Feed Materials using a Valid Inoculums </a:t>
            </a:r>
          </a:p>
        </p:txBody>
      </p:sp>
      <p:graphicFrame>
        <p:nvGraphicFramePr>
          <p:cNvPr id="75800" name="Group 24"/>
          <p:cNvGraphicFramePr>
            <a:graphicFrameLocks noGrp="1"/>
          </p:cNvGraphicFramePr>
          <p:nvPr>
            <p:ph idx="4294967295"/>
          </p:nvPr>
        </p:nvGraphicFramePr>
        <p:xfrm>
          <a:off x="304800" y="1905000"/>
          <a:ext cx="8534400" cy="4114800"/>
        </p:xfrm>
        <a:graphic>
          <a:graphicData uri="http://schemas.openxmlformats.org/drawingml/2006/table">
            <a:tbl>
              <a:tblPr/>
              <a:tblGrid>
                <a:gridCol w="10368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622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352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Phase 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Phase description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Period of experimentation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I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Thorough experimentation on selected batch treatments (5 L digester capacity)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60 days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II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Continuous feeding experimental investigation on selected treatments in digester of 300 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litre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capacity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30 days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III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Continuous feeding experimental investigation in floating drum biogas plant of 20 m</a:t>
                      </a:r>
                      <a:r>
                        <a:rPr kumimoji="0" lang="en-US" sz="16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/d capacity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30 days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0" y="3500438"/>
            <a:ext cx="9144000" cy="2449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4868863"/>
            <a:ext cx="9144000" cy="1152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pSp>
        <p:nvGrpSpPr>
          <p:cNvPr id="23" name="Group 2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24" name="Group 19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6" name="Group 8"/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28" name="Group 9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38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9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9" name="Group 12"/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36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7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0" name="Group 15"/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34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5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1" name="Group 18"/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32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3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27" name="Rectangle 21"/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25" name="Picture 23" descr="A picture containing shape&#10;&#10;Description automatically generate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529684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5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1341438"/>
            <a:ext cx="8569325" cy="698500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  <a:cs typeface="Tahoma" pitchFamily="34" charset="0"/>
              </a:rPr>
              <a:t>Total solids and volatile solids concentration in the substrates under Phase I</a:t>
            </a:r>
          </a:p>
        </p:txBody>
      </p:sp>
      <p:graphicFrame>
        <p:nvGraphicFramePr>
          <p:cNvPr id="76863" name="Group 63"/>
          <p:cNvGraphicFramePr>
            <a:graphicFrameLocks noGrp="1"/>
          </p:cNvGraphicFramePr>
          <p:nvPr>
            <p:ph idx="4294967295"/>
          </p:nvPr>
        </p:nvGraphicFramePr>
        <p:xfrm>
          <a:off x="358775" y="2349500"/>
          <a:ext cx="8534399" cy="3527424"/>
        </p:xfrm>
        <a:graphic>
          <a:graphicData uri="http://schemas.openxmlformats.org/drawingml/2006/table">
            <a:tbl>
              <a:tblPr/>
              <a:tblGrid>
                <a:gridCol w="7878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032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41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20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585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585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88735">
                <a:tc rowSpan="3"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Sl. No.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marT="45719" marB="45719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Treatment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marT="45719" marB="45719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Substrate concentration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marT="45719" marB="45719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62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Total solids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marT="45719" marB="45719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Volatile solids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marT="45719" marB="45719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87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kg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marT="45719" marB="45719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%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marT="45719" marB="45719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kg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marT="45719" marB="45719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%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marT="45719" marB="45719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8735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marT="45719" marB="45719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KC (3.5 DR, 0 % CD)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marT="45719" marB="45719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0.45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marT="45719" marB="45719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EG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19.9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marT="45719" marB="45719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0.43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marT="45719" marB="45719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EG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19.0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marT="45719" marB="45719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6242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marT="45719" marB="4571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KC (3.5 DR, 50 % CD)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marT="45719" marB="4571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0.54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marT="45719" marB="4571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EG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19.6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marT="45719" marB="4571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0.50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marT="45719" marB="4571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EG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18.1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marT="45719" marB="4571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8735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marT="45719" marB="4571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KC (10 DR, 0 % CD)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marT="45719" marB="4571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0.22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marT="45719" marB="4571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EG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8.1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marT="45719" marB="4571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0.21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marT="45719" marB="4571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EG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7.8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marT="45719" marB="4571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9492" name="Rectangle 169"/>
          <p:cNvSpPr>
            <a:spLocks noChangeArrowheads="1"/>
          </p:cNvSpPr>
          <p:nvPr/>
        </p:nvSpPr>
        <p:spPr bwMode="auto">
          <a:xfrm>
            <a:off x="179388" y="152400"/>
            <a:ext cx="66246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</a:rPr>
              <a:t>Thorough experimentation on selected batch treatments </a:t>
            </a:r>
            <a:r>
              <a:rPr lang="en-US" altLang="en-US" sz="2400" dirty="0" smtClean="0">
                <a:solidFill>
                  <a:srgbClr val="000000"/>
                </a:solidFill>
              </a:rPr>
              <a:t>(</a:t>
            </a:r>
            <a:r>
              <a:rPr lang="en-US" altLang="en-US" sz="2400" dirty="0">
                <a:solidFill>
                  <a:srgbClr val="000000"/>
                </a:solidFill>
              </a:rPr>
              <a:t>5 L digester capacity)</a:t>
            </a:r>
          </a:p>
        </p:txBody>
      </p:sp>
      <p:sp>
        <p:nvSpPr>
          <p:cNvPr id="76864" name="Text Box 64">
            <a:hlinkClick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2133600" y="6172200"/>
            <a:ext cx="2057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BE120E"/>
                </a:solidFill>
                <a:latin typeface="Verdana" panose="020B0604030504040204" pitchFamily="34" charset="0"/>
              </a:rPr>
              <a:t>PHASE-I</a:t>
            </a:r>
          </a:p>
        </p:txBody>
      </p:sp>
      <p:grpSp>
        <p:nvGrpSpPr>
          <p:cNvPr id="23" name="Group 2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24" name="Group 19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6" name="Group 8"/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28" name="Group 9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38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9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9" name="Group 12"/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36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7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0" name="Group 15"/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34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5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1" name="Group 18"/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32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3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27" name="Rectangle 21"/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25" name="Picture 23" descr="A picture containing shape&#10;&#10;Description automatically generate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157759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6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768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6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76864" grpId="0"/>
      <p:bldP spid="76864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6"/>
          <p:cNvSpPr txBox="1">
            <a:spLocks noGrp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E9478AF-8ECB-4724-92EC-7F2F6126B2EA}" type="slidenum">
              <a:rPr lang="en-US" altLang="en-US" sz="1200">
                <a:latin typeface="Verdana" panose="020B0604030504040204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200">
              <a:latin typeface="Verdana" panose="020B0604030504040204" pitchFamily="34" charset="0"/>
            </a:endParaRPr>
          </a:p>
        </p:txBody>
      </p:sp>
      <p:sp>
        <p:nvSpPr>
          <p:cNvPr id="21507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203200" y="131763"/>
            <a:ext cx="6724650" cy="828675"/>
          </a:xfrm>
        </p:spPr>
        <p:txBody>
          <a:bodyPr/>
          <a:lstStyle/>
          <a:p>
            <a:pPr eaLnBrk="1" hangingPunct="1"/>
            <a:r>
              <a:rPr lang="en-US" altLang="en-US" sz="2800" smtClean="0">
                <a:cs typeface="Tahoma" panose="020B0604030504040204" pitchFamily="34" charset="0"/>
              </a:rPr>
              <a:t>Variation of methane concentration in generated biogas</a:t>
            </a:r>
          </a:p>
        </p:txBody>
      </p:sp>
      <p:grpSp>
        <p:nvGrpSpPr>
          <p:cNvPr id="21508" name="Group 14"/>
          <p:cNvGrpSpPr>
            <a:grpSpLocks/>
          </p:cNvGrpSpPr>
          <p:nvPr/>
        </p:nvGrpSpPr>
        <p:grpSpPr bwMode="auto">
          <a:xfrm>
            <a:off x="203200" y="1143000"/>
            <a:ext cx="9042400" cy="5411788"/>
            <a:chOff x="4373422" y="3206750"/>
            <a:chExt cx="4824693" cy="3308456"/>
          </a:xfrm>
        </p:grpSpPr>
        <p:graphicFrame>
          <p:nvGraphicFramePr>
            <p:cNvPr id="21528" name="Object 4"/>
            <p:cNvGraphicFramePr>
              <a:graphicFrameLocks noChangeAspect="1"/>
            </p:cNvGraphicFramePr>
            <p:nvPr/>
          </p:nvGraphicFramePr>
          <p:xfrm>
            <a:off x="4346317" y="3394663"/>
            <a:ext cx="4878904" cy="31515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89" name="Chart" r:id="rId4" imgW="9144793" imgH="5163760" progId="Excel.Chart.8">
                    <p:embed/>
                  </p:oleObj>
                </mc:Choice>
                <mc:Fallback>
                  <p:oleObj name="Chart" r:id="rId4" imgW="9144793" imgH="5163760" progId="Excel.Chart.8">
                    <p:embed/>
                    <p:pic>
                      <p:nvPicPr>
                        <p:cNvPr id="21528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46317" y="3394663"/>
                          <a:ext cx="4878904" cy="315159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529" name="Text Box 8"/>
            <p:cNvSpPr txBox="1">
              <a:spLocks noChangeArrowheads="1"/>
            </p:cNvSpPr>
            <p:nvPr/>
          </p:nvSpPr>
          <p:spPr bwMode="auto">
            <a:xfrm>
              <a:off x="5076825" y="3206750"/>
              <a:ext cx="3816350" cy="243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latin typeface="Verdana" panose="020B0604030504040204" pitchFamily="34" charset="0"/>
                </a:rPr>
                <a:t>Pongamia Oil Cake Substrates</a:t>
              </a:r>
            </a:p>
          </p:txBody>
        </p:sp>
      </p:grpSp>
      <p:sp>
        <p:nvSpPr>
          <p:cNvPr id="21509" name="Rectangle 8"/>
          <p:cNvSpPr txBox="1">
            <a:spLocks noGrp="1" noChangeArrowheads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ED81333-A941-4389-884A-6D80D3FF5F94}" type="slidenum">
              <a:rPr lang="en-US" altLang="en-US" sz="1200">
                <a:latin typeface="Verdana" panose="020B0604030504040204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200">
              <a:latin typeface="Verdana" panose="020B0604030504040204" pitchFamily="34" charset="0"/>
            </a:endParaRPr>
          </a:p>
        </p:txBody>
      </p:sp>
      <p:sp>
        <p:nvSpPr>
          <p:cNvPr id="21510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B5867F7-2401-42DB-A3FE-8989B6810551}" type="slidenum">
              <a:rPr lang="en-US" altLang="en-US" sz="1200">
                <a:latin typeface="Verdana" panose="020B0604030504040204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200">
              <a:latin typeface="Verdana" panose="020B0604030504040204" pitchFamily="34" charset="0"/>
            </a:endParaRPr>
          </a:p>
        </p:txBody>
      </p:sp>
      <p:sp>
        <p:nvSpPr>
          <p:cNvPr id="21511" name="Line 14"/>
          <p:cNvSpPr>
            <a:spLocks noChangeShapeType="1"/>
          </p:cNvSpPr>
          <p:nvPr/>
        </p:nvSpPr>
        <p:spPr bwMode="auto">
          <a:xfrm flipH="1">
            <a:off x="1143000" y="2852738"/>
            <a:ext cx="78486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grpSp>
        <p:nvGrpSpPr>
          <p:cNvPr id="27" name="Group 2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28" name="Group 19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30" name="Group 8"/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32" name="Group 9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42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3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3" name="Group 12"/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40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1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4" name="Group 15"/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38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9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5" name="Group 18"/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36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7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31" name="Rectangle 21"/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29" name="Picture 23" descr="A picture containing shape&#10;&#10;Description automatically generated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554538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304800"/>
            <a:ext cx="7772400" cy="792163"/>
          </a:xfrm>
        </p:spPr>
        <p:txBody>
          <a:bodyPr/>
          <a:lstStyle/>
          <a:p>
            <a:pPr eaLnBrk="1" hangingPunct="1"/>
            <a:r>
              <a:rPr lang="en-US" altLang="en-US" sz="2800" smtClean="0">
                <a:cs typeface="Tahoma" panose="020B0604030504040204" pitchFamily="34" charset="0"/>
              </a:rPr>
              <a:t>Specific Biogas Yield </a:t>
            </a:r>
          </a:p>
        </p:txBody>
      </p:sp>
      <p:graphicFrame>
        <p:nvGraphicFramePr>
          <p:cNvPr id="77877" name="Group 53"/>
          <p:cNvGraphicFramePr>
            <a:graphicFrameLocks noGrp="1"/>
          </p:cNvGraphicFramePr>
          <p:nvPr>
            <p:ph idx="4294967295"/>
          </p:nvPr>
        </p:nvGraphicFramePr>
        <p:xfrm>
          <a:off x="269875" y="1773238"/>
          <a:ext cx="8839200" cy="2286000"/>
        </p:xfrm>
        <a:graphic>
          <a:graphicData uri="http://schemas.openxmlformats.org/drawingml/2006/table">
            <a:tbl>
              <a:tblPr/>
              <a:tblGrid>
                <a:gridCol w="35555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14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800">
                <a:tc rowSpan="2"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Treatments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Phase- I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5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 L/kg TS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L/kg VS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PC [10.0 DR, 0 % CD]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347.08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351.97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9563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PC [3.5 DR, 0 % CD]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313.32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316.99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PC [3.5 DR, 50 % CD]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470.31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493.49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21" name="Group 2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22" name="Group 19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4" name="Group 8"/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26" name="Group 9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36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7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7" name="Group 12"/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34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5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8" name="Group 15"/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32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3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9" name="Group 18"/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30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1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25" name="Rectangle 21"/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23" name="Picture 23" descr="A picture containing shape&#10;&#10;Description automatically generate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809085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4162" y="182588"/>
            <a:ext cx="7051297" cy="1446212"/>
          </a:xfrm>
        </p:spPr>
        <p:txBody>
          <a:bodyPr/>
          <a:lstStyle/>
          <a:p>
            <a:r>
              <a:rPr lang="en-US" altLang="en-US" sz="2800" dirty="0" smtClean="0"/>
              <a:t> Continuous Feeding Experimental Investigation on Selected Treatments</a:t>
            </a:r>
            <a:br>
              <a:rPr lang="en-US" altLang="en-US" sz="2800" dirty="0" smtClean="0"/>
            </a:br>
            <a:r>
              <a:rPr lang="en-US" altLang="en-US" sz="2800" dirty="0" smtClean="0"/>
              <a:t> Digester of 300 L Capacity</a:t>
            </a:r>
          </a:p>
        </p:txBody>
      </p:sp>
      <p:sp>
        <p:nvSpPr>
          <p:cNvPr id="25603" name="Rectangle 5"/>
          <p:cNvSpPr>
            <a:spLocks noChangeArrowheads="1"/>
          </p:cNvSpPr>
          <p:nvPr/>
        </p:nvSpPr>
        <p:spPr bwMode="auto">
          <a:xfrm>
            <a:off x="0" y="2540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13322" name="Picture 4" descr="Picture 1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901825"/>
            <a:ext cx="38862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5605" name="Object 10"/>
          <p:cNvGraphicFramePr>
            <a:graphicFrameLocks noChangeAspect="1"/>
          </p:cNvGraphicFramePr>
          <p:nvPr/>
        </p:nvGraphicFramePr>
        <p:xfrm>
          <a:off x="381000" y="1857375"/>
          <a:ext cx="4495800" cy="423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13" name="ConceptDraw" r:id="rId5" imgW="5542961" imgH="4487159" progId="ConceptDraw.Document">
                  <p:embed/>
                </p:oleObj>
              </mc:Choice>
              <mc:Fallback>
                <p:oleObj name="ConceptDraw" r:id="rId5" imgW="5542961" imgH="4487159" progId="ConceptDraw.Document">
                  <p:embed/>
                  <p:pic>
                    <p:nvPicPr>
                      <p:cNvPr id="25605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857375"/>
                        <a:ext cx="4495800" cy="423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2" name="Text Box 12">
            <a:hlinkClick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2133600" y="6172200"/>
            <a:ext cx="2438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BE120E"/>
                </a:solidFill>
                <a:latin typeface="Verdana" panose="020B0604030504040204" pitchFamily="34" charset="0"/>
              </a:rPr>
              <a:t>PHASE-II</a:t>
            </a:r>
          </a:p>
        </p:txBody>
      </p:sp>
      <p:grpSp>
        <p:nvGrpSpPr>
          <p:cNvPr id="24" name="Group 2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25" name="Group 19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7" name="Group 8"/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29" name="Group 9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39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0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0" name="Group 12"/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37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8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1" name="Group 15"/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35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6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2" name="Group 18"/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33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4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28" name="Rectangle 21"/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26" name="Picture 23" descr="A picture containing shape&#10;&#10;Description automatically generated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787495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2" grpId="0"/>
      <p:bldP spid="5132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4000" y="44624"/>
            <a:ext cx="6621463" cy="1143000"/>
          </a:xfrm>
        </p:spPr>
        <p:txBody>
          <a:bodyPr/>
          <a:lstStyle/>
          <a:p>
            <a:r>
              <a:rPr lang="en-US" altLang="en-US" sz="2800" dirty="0" smtClean="0">
                <a:cs typeface="Tahoma" panose="020B0604030504040204" pitchFamily="34" charset="0"/>
              </a:rPr>
              <a:t>Total solids and volatile solids concentration in the substrates under Phase II</a:t>
            </a:r>
          </a:p>
        </p:txBody>
      </p:sp>
      <p:graphicFrame>
        <p:nvGraphicFramePr>
          <p:cNvPr id="78905" name="Group 57"/>
          <p:cNvGraphicFramePr>
            <a:graphicFrameLocks noGrp="1"/>
          </p:cNvGraphicFramePr>
          <p:nvPr>
            <p:ph idx="4294967295"/>
          </p:nvPr>
        </p:nvGraphicFramePr>
        <p:xfrm>
          <a:off x="304800" y="1905000"/>
          <a:ext cx="8534400" cy="3475038"/>
        </p:xfrm>
        <a:graphic>
          <a:graphicData uri="http://schemas.openxmlformats.org/drawingml/2006/table">
            <a:tbl>
              <a:tblPr/>
              <a:tblGrid>
                <a:gridCol w="6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23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78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14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14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44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23035">
                <a:tc rowSpan="3"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Treatment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Substrate concentration of the daily feed material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Total solids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Volatile solids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kg/d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%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kg/d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%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42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CD [1.0 DR]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0.922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9.2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0.605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7.2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42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KC(3.5DR, 0 % CD)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0.448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19.9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0.427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19.0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3035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KC(3.5 DR, 50 % CD)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0.54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19.6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0.498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18.1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21" name="Group 2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22" name="Group 19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4" name="Group 8"/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26" name="Group 9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36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7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7" name="Group 12"/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34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5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8" name="Group 15"/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32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3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9" name="Group 18"/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30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1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25" name="Rectangle 21"/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23" name="Picture 23" descr="A picture containing shape&#10;&#10;Description automatically generate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263163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3"/>
          <p:cNvSpPr>
            <a:spLocks noGrp="1" noChangeArrowheads="1"/>
          </p:cNvSpPr>
          <p:nvPr>
            <p:ph type="title" idx="4294967295"/>
          </p:nvPr>
        </p:nvSpPr>
        <p:spPr>
          <a:xfrm>
            <a:off x="403225" y="431800"/>
            <a:ext cx="6516688" cy="900113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Variation of specific biogas yield based on total volatile solid contents of the substrates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611188" y="1743075"/>
            <a:ext cx="8075612" cy="4781550"/>
            <a:chOff x="4302966" y="2361284"/>
            <a:chExt cx="4661647" cy="3258410"/>
          </a:xfrm>
        </p:grpSpPr>
        <p:sp>
          <p:nvSpPr>
            <p:cNvPr id="29717" name="Text Box 15"/>
            <p:cNvSpPr txBox="1">
              <a:spLocks noChangeArrowheads="1"/>
            </p:cNvSpPr>
            <p:nvPr/>
          </p:nvSpPr>
          <p:spPr bwMode="auto">
            <a:xfrm>
              <a:off x="5076825" y="2438400"/>
              <a:ext cx="3887788" cy="276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latin typeface="Verdana" panose="020B0604030504040204" pitchFamily="34" charset="0"/>
                </a:rPr>
                <a:t>Pongamia Oil Cake Substrates</a:t>
              </a:r>
            </a:p>
          </p:txBody>
        </p:sp>
        <p:graphicFrame>
          <p:nvGraphicFramePr>
            <p:cNvPr id="29718" name="Object 10"/>
            <p:cNvGraphicFramePr>
              <a:graphicFrameLocks noChangeAspect="1"/>
            </p:cNvGraphicFramePr>
            <p:nvPr/>
          </p:nvGraphicFramePr>
          <p:xfrm>
            <a:off x="4276366" y="2330260"/>
            <a:ext cx="4683974" cy="33204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037" name="Chart" r:id="rId4" imgW="8949704" imgH="5444200" progId="Excel.Chart.8">
                    <p:embed/>
                  </p:oleObj>
                </mc:Choice>
                <mc:Fallback>
                  <p:oleObj name="Chart" r:id="rId4" imgW="8949704" imgH="5444200" progId="Excel.Chart.8">
                    <p:embed/>
                    <p:pic>
                      <p:nvPicPr>
                        <p:cNvPr id="29718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76366" y="2330260"/>
                          <a:ext cx="4683974" cy="332045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1278" name="Line 18"/>
          <p:cNvSpPr>
            <a:spLocks noChangeShapeType="1"/>
          </p:cNvSpPr>
          <p:nvPr/>
        </p:nvSpPr>
        <p:spPr bwMode="auto">
          <a:xfrm flipH="1">
            <a:off x="1557338" y="2492375"/>
            <a:ext cx="6913562" cy="47625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grpSp>
        <p:nvGrpSpPr>
          <p:cNvPr id="24" name="Group 2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25" name="Group 19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7" name="Group 8"/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29" name="Group 9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39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0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0" name="Group 12"/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37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8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1" name="Group 15"/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35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6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2" name="Group 18"/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33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4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28" name="Rectangle 21"/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26" name="Picture 23" descr="A picture containing shape&#10;&#10;Description automatically generated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166399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"/>
          <p:cNvSpPr>
            <a:spLocks noChangeArrowheads="1"/>
          </p:cNvSpPr>
          <p:nvPr/>
        </p:nvSpPr>
        <p:spPr bwMode="auto">
          <a:xfrm>
            <a:off x="284163" y="260350"/>
            <a:ext cx="6127750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tx2"/>
                </a:solidFill>
              </a:rPr>
              <a:t>Variation of total volatile solid mass removal efficiencies of the substrates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468313" y="1200150"/>
            <a:ext cx="7980362" cy="5413375"/>
            <a:chOff x="4187823" y="2830094"/>
            <a:chExt cx="5333445" cy="3610986"/>
          </a:xfrm>
        </p:grpSpPr>
        <p:graphicFrame>
          <p:nvGraphicFramePr>
            <p:cNvPr id="31764" name="Object 7"/>
            <p:cNvGraphicFramePr>
              <a:graphicFrameLocks noChangeAspect="1"/>
            </p:cNvGraphicFramePr>
            <p:nvPr/>
          </p:nvGraphicFramePr>
          <p:xfrm>
            <a:off x="4187823" y="3143377"/>
            <a:ext cx="5333445" cy="32977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5061" name="Chart" r:id="rId4" imgW="7986452" imgH="4944285" progId="Excel.Chart.8">
                    <p:embed/>
                  </p:oleObj>
                </mc:Choice>
                <mc:Fallback>
                  <p:oleObj name="Chart" r:id="rId4" imgW="7986452" imgH="4944285" progId="Excel.Chart.8">
                    <p:embed/>
                    <p:pic>
                      <p:nvPicPr>
                        <p:cNvPr id="31764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87823" y="3143377"/>
                          <a:ext cx="5333445" cy="329770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1765" name="Text Box 12"/>
            <p:cNvSpPr txBox="1">
              <a:spLocks noChangeArrowheads="1"/>
            </p:cNvSpPr>
            <p:nvPr/>
          </p:nvSpPr>
          <p:spPr bwMode="auto">
            <a:xfrm>
              <a:off x="5059805" y="2830094"/>
              <a:ext cx="3816350" cy="246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latin typeface="Verdana" panose="020B0604030504040204" pitchFamily="34" charset="0"/>
                </a:rPr>
                <a:t>Pongamia Oil Cake Substrates</a:t>
              </a:r>
            </a:p>
          </p:txBody>
        </p:sp>
      </p:grpSp>
      <p:grpSp>
        <p:nvGrpSpPr>
          <p:cNvPr id="23" name="Group 2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24" name="Group 19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6" name="Group 8"/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28" name="Group 9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38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9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9" name="Group 12"/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36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7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0" name="Group 15"/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34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5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1" name="Group 18"/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32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3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27" name="Rectangle 21"/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25" name="Picture 23" descr="A picture containing shape&#10;&#10;Description automatically generated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10883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68288" y="166688"/>
            <a:ext cx="6624637" cy="1462087"/>
          </a:xfrm>
        </p:spPr>
        <p:txBody>
          <a:bodyPr/>
          <a:lstStyle/>
          <a:p>
            <a:r>
              <a:rPr lang="en-US" altLang="en-US" sz="2800" smtClean="0"/>
              <a:t>Continuous Feeding Experimental Investigation in Floating Drum Biogas Plant of    20 m</a:t>
            </a:r>
            <a:r>
              <a:rPr lang="en-US" altLang="en-US" sz="2800" baseline="30000" smtClean="0"/>
              <a:t>3</a:t>
            </a:r>
            <a:r>
              <a:rPr lang="en-US" altLang="en-US" sz="2800" smtClean="0"/>
              <a:t>/d Capacity</a:t>
            </a:r>
          </a:p>
        </p:txBody>
      </p:sp>
      <p:sp>
        <p:nvSpPr>
          <p:cNvPr id="33795" name="Rectangle 43"/>
          <p:cNvSpPr>
            <a:spLocks noChangeArrowheads="1"/>
          </p:cNvSpPr>
          <p:nvPr/>
        </p:nvSpPr>
        <p:spPr bwMode="auto">
          <a:xfrm>
            <a:off x="0" y="2176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graphicFrame>
        <p:nvGraphicFramePr>
          <p:cNvPr id="33796" name="Object 42"/>
          <p:cNvGraphicFramePr>
            <a:graphicFrameLocks noChangeAspect="1"/>
          </p:cNvGraphicFramePr>
          <p:nvPr/>
        </p:nvGraphicFramePr>
        <p:xfrm>
          <a:off x="334963" y="1590675"/>
          <a:ext cx="4267200" cy="396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85" name="ConceptDraw" r:id="rId4" imgW="7373085" imgH="6343452" progId="ConceptDraw.Document">
                  <p:embed/>
                </p:oleObj>
              </mc:Choice>
              <mc:Fallback>
                <p:oleObj name="ConceptDraw" r:id="rId4" imgW="7373085" imgH="6343452" progId="ConceptDraw.Document">
                  <p:embed/>
                  <p:pic>
                    <p:nvPicPr>
                      <p:cNvPr id="33796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963" y="1590675"/>
                        <a:ext cx="4267200" cy="396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413" name="Picture 44" descr="Picture 06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778000"/>
            <a:ext cx="3151188" cy="340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Rectangle 45"/>
          <p:cNvSpPr>
            <a:spLocks noChangeArrowheads="1"/>
          </p:cNvSpPr>
          <p:nvPr/>
        </p:nvSpPr>
        <p:spPr bwMode="auto">
          <a:xfrm>
            <a:off x="742950" y="5532438"/>
            <a:ext cx="78486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en-US" dirty="0">
                <a:latin typeface="+mj-lt"/>
              </a:rPr>
              <a:t>Biogas plant (20 m</a:t>
            </a:r>
            <a:r>
              <a:rPr lang="en-US" baseline="30000" dirty="0">
                <a:latin typeface="+mj-lt"/>
              </a:rPr>
              <a:t>3</a:t>
            </a:r>
            <a:r>
              <a:rPr lang="en-US" dirty="0">
                <a:latin typeface="+mj-lt"/>
              </a:rPr>
              <a:t>/day) being fed with </a:t>
            </a:r>
            <a:r>
              <a:rPr lang="en-US" dirty="0" err="1">
                <a:latin typeface="+mj-lt"/>
              </a:rPr>
              <a:t>jatropha</a:t>
            </a:r>
            <a:r>
              <a:rPr lang="en-US" dirty="0">
                <a:latin typeface="+mj-lt"/>
              </a:rPr>
              <a:t> &amp; </a:t>
            </a:r>
            <a:r>
              <a:rPr lang="en-US" dirty="0" err="1">
                <a:latin typeface="+mj-lt"/>
              </a:rPr>
              <a:t>pongamia</a:t>
            </a:r>
            <a:r>
              <a:rPr lang="en-US" dirty="0">
                <a:latin typeface="+mj-lt"/>
              </a:rPr>
              <a:t> oil seed cakes </a:t>
            </a:r>
          </a:p>
        </p:txBody>
      </p:sp>
      <p:sp>
        <p:nvSpPr>
          <p:cNvPr id="10252" name="Text Box 12">
            <a:hlinkClick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2133600" y="6172200"/>
            <a:ext cx="2743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BE120E"/>
                </a:solidFill>
                <a:latin typeface="Verdana" panose="020B0604030504040204" pitchFamily="34" charset="0"/>
              </a:rPr>
              <a:t>PHASE-III</a:t>
            </a:r>
          </a:p>
        </p:txBody>
      </p:sp>
      <p:grpSp>
        <p:nvGrpSpPr>
          <p:cNvPr id="25" name="Group 2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26" name="Group 19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8" name="Group 8"/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30" name="Group 9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40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1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1" name="Group 12"/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38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9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2" name="Group 15"/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36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7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3" name="Group 18"/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34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5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29" name="Rectangle 21"/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27" name="Picture 23" descr="A picture containing shape&#10;&#10;Description automatically generated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958737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/>
      <p:bldP spid="1025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34950" y="254000"/>
            <a:ext cx="6861175" cy="1143000"/>
          </a:xfrm>
        </p:spPr>
        <p:txBody>
          <a:bodyPr/>
          <a:lstStyle/>
          <a:p>
            <a:r>
              <a:rPr lang="en-US" altLang="en-US" sz="2800" smtClean="0"/>
              <a:t>Total solids and volatile solids concentration in the substrates under Phase III </a:t>
            </a:r>
          </a:p>
        </p:txBody>
      </p:sp>
      <p:graphicFrame>
        <p:nvGraphicFramePr>
          <p:cNvPr id="80934" name="Group 38"/>
          <p:cNvGraphicFramePr>
            <a:graphicFrameLocks noGrp="1"/>
          </p:cNvGraphicFramePr>
          <p:nvPr>
            <p:ph idx="4294967295"/>
          </p:nvPr>
        </p:nvGraphicFramePr>
        <p:xfrm>
          <a:off x="495300" y="2147888"/>
          <a:ext cx="8153399" cy="2670201"/>
        </p:xfrm>
        <a:graphic>
          <a:graphicData uri="http://schemas.openxmlformats.org/drawingml/2006/table">
            <a:tbl>
              <a:tblPr/>
              <a:tblGrid>
                <a:gridCol w="28524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35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52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86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35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22955">
                <a:tc rowSpan="3"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Treatment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ahoma" pitchFamily="34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Substrate concentration of the daily feed material 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ahoma" pitchFamily="34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8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Total solids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ahoma" pitchFamily="34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Volatile solids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ahoma" pitchFamily="34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44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kg/d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ahoma" pitchFamily="34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%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ahoma" pitchFamily="34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kg/d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ahoma" pitchFamily="34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%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ahoma" pitchFamily="34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2955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PC (3.5 DR,0 % CD)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ahoma" pitchFamily="34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8.95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Verdana" pitchFamily="34" charset="0"/>
                        <a:cs typeface="Tahoma" pitchFamily="34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BE120E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19.9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BE120E"/>
                        </a:solidFill>
                        <a:effectLst/>
                        <a:latin typeface="Verdana" pitchFamily="34" charset="0"/>
                        <a:cs typeface="Tahoma" pitchFamily="34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8.53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Verdana" pitchFamily="34" charset="0"/>
                        <a:cs typeface="Tahoma" pitchFamily="34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BE120E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19.0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BE120E"/>
                        </a:solidFill>
                        <a:effectLst/>
                        <a:latin typeface="Verdana" pitchFamily="34" charset="0"/>
                        <a:cs typeface="Tahoma" pitchFamily="34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21" name="Group 2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22" name="Group 19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4" name="Group 8"/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26" name="Group 9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36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7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7" name="Group 12"/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34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5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8" name="Group 15"/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32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3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9" name="Group 18"/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30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1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25" name="Rectangle 21"/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23" name="Picture 23" descr="A picture containing shape&#10;&#10;Description automatically generate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946732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7"/>
          <p:cNvSpPr>
            <a:spLocks noGrp="1" noChangeArrowheads="1"/>
          </p:cNvSpPr>
          <p:nvPr>
            <p:ph type="title"/>
          </p:nvPr>
        </p:nvSpPr>
        <p:spPr>
          <a:xfrm>
            <a:off x="284163" y="-26988"/>
            <a:ext cx="7010400" cy="1143001"/>
          </a:xfrm>
        </p:spPr>
        <p:txBody>
          <a:bodyPr/>
          <a:lstStyle/>
          <a:p>
            <a:r>
              <a:rPr lang="en-US" altLang="en-US" sz="2800" dirty="0" smtClean="0">
                <a:solidFill>
                  <a:schemeClr val="tx1"/>
                </a:solidFill>
              </a:rPr>
              <a:t>Results &amp; Analysis of Failures </a:t>
            </a:r>
          </a:p>
        </p:txBody>
      </p:sp>
      <p:sp>
        <p:nvSpPr>
          <p:cNvPr id="67586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320675" y="1573184"/>
            <a:ext cx="8643813" cy="4185195"/>
          </a:xfrm>
        </p:spPr>
        <p:txBody>
          <a:bodyPr/>
          <a:lstStyle/>
          <a:p>
            <a:pPr>
              <a:lnSpc>
                <a:spcPct val="80000"/>
              </a:lnSpc>
              <a:buClr>
                <a:srgbClr val="BE120E"/>
              </a:buClr>
              <a:buFont typeface="Wingdings" panose="05000000000000000000" pitchFamily="2" charset="2"/>
              <a:buChar char="ü"/>
              <a:defRPr/>
            </a:pPr>
            <a:r>
              <a:rPr lang="en-US" sz="2400" dirty="0"/>
              <a:t>Low yield and very poor quality of biogas was observed during the preliminary batch </a:t>
            </a:r>
            <a:r>
              <a:rPr lang="en-US" sz="2400" dirty="0" err="1"/>
              <a:t>biomethanation</a:t>
            </a:r>
            <a:r>
              <a:rPr lang="en-US" sz="2400" dirty="0"/>
              <a:t> study</a:t>
            </a:r>
            <a:r>
              <a:rPr lang="en-US" sz="2400" dirty="0" smtClean="0"/>
              <a:t>.</a:t>
            </a:r>
          </a:p>
          <a:p>
            <a:pPr>
              <a:lnSpc>
                <a:spcPct val="80000"/>
              </a:lnSpc>
              <a:buClr>
                <a:srgbClr val="BE120E"/>
              </a:buClr>
              <a:buFont typeface="Wingdings" panose="05000000000000000000" pitchFamily="2" charset="2"/>
              <a:buChar char="°"/>
            </a:pPr>
            <a:r>
              <a:rPr lang="en-US" altLang="en-US" sz="2400" dirty="0"/>
              <a:t>The static agents present in slurry of de-oiled cake environment created an inhibition in microbes.</a:t>
            </a:r>
          </a:p>
          <a:p>
            <a:pPr>
              <a:lnSpc>
                <a:spcPct val="80000"/>
              </a:lnSpc>
              <a:buClr>
                <a:srgbClr val="BE120E"/>
              </a:buClr>
              <a:buFont typeface="Wingdings" panose="05000000000000000000" pitchFamily="2" charset="2"/>
              <a:buChar char="°"/>
            </a:pPr>
            <a:r>
              <a:rPr lang="en-US" altLang="en-US" sz="2400" dirty="0"/>
              <a:t>This was responsible for continuous drop in population of microbes in this environment. </a:t>
            </a:r>
          </a:p>
          <a:p>
            <a:pPr>
              <a:lnSpc>
                <a:spcPct val="80000"/>
              </a:lnSpc>
              <a:buClr>
                <a:srgbClr val="BE120E"/>
              </a:buClr>
              <a:buFont typeface="Wingdings" panose="05000000000000000000" pitchFamily="2" charset="2"/>
              <a:buChar char="°"/>
            </a:pPr>
            <a:r>
              <a:rPr lang="en-US" altLang="en-US" sz="2400" dirty="0"/>
              <a:t>This proves that the </a:t>
            </a:r>
            <a:r>
              <a:rPr lang="en-US" altLang="en-US" sz="2400" dirty="0" smtClean="0"/>
              <a:t>microbial community(cattle dung slurry) </a:t>
            </a:r>
            <a:r>
              <a:rPr lang="en-US" altLang="en-US" sz="2400" dirty="0"/>
              <a:t>used in Micro-digester systems are affected by static agents.</a:t>
            </a:r>
          </a:p>
          <a:p>
            <a:pPr>
              <a:lnSpc>
                <a:spcPct val="80000"/>
              </a:lnSpc>
              <a:buClr>
                <a:srgbClr val="BE120E"/>
              </a:buClr>
              <a:buFont typeface="Wingdings" panose="05000000000000000000" pitchFamily="2" charset="2"/>
              <a:buChar char="°"/>
            </a:pPr>
            <a:r>
              <a:rPr lang="en-US" altLang="en-US" sz="2400" dirty="0"/>
              <a:t>How to control the influence of static agents?</a:t>
            </a:r>
          </a:p>
          <a:p>
            <a:pPr>
              <a:lnSpc>
                <a:spcPct val="80000"/>
              </a:lnSpc>
              <a:buClr>
                <a:srgbClr val="BE120E"/>
              </a:buClr>
              <a:buFont typeface="Wingdings" panose="05000000000000000000" pitchFamily="2" charset="2"/>
              <a:buChar char="°"/>
            </a:pPr>
            <a:r>
              <a:rPr lang="en-US" altLang="en-US" sz="2400" i="1" dirty="0">
                <a:solidFill>
                  <a:srgbClr val="FF0000"/>
                </a:solidFill>
              </a:rPr>
              <a:t>Can we train microbes to rearrange their digestive </a:t>
            </a:r>
            <a:r>
              <a:rPr lang="en-US" altLang="en-US" sz="2400" i="1" dirty="0" err="1">
                <a:solidFill>
                  <a:srgbClr val="FF0000"/>
                </a:solidFill>
              </a:rPr>
              <a:t>resourcesto</a:t>
            </a:r>
            <a:r>
              <a:rPr lang="en-US" altLang="en-US" sz="2400" i="1" dirty="0">
                <a:solidFill>
                  <a:srgbClr val="FF0000"/>
                </a:solidFill>
              </a:rPr>
              <a:t> overcome the influence of static agents? </a:t>
            </a:r>
            <a:endParaRPr lang="en-US" sz="2400" dirty="0" smtClean="0"/>
          </a:p>
          <a:p>
            <a:pPr>
              <a:lnSpc>
                <a:spcPct val="80000"/>
              </a:lnSpc>
              <a:buClr>
                <a:srgbClr val="BE120E"/>
              </a:buClr>
              <a:buFont typeface="Wingdings" panose="05000000000000000000" pitchFamily="2" charset="2"/>
              <a:buChar char="ü"/>
              <a:defRPr/>
            </a:pPr>
            <a:endParaRPr lang="en-US" sz="2400" dirty="0"/>
          </a:p>
          <a:p>
            <a:pPr>
              <a:lnSpc>
                <a:spcPct val="80000"/>
              </a:lnSpc>
              <a:buClr>
                <a:srgbClr val="BE120E"/>
              </a:buClr>
              <a:buFont typeface="Wingdings" panose="05000000000000000000" pitchFamily="2" charset="2"/>
              <a:buChar char="ü"/>
              <a:defRPr/>
            </a:pPr>
            <a:endParaRPr lang="en-US" sz="2400" dirty="0"/>
          </a:p>
        </p:txBody>
      </p:sp>
      <p:grpSp>
        <p:nvGrpSpPr>
          <p:cNvPr id="21" name="Group 38"/>
          <p:cNvGrpSpPr>
            <a:grpSpLocks/>
          </p:cNvGrpSpPr>
          <p:nvPr/>
        </p:nvGrpSpPr>
        <p:grpSpPr bwMode="auto">
          <a:xfrm>
            <a:off x="0" y="-26988"/>
            <a:ext cx="9144000" cy="6858001"/>
            <a:chOff x="0" y="0"/>
            <a:chExt cx="9144000" cy="6858000"/>
          </a:xfrm>
        </p:grpSpPr>
        <p:grpSp>
          <p:nvGrpSpPr>
            <p:cNvPr id="22" name="Group 19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4" name="Group 8"/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26" name="Group 9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36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7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7" name="Group 12"/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34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5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8" name="Group 15"/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32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3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9" name="Group 18"/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30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1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1356E452-5F4A-4349-89B4-56822A4EFF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825" y="1066801"/>
                <a:ext cx="8812213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23" name="Picture 42" descr="A picture containing shape&#10;&#10;Description automatically generate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513787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7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75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75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75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75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75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6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ChangeArrowheads="1"/>
          </p:cNvSpPr>
          <p:nvPr/>
        </p:nvSpPr>
        <p:spPr bwMode="auto">
          <a:xfrm>
            <a:off x="188913" y="260648"/>
            <a:ext cx="82296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2800" dirty="0">
                <a:solidFill>
                  <a:schemeClr val="tx2"/>
                </a:solidFill>
                <a:latin typeface="+mj-lt"/>
              </a:rPr>
              <a:t>Daily Biogas Production</a:t>
            </a:r>
          </a:p>
        </p:txBody>
      </p:sp>
      <p:graphicFrame>
        <p:nvGraphicFramePr>
          <p:cNvPr id="22" name="Object 3"/>
          <p:cNvGraphicFramePr>
            <a:graphicFrameLocks noChangeAspect="1"/>
          </p:cNvGraphicFramePr>
          <p:nvPr/>
        </p:nvGraphicFramePr>
        <p:xfrm>
          <a:off x="501650" y="1577975"/>
          <a:ext cx="7575550" cy="5227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5540" name="Text Box 7"/>
          <p:cNvSpPr txBox="1">
            <a:spLocks noChangeArrowheads="1"/>
          </p:cNvSpPr>
          <p:nvPr/>
        </p:nvSpPr>
        <p:spPr bwMode="auto">
          <a:xfrm>
            <a:off x="3348038" y="1773238"/>
            <a:ext cx="4267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0000FF"/>
                </a:solidFill>
                <a:latin typeface="Verdana" panose="020B0604030504040204" pitchFamily="34" charset="0"/>
              </a:rPr>
              <a:t>Range of ambient temperature variation 30.7 to 36.6 °C</a:t>
            </a:r>
          </a:p>
        </p:txBody>
      </p:sp>
      <p:sp>
        <p:nvSpPr>
          <p:cNvPr id="37893" name="Rectangle 2"/>
          <p:cNvSpPr>
            <a:spLocks noChangeArrowheads="1"/>
          </p:cNvSpPr>
          <p:nvPr/>
        </p:nvSpPr>
        <p:spPr bwMode="auto">
          <a:xfrm>
            <a:off x="1763713" y="988591"/>
            <a:ext cx="34290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solidFill>
                  <a:schemeClr val="tx2"/>
                </a:solidFill>
                <a:latin typeface="Tahoma" panose="020B0604030504040204" pitchFamily="34" charset="0"/>
              </a:rPr>
              <a:t>Pongamia</a:t>
            </a:r>
            <a:r>
              <a:rPr lang="en-US" altLang="en-US" sz="2000" b="1" dirty="0">
                <a:solidFill>
                  <a:schemeClr val="tx2"/>
                </a:solidFill>
                <a:latin typeface="Tahoma" panose="020B0604030504040204" pitchFamily="34" charset="0"/>
              </a:rPr>
              <a:t> Oil Cake</a:t>
            </a:r>
            <a:br>
              <a:rPr lang="en-US" altLang="en-US" sz="2000" b="1" dirty="0">
                <a:solidFill>
                  <a:schemeClr val="tx2"/>
                </a:solidFill>
                <a:latin typeface="Tahoma" panose="020B0604030504040204" pitchFamily="34" charset="0"/>
              </a:rPr>
            </a:br>
            <a:r>
              <a:rPr lang="en-US" altLang="en-US" sz="2000" b="1" dirty="0">
                <a:solidFill>
                  <a:schemeClr val="tx2"/>
                </a:solidFill>
                <a:latin typeface="Tahoma" panose="020B0604030504040204" pitchFamily="34" charset="0"/>
              </a:rPr>
              <a:t> </a:t>
            </a:r>
            <a:r>
              <a:rPr lang="en-US" altLang="en-US" sz="2000" b="1" dirty="0">
                <a:solidFill>
                  <a:srgbClr val="1605ED"/>
                </a:solidFill>
                <a:latin typeface="Tahoma" panose="020B0604030504040204" pitchFamily="34" charset="0"/>
              </a:rPr>
              <a:t>KC [3.5 DR, 0 % CD]</a:t>
            </a:r>
          </a:p>
        </p:txBody>
      </p:sp>
      <p:grpSp>
        <p:nvGrpSpPr>
          <p:cNvPr id="24" name="Group 2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25" name="Group 19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7" name="Group 8"/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29" name="Group 9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39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0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0" name="Group 12"/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37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8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1" name="Group 15"/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35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6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2" name="Group 18"/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33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4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28" name="Rectangle 21"/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26" name="Picture 23" descr="A picture containing shape&#10;&#10;Description automatically generat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541343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2" grpId="0">
        <p:bldAsOne/>
      </p:bldGraphic>
      <p:bldP spid="6554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 noChangeArrowheads="1"/>
          </p:cNvSpPr>
          <p:nvPr>
            <p:ph type="title"/>
          </p:nvPr>
        </p:nvSpPr>
        <p:spPr>
          <a:xfrm>
            <a:off x="284163" y="179388"/>
            <a:ext cx="6319837" cy="1220787"/>
          </a:xfrm>
        </p:spPr>
        <p:txBody>
          <a:bodyPr/>
          <a:lstStyle/>
          <a:p>
            <a:r>
              <a:rPr lang="en-US" altLang="en-US" sz="2800" smtClean="0"/>
              <a:t>Variation of methane and carbon dioxide content in produced biogas from pongamia deoiled cake substrate</a:t>
            </a:r>
          </a:p>
        </p:txBody>
      </p:sp>
      <p:pic>
        <p:nvPicPr>
          <p:cNvPr id="3993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1684338"/>
            <a:ext cx="7146925" cy="485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Group 2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22" name="Group 19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4" name="Group 8"/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26" name="Group 9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36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7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7" name="Group 12"/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34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5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8" name="Group 15"/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32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3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9" name="Group 18"/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30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1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25" name="Rectangle 21"/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23" name="Picture 23" descr="A picture containing shape&#10;&#10;Description automatically generate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461520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2"/>
          <p:cNvSpPr>
            <a:spLocks noChangeArrowheads="1"/>
          </p:cNvSpPr>
          <p:nvPr/>
        </p:nvSpPr>
        <p:spPr bwMode="auto">
          <a:xfrm>
            <a:off x="354806" y="260573"/>
            <a:ext cx="652145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2800" dirty="0">
                <a:solidFill>
                  <a:schemeClr val="tx2"/>
                </a:solidFill>
                <a:latin typeface="+mj-lt"/>
              </a:rPr>
              <a:t>Total Volatile Solid Mass Removal Efficiency</a:t>
            </a:r>
          </a:p>
        </p:txBody>
      </p:sp>
      <p:graphicFrame>
        <p:nvGraphicFramePr>
          <p:cNvPr id="40963" name="Object 3"/>
          <p:cNvGraphicFramePr>
            <a:graphicFrameLocks noChangeAspect="1"/>
          </p:cNvGraphicFramePr>
          <p:nvPr/>
        </p:nvGraphicFramePr>
        <p:xfrm>
          <a:off x="546100" y="1419225"/>
          <a:ext cx="8051800" cy="5145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09" name="Chart" r:id="rId4" imgW="9150889" imgH="5846571" progId="Excel.Chart.8">
                  <p:embed/>
                </p:oleObj>
              </mc:Choice>
              <mc:Fallback>
                <p:oleObj name="Chart" r:id="rId4" imgW="9150889" imgH="5846571" progId="Excel.Chart.8">
                  <p:embed/>
                  <p:pic>
                    <p:nvPicPr>
                      <p:cNvPr id="4096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100" y="1419225"/>
                        <a:ext cx="8051800" cy="5145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5" name="Rectangle 2"/>
          <p:cNvSpPr>
            <a:spLocks noChangeArrowheads="1"/>
          </p:cNvSpPr>
          <p:nvPr/>
        </p:nvSpPr>
        <p:spPr bwMode="auto">
          <a:xfrm>
            <a:off x="4572000" y="2924175"/>
            <a:ext cx="34290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1" hangingPunct="1">
              <a:defRPr/>
            </a:pPr>
            <a:r>
              <a:rPr lang="en-US" dirty="0" err="1">
                <a:latin typeface="+mj-lt"/>
              </a:rPr>
              <a:t>Pongamia</a:t>
            </a:r>
            <a:r>
              <a:rPr lang="en-US" dirty="0">
                <a:latin typeface="+mj-lt"/>
              </a:rPr>
              <a:t> Oil Cake</a:t>
            </a:r>
            <a:br>
              <a:rPr lang="en-US" dirty="0">
                <a:latin typeface="+mj-lt"/>
              </a:rPr>
            </a:br>
            <a:r>
              <a:rPr lang="en-US" dirty="0">
                <a:latin typeface="+mj-lt"/>
              </a:rPr>
              <a:t> KC [3.5 DR, 0 % CD]</a:t>
            </a:r>
          </a:p>
        </p:txBody>
      </p:sp>
      <p:sp>
        <p:nvSpPr>
          <p:cNvPr id="40965" name="Line 14"/>
          <p:cNvSpPr>
            <a:spLocks noChangeShapeType="1"/>
          </p:cNvSpPr>
          <p:nvPr/>
        </p:nvSpPr>
        <p:spPr bwMode="auto">
          <a:xfrm flipH="1">
            <a:off x="1619250" y="1733550"/>
            <a:ext cx="6697663" cy="762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grpSp>
        <p:nvGrpSpPr>
          <p:cNvPr id="23" name="Group 2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24" name="Group 19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6" name="Group 8"/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28" name="Group 9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38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9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9" name="Group 12"/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36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7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0" name="Group 15"/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34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5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1" name="Group 18"/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32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3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27" name="Rectangle 21"/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25" name="Picture 23" descr="A picture containing shape&#10;&#10;Description automatically generated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58569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3"/>
          <p:cNvSpPr>
            <a:spLocks noGrp="1" noChangeArrowheads="1"/>
          </p:cNvSpPr>
          <p:nvPr>
            <p:ph type="title"/>
          </p:nvPr>
        </p:nvSpPr>
        <p:spPr>
          <a:xfrm>
            <a:off x="456751" y="236686"/>
            <a:ext cx="6781800" cy="1143000"/>
          </a:xfrm>
        </p:spPr>
        <p:txBody>
          <a:bodyPr/>
          <a:lstStyle/>
          <a:p>
            <a:r>
              <a:rPr lang="en-US" altLang="en-US" sz="2800" dirty="0" smtClean="0"/>
              <a:t>Variation of methane and carbon dioxide content in produced biogas from </a:t>
            </a:r>
            <a:r>
              <a:rPr lang="en-US" altLang="en-US" sz="2800" dirty="0" err="1" smtClean="0"/>
              <a:t>jatropha</a:t>
            </a:r>
            <a:r>
              <a:rPr lang="en-US" altLang="en-US" sz="2800" dirty="0" smtClean="0"/>
              <a:t> oil seed cake substrate.</a:t>
            </a:r>
          </a:p>
        </p:txBody>
      </p:sp>
      <p:pic>
        <p:nvPicPr>
          <p:cNvPr id="430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25" y="1708150"/>
            <a:ext cx="7808913" cy="478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" name="Group 2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21" name="Group 19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4" name="Group 8"/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26" name="Group 9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36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7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7" name="Group 12"/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34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5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8" name="Group 15"/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32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3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9" name="Group 18"/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30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1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25" name="Rectangle 21"/>
              <p:cNvSpPr>
                <a:spLocks noChangeArrowheads="1"/>
              </p:cNvSpPr>
              <p:nvPr/>
            </p:nvSpPr>
            <p:spPr bwMode="auto">
              <a:xfrm>
                <a:off x="224284" y="1480592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23" name="Picture 23" descr="A picture containing shape&#10;&#10;Description automatically generate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152393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4"/>
          <p:cNvSpPr txBox="1">
            <a:spLocks noGrp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6F1B53C-F916-433B-8621-7638CD8FDB9F}" type="slidenum">
              <a:rPr lang="en-US" altLang="en-US" sz="1200">
                <a:latin typeface="Verdana" panose="020B0604030504040204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34</a:t>
            </a:fld>
            <a:endParaRPr lang="en-US" altLang="en-US" sz="1200">
              <a:latin typeface="Verdana" panose="020B0604030504040204" pitchFamily="34" charset="0"/>
            </a:endParaRPr>
          </a:p>
        </p:txBody>
      </p:sp>
      <p:sp>
        <p:nvSpPr>
          <p:cNvPr id="44035" name="Rectangle 2"/>
          <p:cNvSpPr>
            <a:spLocks noChangeArrowheads="1"/>
          </p:cNvSpPr>
          <p:nvPr/>
        </p:nvSpPr>
        <p:spPr bwMode="auto">
          <a:xfrm>
            <a:off x="7938" y="268288"/>
            <a:ext cx="6545262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solidFill>
                  <a:schemeClr val="tx2"/>
                </a:solidFill>
                <a:latin typeface="Verdana" panose="020B0604030504040204" pitchFamily="34" charset="0"/>
              </a:rPr>
              <a:t>Total Volatile Solid Mass Removal Efficiency</a:t>
            </a:r>
          </a:p>
        </p:txBody>
      </p:sp>
      <p:graphicFrame>
        <p:nvGraphicFramePr>
          <p:cNvPr id="44036" name="Object 5"/>
          <p:cNvGraphicFramePr>
            <a:graphicFrameLocks noGrp="1" noChangeAspect="1"/>
          </p:cNvGraphicFramePr>
          <p:nvPr>
            <p:ph idx="4294967295"/>
          </p:nvPr>
        </p:nvGraphicFramePr>
        <p:xfrm>
          <a:off x="466725" y="1271588"/>
          <a:ext cx="7777163" cy="547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33" name="Chart" r:id="rId4" imgW="9534361" imgH="4848262" progId="Excel.Chart.8">
                  <p:embed/>
                </p:oleObj>
              </mc:Choice>
              <mc:Fallback>
                <p:oleObj name="Chart" r:id="rId4" imgW="9534361" imgH="4848262" progId="Excel.Chart.8">
                  <p:embed/>
                  <p:pic>
                    <p:nvPicPr>
                      <p:cNvPr id="44036" name="Object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25" y="1271588"/>
                        <a:ext cx="7777163" cy="547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37" name="Rectangle 2"/>
          <p:cNvSpPr>
            <a:spLocks noChangeArrowheads="1"/>
          </p:cNvSpPr>
          <p:nvPr/>
        </p:nvSpPr>
        <p:spPr bwMode="auto">
          <a:xfrm>
            <a:off x="2514600" y="1557338"/>
            <a:ext cx="3641725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chemeClr val="tx2"/>
                </a:solidFill>
                <a:latin typeface="Tahoma" panose="020B0604030504040204" pitchFamily="34" charset="0"/>
              </a:rPr>
              <a:t>Jatropha deOiled Cake</a:t>
            </a:r>
            <a:br>
              <a:rPr lang="en-US" altLang="en-US" sz="2000" b="1">
                <a:solidFill>
                  <a:schemeClr val="tx2"/>
                </a:solidFill>
                <a:latin typeface="Tahoma" panose="020B0604030504040204" pitchFamily="34" charset="0"/>
              </a:rPr>
            </a:br>
            <a:r>
              <a:rPr lang="en-US" altLang="en-US" sz="2000" b="1">
                <a:solidFill>
                  <a:srgbClr val="1605ED"/>
                </a:solidFill>
                <a:latin typeface="Tahoma" panose="020B0604030504040204" pitchFamily="34" charset="0"/>
              </a:rPr>
              <a:t>JC [4.0 DR, 0 % CD]</a:t>
            </a:r>
          </a:p>
        </p:txBody>
      </p:sp>
      <p:sp>
        <p:nvSpPr>
          <p:cNvPr id="44038" name="Line 13"/>
          <p:cNvSpPr>
            <a:spLocks noChangeShapeType="1"/>
          </p:cNvSpPr>
          <p:nvPr/>
        </p:nvSpPr>
        <p:spPr bwMode="auto">
          <a:xfrm flipH="1">
            <a:off x="1230313" y="2708275"/>
            <a:ext cx="6773862" cy="762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grpSp>
        <p:nvGrpSpPr>
          <p:cNvPr id="23" name="Group 2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24" name="Group 19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7" name="Group 8"/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29" name="Group 9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39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0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0" name="Group 12"/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37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8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1" name="Group 15"/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35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6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2" name="Group 18"/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33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4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28" name="Rectangle 21"/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26" name="Picture 23" descr="A picture containing shape&#10;&#10;Description automatically generated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409561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349C492-E837-47D5-A988-B4FC3366D5EB}" type="slidenum">
              <a:rPr lang="en-US" altLang="en-US" sz="1200">
                <a:latin typeface="Verdana" panose="020B0604030504040204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35</a:t>
            </a:fld>
            <a:endParaRPr lang="en-US" altLang="en-US" sz="1200">
              <a:latin typeface="Verdana" panose="020B0604030504040204" pitchFamily="34" charset="0"/>
            </a:endParaRPr>
          </a:p>
        </p:txBody>
      </p:sp>
      <p:sp>
        <p:nvSpPr>
          <p:cNvPr id="46083" name="Rectangle 186"/>
          <p:cNvSpPr>
            <a:spLocks noGrp="1" noChangeArrowheads="1"/>
          </p:cNvSpPr>
          <p:nvPr>
            <p:ph type="title" idx="4294967295"/>
          </p:nvPr>
        </p:nvSpPr>
        <p:spPr>
          <a:xfrm>
            <a:off x="390413" y="354124"/>
            <a:ext cx="6553423" cy="504825"/>
          </a:xfrm>
        </p:spPr>
        <p:txBody>
          <a:bodyPr/>
          <a:lstStyle/>
          <a:p>
            <a:pPr eaLnBrk="1" hangingPunct="1"/>
            <a:r>
              <a:rPr lang="en-US" altLang="en-US" sz="2800" dirty="0" smtClean="0">
                <a:solidFill>
                  <a:srgbClr val="0070C0"/>
                </a:solidFill>
                <a:cs typeface="Tahoma" panose="020B0604030504040204" pitchFamily="34" charset="0"/>
              </a:rPr>
              <a:t>N, P &amp; K Contents of Biogas Spent Slurry</a:t>
            </a:r>
          </a:p>
        </p:txBody>
      </p:sp>
      <p:graphicFrame>
        <p:nvGraphicFramePr>
          <p:cNvPr id="79940" name="Group 68"/>
          <p:cNvGraphicFramePr>
            <a:graphicFrameLocks noGrp="1"/>
          </p:cNvGraphicFramePr>
          <p:nvPr>
            <p:ph idx="4294967295"/>
          </p:nvPr>
        </p:nvGraphicFramePr>
        <p:xfrm>
          <a:off x="250825" y="1752600"/>
          <a:ext cx="8713788" cy="4160840"/>
        </p:xfrm>
        <a:graphic>
          <a:graphicData uri="http://schemas.openxmlformats.org/drawingml/2006/table">
            <a:tbl>
              <a:tblPr/>
              <a:tblGrid>
                <a:gridCol w="10080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6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4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1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129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0964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 Sl. No.</a:t>
                      </a:r>
                      <a:endParaRPr kumimoji="0" lang="en-US" sz="17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 Treatment</a:t>
                      </a:r>
                      <a:endParaRPr kumimoji="0" lang="en-US" sz="17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N, %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endParaRPr kumimoji="0" lang="en-US" sz="17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P, %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endParaRPr kumimoji="0" lang="en-US" sz="17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K, %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547"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</a:t>
                      </a:r>
                      <a:endParaRPr kumimoji="0" lang="en-US" sz="1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CD [1.0 DR]</a:t>
                      </a:r>
                      <a:endParaRPr kumimoji="0" lang="en-US" sz="1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1.48</a:t>
                      </a:r>
                      <a:endParaRPr kumimoji="0" lang="en-US" sz="1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0.66</a:t>
                      </a:r>
                      <a:endParaRPr kumimoji="0" lang="en-US" sz="1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1.64</a:t>
                      </a:r>
                      <a:endParaRPr kumimoji="0" lang="en-US" sz="1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441">
                <a:tc gridSpan="5"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Jatropha oil cake biogas spent slurry</a:t>
                      </a:r>
                      <a:endParaRPr kumimoji="0" lang="en-US" sz="17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3441"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2</a:t>
                      </a:r>
                      <a:endParaRPr kumimoji="0" lang="en-US" sz="1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JC (4.0 DR, 0 % CD)</a:t>
                      </a:r>
                      <a:endParaRPr kumimoji="0" lang="en-US" sz="1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3.60</a:t>
                      </a:r>
                      <a:endParaRPr kumimoji="0" lang="en-US" sz="1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BE120E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2.20</a:t>
                      </a:r>
                      <a:endParaRPr kumimoji="0" lang="en-US" sz="1700" b="1" i="0" u="none" strike="noStrike" cap="none" normalizeH="0" baseline="0" dirty="0">
                        <a:ln>
                          <a:noFill/>
                        </a:ln>
                        <a:solidFill>
                          <a:srgbClr val="BE120E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1.72</a:t>
                      </a:r>
                      <a:endParaRPr kumimoji="0" lang="en-US" sz="1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3441"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3</a:t>
                      </a:r>
                      <a:endParaRPr kumimoji="0" lang="en-US" sz="1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JC (4.0 DR, 50 % CD)</a:t>
                      </a:r>
                      <a:endParaRPr kumimoji="0" lang="en-US" sz="1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3.30</a:t>
                      </a:r>
                      <a:endParaRPr kumimoji="0" lang="en-US" sz="1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BE120E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2.10</a:t>
                      </a:r>
                      <a:endParaRPr kumimoji="0" lang="en-US" sz="1700" b="1" i="0" u="none" strike="noStrike" cap="none" normalizeH="0" baseline="0" dirty="0">
                        <a:ln>
                          <a:noFill/>
                        </a:ln>
                        <a:solidFill>
                          <a:srgbClr val="BE120E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1.69</a:t>
                      </a:r>
                      <a:endParaRPr kumimoji="0" lang="en-US" sz="1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3441">
                <a:tc gridSpan="5"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Pongamia oil cake biogas spent slurry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3441"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4</a:t>
                      </a:r>
                      <a:endParaRPr kumimoji="0" lang="en-US" sz="1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PC (3.5 DR, 0 % CD)</a:t>
                      </a:r>
                      <a:endParaRPr kumimoji="0" lang="en-US" sz="1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BE120E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5.40</a:t>
                      </a:r>
                      <a:endParaRPr kumimoji="0" lang="en-US" sz="1700" b="1" i="0" u="none" strike="noStrike" cap="none" normalizeH="0" baseline="0" dirty="0">
                        <a:ln>
                          <a:noFill/>
                        </a:ln>
                        <a:solidFill>
                          <a:srgbClr val="BE120E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1.20</a:t>
                      </a:r>
                      <a:endParaRPr kumimoji="0" lang="en-US" sz="1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1.32</a:t>
                      </a:r>
                      <a:endParaRPr kumimoji="0" lang="en-US" sz="1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3441"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5</a:t>
                      </a:r>
                      <a:endParaRPr kumimoji="0" lang="en-US" sz="1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PC (3.5 DR, 50 % CD)</a:t>
                      </a:r>
                      <a:endParaRPr kumimoji="0" lang="en-US" sz="1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BE120E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5.20</a:t>
                      </a:r>
                      <a:endParaRPr kumimoji="0" lang="en-US" sz="1700" b="1" i="0" u="none" strike="noStrike" cap="none" normalizeH="0" baseline="0" dirty="0">
                        <a:ln>
                          <a:noFill/>
                        </a:ln>
                        <a:solidFill>
                          <a:srgbClr val="BE120E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1.33</a:t>
                      </a:r>
                      <a:endParaRPr kumimoji="0" lang="en-US" sz="1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1.65</a:t>
                      </a:r>
                      <a:endParaRPr kumimoji="0" lang="en-US" sz="1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6140" name="Rectangle 8"/>
          <p:cNvSpPr txBox="1">
            <a:spLocks noGrp="1" noChangeArrowheads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4A4685E-547E-4067-8754-F6E336AB8460}" type="slidenum">
              <a:rPr lang="en-US" altLang="en-US" sz="1200">
                <a:latin typeface="Verdana" panose="020B0604030504040204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35</a:t>
            </a:fld>
            <a:endParaRPr lang="en-US" altLang="en-US" sz="1200">
              <a:latin typeface="Verdana" panose="020B0604030504040204" pitchFamily="34" charset="0"/>
            </a:endParaRPr>
          </a:p>
        </p:txBody>
      </p:sp>
      <p:sp>
        <p:nvSpPr>
          <p:cNvPr id="46141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A5FDE25-5D2A-4695-A6E1-D079D34C2193}" type="slidenum">
              <a:rPr lang="en-US" altLang="en-US" sz="1200">
                <a:latin typeface="Verdana" panose="020B0604030504040204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35</a:t>
            </a:fld>
            <a:endParaRPr lang="en-US" altLang="en-US" sz="1200">
              <a:latin typeface="Verdana" panose="020B0604030504040204" pitchFamily="34" charset="0"/>
            </a:endParaRPr>
          </a:p>
        </p:txBody>
      </p:sp>
      <p:grpSp>
        <p:nvGrpSpPr>
          <p:cNvPr id="36" name="Group 2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7" name="Group 19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39" name="Group 8"/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41" name="Group 9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51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52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42" name="Group 12"/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49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50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43" name="Group 15"/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47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8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44" name="Group 18"/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45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6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40" name="Rectangle 21"/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38" name="Picture 23" descr="A picture containing shape&#10;&#10;Description automatically generate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984218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7772400" cy="1143000"/>
          </a:xfrm>
        </p:spPr>
        <p:txBody>
          <a:bodyPr/>
          <a:lstStyle/>
          <a:p>
            <a:r>
              <a:rPr lang="en-US" altLang="en-US" sz="2800" smtClean="0"/>
              <a:t>Agricultural residues</a:t>
            </a:r>
          </a:p>
        </p:txBody>
      </p:sp>
      <p:sp>
        <p:nvSpPr>
          <p:cNvPr id="28672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412875"/>
            <a:ext cx="7772400" cy="46831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smtClean="0"/>
              <a:t>Conversion of Waste product  into By-product.</a:t>
            </a:r>
          </a:p>
          <a:p>
            <a:pPr>
              <a:lnSpc>
                <a:spcPct val="90000"/>
              </a:lnSpc>
            </a:pPr>
            <a:r>
              <a:rPr lang="en-US" altLang="en-US" sz="2400" smtClean="0"/>
              <a:t>Amount of crop residues amounted to about 3.5 to 4 billion tones annually.</a:t>
            </a:r>
          </a:p>
          <a:p>
            <a:pPr>
              <a:lnSpc>
                <a:spcPct val="90000"/>
              </a:lnSpc>
            </a:pPr>
            <a:r>
              <a:rPr lang="en-US" altLang="en-US" sz="2400" smtClean="0"/>
              <a:t>An energy content representing 65 EJ, or 1.5 billion tones oil equivalent. </a:t>
            </a:r>
          </a:p>
          <a:p>
            <a:pPr>
              <a:lnSpc>
                <a:spcPct val="90000"/>
              </a:lnSpc>
            </a:pPr>
            <a:r>
              <a:rPr lang="en-US" altLang="en-US" sz="2400" smtClean="0"/>
              <a:t>Over 2 billion tones of agricultural residues were burned annually world-wide, producing 1.1 to 1.7 billion tones/yr of </a:t>
            </a:r>
            <a:r>
              <a:rPr lang="en-US" altLang="en-US" sz="2400" i="1" smtClean="0"/>
              <a:t>CO</a:t>
            </a:r>
            <a:r>
              <a:rPr lang="en-US" altLang="en-US" sz="2400" i="1" baseline="-25000" smtClean="0"/>
              <a:t>2</a:t>
            </a:r>
            <a:r>
              <a:rPr lang="en-US" altLang="en-US" sz="2400" smtClean="0"/>
              <a:t>. </a:t>
            </a:r>
          </a:p>
          <a:p>
            <a:pPr>
              <a:lnSpc>
                <a:spcPct val="90000"/>
              </a:lnSpc>
            </a:pPr>
            <a:r>
              <a:rPr lang="en-US" altLang="en-US" sz="2400" smtClean="0"/>
              <a:t>The most promising residues from the sugar cane, pulp and paper, and sawmill industrial sectors. </a:t>
            </a:r>
          </a:p>
          <a:p>
            <a:pPr>
              <a:lnSpc>
                <a:spcPct val="90000"/>
              </a:lnSpc>
            </a:pPr>
            <a:r>
              <a:rPr lang="en-US" altLang="en-US" sz="2400" smtClean="0"/>
              <a:t>Estimates are that about 1200 TWh/yr of electricity can be produced from this source. 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sz="2400" smtClean="0"/>
          </a:p>
        </p:txBody>
      </p:sp>
      <p:grpSp>
        <p:nvGrpSpPr>
          <p:cNvPr id="35" name="Group 2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6" name="Group 19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38" name="Group 8"/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40" name="Group 9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50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51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41" name="Group 12"/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48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9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42" name="Group 15"/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46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7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43" name="Group 18"/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44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5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39" name="Rectangle 21"/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37" name="Picture 23" descr="A picture containing shape&#10;&#10;Description automatically generate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46567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86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86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286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286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286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286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23" grpId="0" build="p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54794"/>
            <a:ext cx="7772400" cy="869950"/>
          </a:xfrm>
        </p:spPr>
        <p:txBody>
          <a:bodyPr/>
          <a:lstStyle/>
          <a:p>
            <a:r>
              <a:rPr lang="en-US" altLang="en-US" sz="2800" smtClean="0"/>
              <a:t>Agricultural residues to Biogas</a:t>
            </a:r>
          </a:p>
        </p:txBody>
      </p:sp>
      <p:sp>
        <p:nvSpPr>
          <p:cNvPr id="73732" name="Rectangle 4"/>
          <p:cNvSpPr>
            <a:spLocks noChangeArrowheads="1"/>
          </p:cNvSpPr>
          <p:nvPr/>
        </p:nvSpPr>
        <p:spPr bwMode="auto">
          <a:xfrm>
            <a:off x="157163" y="4869160"/>
            <a:ext cx="8763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IN" altLang="en-US" sz="2400" dirty="0"/>
              <a:t>10 tonnes/day of agricultural </a:t>
            </a:r>
            <a:r>
              <a:rPr lang="en-IN" altLang="en-US" sz="2400" dirty="0" smtClean="0"/>
              <a:t>waste (paddy straw)  </a:t>
            </a:r>
            <a:r>
              <a:rPr lang="en-IN" altLang="en-US" sz="2400" dirty="0"/>
              <a:t>is used to generate</a:t>
            </a:r>
            <a:r>
              <a:rPr lang="en-IN" altLang="en-US" sz="2400" dirty="0">
                <a:solidFill>
                  <a:srgbClr val="000000"/>
                </a:solidFill>
              </a:rPr>
              <a:t> biogas.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IN" altLang="en-US" sz="2400" dirty="0"/>
              <a:t>B</a:t>
            </a:r>
            <a:r>
              <a:rPr lang="en-IN" altLang="en-US" sz="2400" dirty="0" smtClean="0"/>
              <a:t>iogas </a:t>
            </a:r>
            <a:r>
              <a:rPr lang="en-IN" altLang="en-US" sz="2400" dirty="0"/>
              <a:t>from </a:t>
            </a:r>
            <a:r>
              <a:rPr lang="en-IN" altLang="en-US" sz="2400" dirty="0" smtClean="0"/>
              <a:t>paddy straw </a:t>
            </a:r>
            <a:r>
              <a:rPr lang="en-IN" altLang="en-US" sz="2400" dirty="0"/>
              <a:t>which is being used for operation of electrical generator to produce electricity of 1.0 MW</a:t>
            </a:r>
          </a:p>
        </p:txBody>
      </p:sp>
      <p:pic>
        <p:nvPicPr>
          <p:cNvPr id="7373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0" y="1233488"/>
            <a:ext cx="4386263" cy="327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" y="1206500"/>
            <a:ext cx="416242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7" name="Group 2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8" name="Group 19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40" name="Group 8"/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42" name="Group 9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52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53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43" name="Group 12"/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50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51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44" name="Group 15"/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48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9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45" name="Group 18"/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46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7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41" name="Rectangle 21"/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39" name="Picture 23" descr="A picture containing shape&#10;&#10;Description automatically generat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4480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 noChangeArrowheads="1"/>
          </p:cNvSpPr>
          <p:nvPr>
            <p:ph type="title"/>
          </p:nvPr>
        </p:nvSpPr>
        <p:spPr>
          <a:xfrm>
            <a:off x="455613" y="265113"/>
            <a:ext cx="6423025" cy="757237"/>
          </a:xfrm>
        </p:spPr>
        <p:txBody>
          <a:bodyPr/>
          <a:lstStyle/>
          <a:p>
            <a:r>
              <a:rPr lang="en-IN" altLang="en-US" sz="2800" smtClean="0"/>
              <a:t>Methane Fermentation: Microbial Growth &amp; Inhibition</a:t>
            </a:r>
          </a:p>
        </p:txBody>
      </p:sp>
      <p:sp>
        <p:nvSpPr>
          <p:cNvPr id="3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285750" y="1150938"/>
            <a:ext cx="8685213" cy="5599112"/>
          </a:xfrm>
        </p:spPr>
        <p:txBody>
          <a:bodyPr/>
          <a:lstStyle/>
          <a:p>
            <a:pPr>
              <a:lnSpc>
                <a:spcPct val="80000"/>
              </a:lnSpc>
              <a:buClr>
                <a:srgbClr val="BE120E"/>
              </a:buClr>
              <a:buFont typeface="Wingdings" panose="05000000000000000000" pitchFamily="2" charset="2"/>
              <a:buChar char="°"/>
            </a:pPr>
            <a:r>
              <a:rPr lang="en-IN" altLang="en-US" sz="2400" dirty="0" smtClean="0"/>
              <a:t>Control of microbial growth usually decided by the presence  of physical or chemical (natural) agents in the feed material.</a:t>
            </a:r>
          </a:p>
          <a:p>
            <a:pPr>
              <a:lnSpc>
                <a:spcPct val="80000"/>
              </a:lnSpc>
              <a:buClr>
                <a:srgbClr val="BE120E"/>
              </a:buClr>
              <a:buFont typeface="Wingdings" panose="05000000000000000000" pitchFamily="2" charset="2"/>
              <a:buChar char="°"/>
            </a:pPr>
            <a:r>
              <a:rPr lang="en-IN" altLang="en-US" sz="2400" dirty="0" smtClean="0"/>
              <a:t>These natural agents which either kill or prevent the </a:t>
            </a:r>
            <a:r>
              <a:rPr lang="en-IN" altLang="en-US" sz="2400" b="1" dirty="0" smtClean="0"/>
              <a:t>growth</a:t>
            </a:r>
            <a:r>
              <a:rPr lang="en-IN" altLang="en-US" sz="2400" dirty="0" smtClean="0"/>
              <a:t> of microorganisms. </a:t>
            </a:r>
          </a:p>
          <a:p>
            <a:pPr>
              <a:lnSpc>
                <a:spcPct val="80000"/>
              </a:lnSpc>
              <a:buClr>
                <a:srgbClr val="BE120E"/>
              </a:buClr>
              <a:buFont typeface="Wingdings" panose="05000000000000000000" pitchFamily="2" charset="2"/>
              <a:buChar char="°"/>
            </a:pPr>
            <a:r>
              <a:rPr lang="en-IN" altLang="en-US" sz="2400" dirty="0" smtClean="0"/>
              <a:t>Agents which kill cells are called </a:t>
            </a:r>
            <a:r>
              <a:rPr lang="en-IN" altLang="en-US" sz="2400" i="1" dirty="0" err="1" smtClean="0">
                <a:solidFill>
                  <a:srgbClr val="FF0000"/>
                </a:solidFill>
              </a:rPr>
              <a:t>Cidal</a:t>
            </a:r>
            <a:r>
              <a:rPr lang="en-IN" altLang="en-US" sz="2400" dirty="0" smtClean="0"/>
              <a:t> agents.</a:t>
            </a:r>
          </a:p>
          <a:p>
            <a:pPr>
              <a:lnSpc>
                <a:spcPct val="80000"/>
              </a:lnSpc>
              <a:buClr>
                <a:srgbClr val="BE120E"/>
              </a:buClr>
              <a:buFont typeface="Wingdings" panose="05000000000000000000" pitchFamily="2" charset="2"/>
              <a:buChar char="°"/>
            </a:pPr>
            <a:r>
              <a:rPr lang="en-IN" altLang="en-US" sz="2400" dirty="0" smtClean="0"/>
              <a:t> Agents which </a:t>
            </a:r>
            <a:r>
              <a:rPr lang="en-IN" altLang="en-US" sz="2400" b="1" dirty="0" smtClean="0"/>
              <a:t>inhibit</a:t>
            </a:r>
            <a:r>
              <a:rPr lang="en-IN" altLang="en-US" sz="2400" dirty="0" smtClean="0"/>
              <a:t> the </a:t>
            </a:r>
            <a:r>
              <a:rPr lang="en-IN" altLang="en-US" sz="2400" b="1" dirty="0" smtClean="0"/>
              <a:t>growth</a:t>
            </a:r>
            <a:r>
              <a:rPr lang="en-IN" altLang="en-US" sz="2400" dirty="0" smtClean="0"/>
              <a:t> of cells (without killing them) are referred to as static agents.</a:t>
            </a:r>
            <a:endParaRPr lang="en-US" altLang="en-US" sz="2400" dirty="0" smtClean="0"/>
          </a:p>
          <a:p>
            <a:pPr>
              <a:lnSpc>
                <a:spcPct val="80000"/>
              </a:lnSpc>
              <a:buClr>
                <a:srgbClr val="BE120E"/>
              </a:buClr>
              <a:buFont typeface="Wingdings" panose="05000000000000000000" pitchFamily="2" charset="2"/>
              <a:buChar char="°"/>
            </a:pPr>
            <a:r>
              <a:rPr lang="en-US" altLang="en-US" sz="2400" dirty="0" smtClean="0"/>
              <a:t>The static agents present in slurry of de-oiled cake environment created an inhibition in microbes.</a:t>
            </a:r>
          </a:p>
          <a:p>
            <a:pPr>
              <a:lnSpc>
                <a:spcPct val="80000"/>
              </a:lnSpc>
              <a:buClr>
                <a:srgbClr val="BE120E"/>
              </a:buClr>
              <a:buFont typeface="Wingdings" panose="05000000000000000000" pitchFamily="2" charset="2"/>
              <a:buChar char="°"/>
            </a:pPr>
            <a:r>
              <a:rPr lang="en-US" altLang="en-US" sz="2400" dirty="0" smtClean="0"/>
              <a:t>This was responsible for continuous drop in population of microbes in this environment. </a:t>
            </a:r>
          </a:p>
          <a:p>
            <a:pPr>
              <a:lnSpc>
                <a:spcPct val="80000"/>
              </a:lnSpc>
              <a:buClr>
                <a:srgbClr val="BE120E"/>
              </a:buClr>
              <a:buFont typeface="Wingdings" panose="05000000000000000000" pitchFamily="2" charset="2"/>
              <a:buChar char="°"/>
            </a:pPr>
            <a:r>
              <a:rPr lang="en-US" altLang="en-US" sz="2400" dirty="0" smtClean="0"/>
              <a:t>This proves that the substrates used in Micro-digester systems are affected by static agents.</a:t>
            </a:r>
          </a:p>
          <a:p>
            <a:pPr>
              <a:lnSpc>
                <a:spcPct val="80000"/>
              </a:lnSpc>
              <a:buClr>
                <a:srgbClr val="BE120E"/>
              </a:buClr>
              <a:buFont typeface="Wingdings" panose="05000000000000000000" pitchFamily="2" charset="2"/>
              <a:buChar char="°"/>
            </a:pPr>
            <a:r>
              <a:rPr lang="en-US" altLang="en-US" sz="2400" dirty="0" smtClean="0"/>
              <a:t>How to control the influence of static agents?</a:t>
            </a:r>
          </a:p>
          <a:p>
            <a:pPr>
              <a:lnSpc>
                <a:spcPct val="80000"/>
              </a:lnSpc>
              <a:buClr>
                <a:srgbClr val="BE120E"/>
              </a:buClr>
              <a:buFont typeface="Wingdings" panose="05000000000000000000" pitchFamily="2" charset="2"/>
              <a:buChar char="°"/>
            </a:pPr>
            <a:r>
              <a:rPr lang="en-US" altLang="en-US" sz="2400" i="1" dirty="0" smtClean="0">
                <a:solidFill>
                  <a:srgbClr val="FF0000"/>
                </a:solidFill>
              </a:rPr>
              <a:t>Can we train microbes to rearrange their digestive </a:t>
            </a:r>
            <a:r>
              <a:rPr lang="en-US" altLang="en-US" sz="2400" i="1" dirty="0" err="1" smtClean="0">
                <a:solidFill>
                  <a:srgbClr val="FF0000"/>
                </a:solidFill>
              </a:rPr>
              <a:t>resourcesto</a:t>
            </a:r>
            <a:r>
              <a:rPr lang="en-US" altLang="en-US" sz="2400" i="1" dirty="0" smtClean="0">
                <a:solidFill>
                  <a:srgbClr val="FF0000"/>
                </a:solidFill>
              </a:rPr>
              <a:t> overcome the influence of static agents? </a:t>
            </a:r>
            <a:endParaRPr lang="en-IN" altLang="en-US" sz="2400" i="1" dirty="0" smtClean="0">
              <a:solidFill>
                <a:srgbClr val="FF0000"/>
              </a:solidFill>
            </a:endParaRPr>
          </a:p>
        </p:txBody>
      </p:sp>
      <p:grpSp>
        <p:nvGrpSpPr>
          <p:cNvPr id="21" name="Group 38"/>
          <p:cNvGrpSpPr>
            <a:grpSpLocks/>
          </p:cNvGrpSpPr>
          <p:nvPr/>
        </p:nvGrpSpPr>
        <p:grpSpPr bwMode="auto">
          <a:xfrm>
            <a:off x="0" y="-26988"/>
            <a:ext cx="9144000" cy="6858001"/>
            <a:chOff x="0" y="0"/>
            <a:chExt cx="9144000" cy="6858000"/>
          </a:xfrm>
        </p:grpSpPr>
        <p:grpSp>
          <p:nvGrpSpPr>
            <p:cNvPr id="22" name="Group 19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4" name="Group 8"/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26" name="Group 9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36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7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7" name="Group 12"/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34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5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8" name="Group 15"/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32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3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9" name="Group 18"/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30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1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1356E452-5F4A-4349-89B4-56822A4EFF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825" y="1066801"/>
                <a:ext cx="8812213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23" name="Picture 42" descr="A picture containing shape&#10;&#10;Description automatically generated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65091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 noChangeArrowheads="1"/>
          </p:cNvSpPr>
          <p:nvPr>
            <p:ph type="title"/>
          </p:nvPr>
        </p:nvSpPr>
        <p:spPr>
          <a:xfrm>
            <a:off x="424656" y="323372"/>
            <a:ext cx="5862637" cy="727075"/>
          </a:xfrm>
        </p:spPr>
        <p:txBody>
          <a:bodyPr/>
          <a:lstStyle/>
          <a:p>
            <a:r>
              <a:rPr lang="en-IN" altLang="en-US" sz="2800" dirty="0" smtClean="0"/>
              <a:t>A Confident Scientist</a:t>
            </a: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977900" y="6854825"/>
            <a:ext cx="2378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IN" altLang="en-US" sz="2400" i="1">
                <a:solidFill>
                  <a:srgbClr val="FF0000"/>
                </a:solidFill>
              </a:rPr>
              <a:t>287.46 billion km</a:t>
            </a: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6876256" y="3903141"/>
            <a:ext cx="11160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IN" altLang="en-US" sz="2400" i="1">
                <a:solidFill>
                  <a:srgbClr val="FF0000"/>
                </a:solidFill>
              </a:rPr>
              <a:t>348 pm</a:t>
            </a:r>
          </a:p>
        </p:txBody>
      </p:sp>
      <p:grpSp>
        <p:nvGrpSpPr>
          <p:cNvPr id="5125" name="Group 2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5135" name="Group 19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5137" name="Group 8"/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5139" name="Group 9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5149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5150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5140" name="Group 12"/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5147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5148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5141" name="Group 15"/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5145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5146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5142" name="Group 18"/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5143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5144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36" name="Rectangle 21"/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5136" name="Picture 23" descr="A picture containing shape&#10;&#10;Description automatically generate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23850" y="1095375"/>
            <a:ext cx="797718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lvl="1"/>
            <a:r>
              <a:rPr lang="en-US" altLang="en-US" dirty="0"/>
              <a:t>Develop a strong sense of trust in your instincts</a:t>
            </a:r>
          </a:p>
          <a:p>
            <a:r>
              <a:rPr lang="en-US" altLang="en-US" dirty="0" smtClean="0"/>
              <a:t>How </a:t>
            </a:r>
            <a:r>
              <a:rPr lang="en-US" altLang="en-US" dirty="0"/>
              <a:t>wonderful that we have met with a paradox. Now we have some hope of making progress. </a:t>
            </a:r>
            <a:endParaRPr lang="en-IN" altLang="en-US" dirty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321516" y="2338124"/>
            <a:ext cx="3482132" cy="2498369"/>
            <a:chOff x="702050" y="1888677"/>
            <a:chExt cx="3480944" cy="2498127"/>
          </a:xfrm>
        </p:grpSpPr>
        <p:pic>
          <p:nvPicPr>
            <p:cNvPr id="5133" name="Picture 2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050" y="2392759"/>
              <a:ext cx="1709710" cy="1994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34" name="Rectangle 2"/>
            <p:cNvSpPr>
              <a:spLocks noChangeArrowheads="1"/>
            </p:cNvSpPr>
            <p:nvPr/>
          </p:nvSpPr>
          <p:spPr bwMode="auto">
            <a:xfrm>
              <a:off x="726599" y="1888677"/>
              <a:ext cx="345639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r>
                <a:rPr lang="en-IN" altLang="en-US" dirty="0">
                  <a:solidFill>
                    <a:srgbClr val="4D5156"/>
                  </a:solidFill>
                  <a:latin typeface="Arial" panose="020B0604020202020204" pitchFamily="34" charset="0"/>
                </a:rPr>
                <a:t>Niels Henrik David Bohr</a:t>
              </a:r>
              <a:endParaRPr lang="en-IN" altLang="en-US" dirty="0"/>
            </a:p>
          </p:txBody>
        </p:sp>
      </p:grp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2663825" y="3831134"/>
            <a:ext cx="23780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IN" altLang="en-US" sz="2400" i="1">
                <a:solidFill>
                  <a:srgbClr val="FF0000"/>
                </a:solidFill>
              </a:rPr>
              <a:t>287.46 billion km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2268538" y="2823071"/>
          <a:ext cx="3060700" cy="112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60" name="Bitmap Image" r:id="rId5" imgW="0" imgH="0" progId="PBrush">
                  <p:embed/>
                </p:oleObj>
              </mc:Choice>
              <mc:Fallback>
                <p:oleObj name="Bitmap Image" r:id="rId5" imgW="0" imgH="0" progId="PBrush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2823071"/>
                        <a:ext cx="3060700" cy="1123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6922293" y="2906191"/>
          <a:ext cx="1262063" cy="966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61" name="Bitmap Image" r:id="rId7" imgW="0" imgH="0" progId="PBrush">
                  <p:embed/>
                </p:oleObj>
              </mc:Choice>
              <mc:Fallback>
                <p:oleObj name="Bitmap Image" r:id="rId7" imgW="0" imgH="0" progId="PBrush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2293" y="2906191"/>
                        <a:ext cx="1262063" cy="966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Lightning Bolt 6"/>
          <p:cNvSpPr/>
          <p:nvPr/>
        </p:nvSpPr>
        <p:spPr>
          <a:xfrm rot="19440867">
            <a:off x="5194300" y="2861731"/>
            <a:ext cx="1592263" cy="1065212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5132" name="Rectangle 7"/>
          <p:cNvSpPr>
            <a:spLocks noChangeArrowheads="1"/>
          </p:cNvSpPr>
          <p:nvPr/>
        </p:nvSpPr>
        <p:spPr bwMode="auto">
          <a:xfrm>
            <a:off x="842466" y="5293072"/>
            <a:ext cx="74739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r>
              <a:rPr lang="en-IN" altLang="en-US" sz="3200" dirty="0">
                <a:solidFill>
                  <a:srgbClr val="0070C0"/>
                </a:solidFill>
                <a:latin typeface="STXingkai" panose="02010800040101010101" pitchFamily="2" charset="-122"/>
                <a:ea typeface="STXingkai" panose="02010800040101010101" pitchFamily="2" charset="-122"/>
              </a:rPr>
              <a:t>This is known as “Extreme Art of Miniaturization”</a:t>
            </a:r>
          </a:p>
        </p:txBody>
      </p:sp>
    </p:spTree>
    <p:extLst>
      <p:ext uri="{BB962C8B-B14F-4D97-AF65-F5344CB8AC3E}">
        <p14:creationId xmlns:p14="http://schemas.microsoft.com/office/powerpoint/2010/main" val="3156465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51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2997200"/>
            <a:ext cx="294957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itle 1"/>
          <p:cNvSpPr>
            <a:spLocks noGrp="1" noChangeArrowheads="1"/>
          </p:cNvSpPr>
          <p:nvPr>
            <p:ph type="title"/>
          </p:nvPr>
        </p:nvSpPr>
        <p:spPr>
          <a:xfrm>
            <a:off x="152400" y="295275"/>
            <a:ext cx="7772400" cy="685800"/>
          </a:xfrm>
        </p:spPr>
        <p:txBody>
          <a:bodyPr/>
          <a:lstStyle/>
          <a:p>
            <a:r>
              <a:rPr lang="en-IN" altLang="en-US" sz="2800" dirty="0"/>
              <a:t>An Confident Scientist vs Engineer</a:t>
            </a:r>
            <a:endParaRPr lang="en-IN" altLang="en-US" sz="2800" dirty="0" smtClean="0"/>
          </a:p>
        </p:txBody>
      </p:sp>
      <p:sp>
        <p:nvSpPr>
          <p:cNvPr id="3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3660775" y="1125538"/>
            <a:ext cx="5219700" cy="5813425"/>
          </a:xfrm>
        </p:spPr>
        <p:txBody>
          <a:bodyPr/>
          <a:lstStyle/>
          <a:p>
            <a:r>
              <a:rPr lang="en-IN" altLang="en-US" sz="2400" smtClean="0"/>
              <a:t>The average lightning bolt measures about an inch wide and </a:t>
            </a:r>
            <a:r>
              <a:rPr lang="en-IN" altLang="en-US" sz="2400" b="1" smtClean="0"/>
              <a:t>five miles</a:t>
            </a:r>
            <a:r>
              <a:rPr lang="en-IN" altLang="en-US" sz="2400" smtClean="0"/>
              <a:t> long. </a:t>
            </a:r>
          </a:p>
          <a:p>
            <a:r>
              <a:rPr lang="en-IN" altLang="en-US" sz="2400" smtClean="0"/>
              <a:t>The temperature of lightning can reach around 30,000 K. </a:t>
            </a:r>
          </a:p>
          <a:p>
            <a:r>
              <a:rPr lang="en-IN" altLang="en-US" sz="2400" smtClean="0"/>
              <a:t>The electricity in a single bolt can reach 200 million volts.</a:t>
            </a:r>
          </a:p>
          <a:p>
            <a:r>
              <a:rPr lang="en-IN" altLang="en-US" sz="2400" smtClean="0"/>
              <a:t>An average duration of time for a stroke of lightning is </a:t>
            </a:r>
            <a:r>
              <a:rPr lang="en-IN" altLang="en-US" sz="2400" b="1" smtClean="0"/>
              <a:t>about 30 microseconds</a:t>
            </a:r>
            <a:r>
              <a:rPr lang="en-IN" altLang="en-US" sz="2400" smtClean="0"/>
              <a:t>. </a:t>
            </a:r>
          </a:p>
          <a:p>
            <a:r>
              <a:rPr lang="en-IN" altLang="en-US" sz="2400" smtClean="0"/>
              <a:t>The average peak power of a stroke of lightning is about 10</a:t>
            </a:r>
            <a:r>
              <a:rPr lang="en-IN" altLang="en-US" sz="2400" baseline="30000" smtClean="0"/>
              <a:t>12</a:t>
            </a:r>
            <a:r>
              <a:rPr lang="en-IN" altLang="en-US" sz="2400" smtClean="0"/>
              <a:t> watts.</a:t>
            </a:r>
          </a:p>
          <a:p>
            <a:r>
              <a:rPr lang="en-IN" altLang="en-US" sz="2400" smtClean="0"/>
              <a:t>A single bolt of </a:t>
            </a:r>
            <a:r>
              <a:rPr lang="en-IN" altLang="en-US" sz="2400" b="1" smtClean="0"/>
              <a:t>lightning</a:t>
            </a:r>
            <a:r>
              <a:rPr lang="en-IN" altLang="en-US" sz="2400" smtClean="0"/>
              <a:t> carries an </a:t>
            </a:r>
            <a:r>
              <a:rPr lang="en-IN" altLang="en-US" sz="2400" b="1" smtClean="0"/>
              <a:t>energy</a:t>
            </a:r>
            <a:r>
              <a:rPr lang="en-IN" altLang="en-US" sz="2400" smtClean="0"/>
              <a:t> 5 billion joules.</a:t>
            </a:r>
          </a:p>
        </p:txBody>
      </p:sp>
      <p:grpSp>
        <p:nvGrpSpPr>
          <p:cNvPr id="6149" name="Group 2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6152" name="Group 19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6154" name="Group 8"/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6156" name="Group 9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6166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6167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6157" name="Group 12"/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6164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6165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6158" name="Group 15"/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6162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6163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6159" name="Group 18"/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6160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6161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42" name="Rectangle 21"/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6153" name="Picture 23" descr="A picture containing shape&#10;&#10;Description automatically generate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98394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710" y="2898906"/>
            <a:ext cx="1934740" cy="1449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itle 1"/>
          <p:cNvSpPr>
            <a:spLocks noGrp="1" noChangeArrowheads="1"/>
          </p:cNvSpPr>
          <p:nvPr>
            <p:ph type="title"/>
          </p:nvPr>
        </p:nvSpPr>
        <p:spPr>
          <a:xfrm>
            <a:off x="152400" y="295275"/>
            <a:ext cx="7772400" cy="685800"/>
          </a:xfrm>
        </p:spPr>
        <p:txBody>
          <a:bodyPr/>
          <a:lstStyle/>
          <a:p>
            <a:r>
              <a:rPr lang="en-IN" altLang="en-US" sz="2800" smtClean="0"/>
              <a:t>An Ingenious Scientist vs Engineer</a:t>
            </a:r>
          </a:p>
        </p:txBody>
      </p:sp>
      <p:grpSp>
        <p:nvGrpSpPr>
          <p:cNvPr id="7172" name="Group 2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7181" name="Group 19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183" name="Group 8"/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7185" name="Group 9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7195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7196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7186" name="Group 12"/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7193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7194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7187" name="Group 15"/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7191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7192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7188" name="Group 18"/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7189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7190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42" name="Rectangle 21"/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7182" name="Picture 23" descr="A picture containing shape&#10;&#10;Description automatically generat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173" name="Picture 2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208088"/>
            <a:ext cx="126682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Rectangle 26"/>
          <p:cNvSpPr>
            <a:spLocks noChangeArrowheads="1"/>
          </p:cNvSpPr>
          <p:nvPr/>
        </p:nvSpPr>
        <p:spPr bwMode="auto">
          <a:xfrm>
            <a:off x="611560" y="2544315"/>
            <a:ext cx="22113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IN" altLang="en-US" sz="2400" b="1" i="1" dirty="0"/>
              <a:t>Edmond Berger</a:t>
            </a:r>
          </a:p>
        </p:txBody>
      </p:sp>
      <p:pic>
        <p:nvPicPr>
          <p:cNvPr id="29" name="Picture 7" descr="http://www.ngk.com.au/images/sparkplug_anatomy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1125538"/>
            <a:ext cx="3168650" cy="422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Oval 29"/>
          <p:cNvSpPr/>
          <p:nvPr/>
        </p:nvSpPr>
        <p:spPr>
          <a:xfrm>
            <a:off x="6584950" y="4167188"/>
            <a:ext cx="1371600" cy="838200"/>
          </a:xfrm>
          <a:prstGeom prst="ellipse">
            <a:avLst/>
          </a:prstGeom>
          <a:noFill/>
          <a:ln w="412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28" name="Lightning Bolt 27"/>
          <p:cNvSpPr/>
          <p:nvPr/>
        </p:nvSpPr>
        <p:spPr>
          <a:xfrm rot="18541502">
            <a:off x="3388519" y="2448719"/>
            <a:ext cx="2681287" cy="1685925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5807075" y="1512888"/>
          <a:ext cx="3086100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17" name="Bitmap Image" r:id="rId7" imgW="0" imgH="0" progId="PBrush">
                  <p:embed/>
                </p:oleObj>
              </mc:Choice>
              <mc:Fallback>
                <p:oleObj name="Bitmap Image" r:id="rId7" imgW="0" imgH="0" progId="PBrush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7075" y="1512888"/>
                        <a:ext cx="3086100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" name="Picture 3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388" y="4238625"/>
            <a:ext cx="731837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326602" y="4447157"/>
            <a:ext cx="8637886" cy="193899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IN" altLang="en-US" sz="2400" i="1" dirty="0">
                <a:solidFill>
                  <a:srgbClr val="FF0000"/>
                </a:solidFill>
              </a:rPr>
              <a:t>Spark plugs in automobiles generally have a gap </a:t>
            </a:r>
            <a:r>
              <a:rPr lang="en-IN" altLang="en-US" sz="2400" b="1" i="1" dirty="0">
                <a:solidFill>
                  <a:srgbClr val="FF0000"/>
                </a:solidFill>
              </a:rPr>
              <a:t>between 0.6 and 1.8 </a:t>
            </a:r>
            <a:r>
              <a:rPr lang="en-IN" altLang="en-US" sz="2400" b="1" i="1" dirty="0" smtClean="0">
                <a:solidFill>
                  <a:srgbClr val="FF0000"/>
                </a:solidFill>
              </a:rPr>
              <a:t>mm.</a:t>
            </a:r>
          </a:p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IN" altLang="en-US" sz="2400" b="1" i="1" dirty="0" smtClean="0">
                <a:solidFill>
                  <a:srgbClr val="FF0000"/>
                </a:solidFill>
              </a:rPr>
              <a:t>~15kV</a:t>
            </a:r>
          </a:p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IN" altLang="en-US" sz="2400" b="1" i="1" dirty="0" smtClean="0">
                <a:solidFill>
                  <a:srgbClr val="FF0000"/>
                </a:solidFill>
              </a:rPr>
              <a:t>~ 1micro second</a:t>
            </a:r>
          </a:p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IN" altLang="en-US" sz="2400" b="1" i="1" dirty="0" smtClean="0">
                <a:solidFill>
                  <a:srgbClr val="FF0000"/>
                </a:solidFill>
              </a:rPr>
              <a:t>~ 10mJ</a:t>
            </a:r>
            <a:endParaRPr lang="en-IN" altLang="en-US" sz="24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777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8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 noChangeArrowheads="1"/>
          </p:cNvSpPr>
          <p:nvPr>
            <p:ph type="title"/>
          </p:nvPr>
        </p:nvSpPr>
        <p:spPr>
          <a:xfrm>
            <a:off x="355600" y="336774"/>
            <a:ext cx="7154863" cy="715962"/>
          </a:xfrm>
        </p:spPr>
        <p:txBody>
          <a:bodyPr/>
          <a:lstStyle/>
          <a:p>
            <a:r>
              <a:rPr lang="en-IN" altLang="en-US" sz="2800" dirty="0" smtClean="0"/>
              <a:t> Noble Prize in Medicine - 2016</a:t>
            </a:r>
          </a:p>
        </p:txBody>
      </p:sp>
      <p:sp>
        <p:nvSpPr>
          <p:cNvPr id="3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323850" y="1189756"/>
            <a:ext cx="8640763" cy="5335588"/>
          </a:xfrm>
        </p:spPr>
        <p:txBody>
          <a:bodyPr/>
          <a:lstStyle/>
          <a:p>
            <a:r>
              <a:rPr lang="en-IN" altLang="en-US" sz="2400" dirty="0" smtClean="0"/>
              <a:t>The Nobel Prize in Physiology or Medicine 2016 was awarded to Yoshinori </a:t>
            </a:r>
            <a:r>
              <a:rPr lang="en-IN" altLang="en-US" sz="2400" dirty="0" err="1" smtClean="0"/>
              <a:t>Oshumi</a:t>
            </a:r>
            <a:r>
              <a:rPr lang="en-IN" altLang="en-US" sz="2400" dirty="0" smtClean="0"/>
              <a:t> </a:t>
            </a:r>
            <a:r>
              <a:rPr lang="en-IN" altLang="en-US" sz="2400" i="1" dirty="0" smtClean="0"/>
              <a:t>"for his discoveries of mechanisms for autophagy"</a:t>
            </a:r>
            <a:r>
              <a:rPr lang="en-IN" altLang="en-US" sz="2400" dirty="0" smtClean="0"/>
              <a:t>.</a:t>
            </a:r>
          </a:p>
          <a:p>
            <a:r>
              <a:rPr lang="en-IN" altLang="en-US" sz="2400" dirty="0" smtClean="0"/>
              <a:t>When the body is on a fast, it tells the brain there is not enough food. </a:t>
            </a:r>
          </a:p>
          <a:p>
            <a:r>
              <a:rPr lang="en-IN" altLang="en-US" sz="2400" dirty="0" smtClean="0"/>
              <a:t>This allows for autophagy — where cells attack old and junky proteins in the body.</a:t>
            </a:r>
          </a:p>
          <a:p>
            <a:r>
              <a:rPr lang="en-IN" altLang="en-US" sz="2400" dirty="0" smtClean="0"/>
              <a:t>Fasting has two very good benefits for us.</a:t>
            </a:r>
          </a:p>
          <a:p>
            <a:r>
              <a:rPr lang="en-IN" altLang="en-US" sz="2400" dirty="0" smtClean="0"/>
              <a:t>It helps in self-destruct — keeping the body in good condition. </a:t>
            </a:r>
          </a:p>
          <a:p>
            <a:r>
              <a:rPr lang="en-IN" altLang="en-US" sz="2400" dirty="0" smtClean="0"/>
              <a:t>The other benefit is that when the self-destruction occurs, there is the inducement of the growth hormone which allows for the generation of new cells.</a:t>
            </a:r>
          </a:p>
          <a:p>
            <a:r>
              <a:rPr lang="en-IN" altLang="en-US" sz="2400" dirty="0" smtClean="0"/>
              <a:t>Fasting is the basic </a:t>
            </a:r>
            <a:r>
              <a:rPr lang="en-IN" altLang="en-US" sz="2400" dirty="0" err="1" smtClean="0"/>
              <a:t>Arsha</a:t>
            </a:r>
            <a:r>
              <a:rPr lang="en-IN" altLang="en-US" sz="2400" dirty="0" smtClean="0"/>
              <a:t> </a:t>
            </a:r>
            <a:r>
              <a:rPr lang="en-IN" altLang="en-US" sz="2400" dirty="0" err="1" smtClean="0"/>
              <a:t>samskaram</a:t>
            </a:r>
            <a:r>
              <a:rPr lang="en-IN" altLang="en-US" sz="2400" dirty="0" smtClean="0"/>
              <a:t>.</a:t>
            </a:r>
          </a:p>
        </p:txBody>
      </p:sp>
      <p:grpSp>
        <p:nvGrpSpPr>
          <p:cNvPr id="21" name="Group 2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22" name="Group 19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4" name="Group 8"/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26" name="Group 9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36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7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7" name="Group 12"/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34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5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8" name="Group 15"/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32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3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9" name="Group 18"/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30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1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25" name="Rectangle 21"/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23" name="Picture 23" descr="A picture containing shape&#10;&#10;Description automatically generated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890885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3"/>
          <p:cNvSpPr>
            <a:spLocks noChangeArrowheads="1"/>
          </p:cNvSpPr>
          <p:nvPr/>
        </p:nvSpPr>
        <p:spPr bwMode="auto">
          <a:xfrm>
            <a:off x="0" y="3481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graphicFrame>
        <p:nvGraphicFramePr>
          <p:cNvPr id="6147" name="Object 42"/>
          <p:cNvGraphicFramePr>
            <a:graphicFrameLocks noChangeAspect="1"/>
          </p:cNvGraphicFramePr>
          <p:nvPr/>
        </p:nvGraphicFramePr>
        <p:xfrm>
          <a:off x="396875" y="1276350"/>
          <a:ext cx="4267200" cy="396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41" name="ConceptDraw" r:id="rId4" imgW="7373085" imgH="6343452" progId="ConceptDraw.Document">
                  <p:embed/>
                </p:oleObj>
              </mc:Choice>
              <mc:Fallback>
                <p:oleObj name="ConceptDraw" r:id="rId4" imgW="7373085" imgH="6343452" progId="ConceptDraw.Document">
                  <p:embed/>
                  <p:pic>
                    <p:nvPicPr>
                      <p:cNvPr id="6147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875" y="1276350"/>
                        <a:ext cx="4267200" cy="396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48" name="Picture 44" descr="Picture 06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588" y="1198563"/>
            <a:ext cx="3668712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Rectangle 45"/>
          <p:cNvSpPr>
            <a:spLocks noChangeArrowheads="1"/>
          </p:cNvSpPr>
          <p:nvPr/>
        </p:nvSpPr>
        <p:spPr bwMode="auto">
          <a:xfrm>
            <a:off x="296863" y="41275"/>
            <a:ext cx="5354637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en-US" sz="2800" dirty="0">
                <a:latin typeface="+mj-lt"/>
              </a:rPr>
              <a:t>Biogas plant (20 m</a:t>
            </a:r>
            <a:r>
              <a:rPr lang="en-US" sz="2800" baseline="30000" dirty="0">
                <a:latin typeface="+mj-lt"/>
              </a:rPr>
              <a:t>3</a:t>
            </a:r>
            <a:r>
              <a:rPr lang="en-US" sz="2800" dirty="0">
                <a:latin typeface="+mj-lt"/>
              </a:rPr>
              <a:t>/day) Available at IIT Delhi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96863" y="5526088"/>
            <a:ext cx="87026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IN" altLang="en-US" sz="2400"/>
              <a:t>This plant was almost continuously running for past several years (&gt;20 years) using a slurry of Cattle dung and water ::1:1 by mass. </a:t>
            </a:r>
          </a:p>
        </p:txBody>
      </p:sp>
      <p:grpSp>
        <p:nvGrpSpPr>
          <p:cNvPr id="24" name="Group 2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25" name="Group 19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7" name="Group 8"/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29" name="Group 9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39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0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0" name="Group 12"/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37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8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1" name="Group 15"/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35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6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2" name="Group 18"/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33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4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28" name="Rectangle 21"/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26" name="Picture 23" descr="A picture containing shape&#10;&#10;Description automatically generated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547532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3729</TotalTime>
  <Words>1664</Words>
  <Application>Microsoft Office PowerPoint</Application>
  <PresentationFormat>On-screen Show (4:3)</PresentationFormat>
  <Paragraphs>302</Paragraphs>
  <Slides>37</Slides>
  <Notes>21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37</vt:i4>
      </vt:variant>
    </vt:vector>
  </HeadingPairs>
  <TitlesOfParts>
    <vt:vector size="51" baseType="lpstr">
      <vt:lpstr>STXingkai</vt:lpstr>
      <vt:lpstr>Arial</vt:lpstr>
      <vt:lpstr>Arial Unicode MS</vt:lpstr>
      <vt:lpstr>CommercialScript BT</vt:lpstr>
      <vt:lpstr>Tahoma</vt:lpstr>
      <vt:lpstr>Tempus Sans ITC</vt:lpstr>
      <vt:lpstr>Times New Roman</vt:lpstr>
      <vt:lpstr>Verdana</vt:lpstr>
      <vt:lpstr>Viner Hand ITC</vt:lpstr>
      <vt:lpstr>Wingdings</vt:lpstr>
      <vt:lpstr>Default Design</vt:lpstr>
      <vt:lpstr>Bitmap Image</vt:lpstr>
      <vt:lpstr>ConceptDraw</vt:lpstr>
      <vt:lpstr>Chart</vt:lpstr>
      <vt:lpstr>Special Method to Develop Inoculum for Anaerobic Digestion of  De-oiled Cake of करंजक</vt:lpstr>
      <vt:lpstr>PowerPoint Presentation</vt:lpstr>
      <vt:lpstr>Results &amp; Analysis of Failures </vt:lpstr>
      <vt:lpstr>Methane Fermentation: Microbial Growth &amp; Inhibition</vt:lpstr>
      <vt:lpstr>A Confident Scientist</vt:lpstr>
      <vt:lpstr>An Confident Scientist vs Engineer</vt:lpstr>
      <vt:lpstr>An Ingenious Scientist vs Engineer</vt:lpstr>
      <vt:lpstr> Noble Prize in Medicine - 2016</vt:lpstr>
      <vt:lpstr>PowerPoint Presentation</vt:lpstr>
      <vt:lpstr>Biological Digester</vt:lpstr>
      <vt:lpstr>Biological Structure of A running Biogas Digester (Capacity : 20 m3/day)</vt:lpstr>
      <vt:lpstr>Biological Structure of A running Biogas Digester (Capacity : 20 m3/day)</vt:lpstr>
      <vt:lpstr>Biological Structure of A running Biogas Digester (Capacity : 20 m3/day)</vt:lpstr>
      <vt:lpstr>Biological Structure of A running Biogas Digester (Capacity : 20 m3/day)</vt:lpstr>
      <vt:lpstr>Biological Structure of A running Biogas Digester (Capacity : 20 m3/day)</vt:lpstr>
      <vt:lpstr>PowerPoint Presentation</vt:lpstr>
      <vt:lpstr>PowerPoint Presentation</vt:lpstr>
      <vt:lpstr>PowerPoint Presentation</vt:lpstr>
      <vt:lpstr>Evolution of  New Strain of Microbes</vt:lpstr>
      <vt:lpstr>Phases  in Development of  Biomethanation process for New Feed Materials using a Valid Inoculums </vt:lpstr>
      <vt:lpstr>Total solids and volatile solids concentration in the substrates under Phase I</vt:lpstr>
      <vt:lpstr>Variation of methane concentration in generated biogas</vt:lpstr>
      <vt:lpstr>Specific Biogas Yield </vt:lpstr>
      <vt:lpstr> Continuous Feeding Experimental Investigation on Selected Treatments  Digester of 300 L Capacity</vt:lpstr>
      <vt:lpstr>Total solids and volatile solids concentration in the substrates under Phase II</vt:lpstr>
      <vt:lpstr>Variation of specific biogas yield based on total volatile solid contents of the substrates</vt:lpstr>
      <vt:lpstr>PowerPoint Presentation</vt:lpstr>
      <vt:lpstr>Continuous Feeding Experimental Investigation in Floating Drum Biogas Plant of    20 m3/d Capacity</vt:lpstr>
      <vt:lpstr>Total solids and volatile solids concentration in the substrates under Phase III </vt:lpstr>
      <vt:lpstr>PowerPoint Presentation</vt:lpstr>
      <vt:lpstr>Variation of methane and carbon dioxide content in produced biogas from pongamia deoiled cake substrate</vt:lpstr>
      <vt:lpstr>PowerPoint Presentation</vt:lpstr>
      <vt:lpstr>Variation of methane and carbon dioxide content in produced biogas from jatropha oil seed cake substrate.</vt:lpstr>
      <vt:lpstr>PowerPoint Presentation</vt:lpstr>
      <vt:lpstr>N, P &amp; K Contents of Biogas Spent Slurry</vt:lpstr>
      <vt:lpstr>Agricultural residues</vt:lpstr>
      <vt:lpstr>Agricultural residues to Biogas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Consultation on Energy Technologies for Rural Industrialization</dc:title>
  <dc:creator>jee</dc:creator>
  <cp:lastModifiedBy>PMV Subbarao</cp:lastModifiedBy>
  <cp:revision>261</cp:revision>
  <dcterms:created xsi:type="dcterms:W3CDTF">2005-12-28T06:58:04Z</dcterms:created>
  <dcterms:modified xsi:type="dcterms:W3CDTF">2023-02-13T01:49:09Z</dcterms:modified>
</cp:coreProperties>
</file>