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Lst>
  <p:notesMasterIdLst>
    <p:notesMasterId r:id="rId18"/>
  </p:notesMasterIdLst>
  <p:sldIdLst>
    <p:sldId id="442" r:id="rId2"/>
    <p:sldId id="467" r:id="rId3"/>
    <p:sldId id="518" r:id="rId4"/>
    <p:sldId id="530" r:id="rId5"/>
    <p:sldId id="532" r:id="rId6"/>
    <p:sldId id="533" r:id="rId7"/>
    <p:sldId id="534" r:id="rId8"/>
    <p:sldId id="535" r:id="rId9"/>
    <p:sldId id="536" r:id="rId10"/>
    <p:sldId id="538" r:id="rId11"/>
    <p:sldId id="546" r:id="rId12"/>
    <p:sldId id="547" r:id="rId13"/>
    <p:sldId id="579" r:id="rId14"/>
    <p:sldId id="569" r:id="rId15"/>
    <p:sldId id="570" r:id="rId16"/>
    <p:sldId id="5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648" y="6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ink/ink1.xml><?xml version="1.0" encoding="utf-8"?>
<inkml:ink xmlns:inkml="http://www.w3.org/2003/InkML">
  <inkml:definitions>
    <inkml:context xml:id="ctx0">
      <inkml:inkSource xml:id="inkSrc0">
        <inkml:traceFormat>
          <inkml:channel name="X" type="integer" max="2611" units="cm"/>
          <inkml:channel name="Y" type="integer" max="1632" units="cm"/>
        </inkml:traceFormat>
        <inkml:channelProperties>
          <inkml:channelProperty channel="X" name="resolution" value="99.99233" units="1/cm"/>
          <inkml:channelProperty channel="Y" name="resolution" value="99.99999" units="1/cm"/>
        </inkml:channelProperties>
      </inkml:inkSource>
      <inkml:timestamp xml:id="ts0" timeString="2012-07-27T05:12:13.8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5723 0,'0'0</inkml:trace>
  <inkml:trace contextRef="#ctx0" brushRef="#br0" timeOffset="56222">0 559,'0'0,"0"0,0 0,0 0,0 0,0 0,0 0,0 0,0 0,0 0</inkml:trace>
</inkml:ink>
</file>

<file path=ppt/ink/ink2.xml><?xml version="1.0" encoding="utf-8"?>
<inkml:ink xmlns:inkml="http://www.w3.org/2003/InkML">
  <inkml:definitions>
    <inkml:context xml:id="ctx0">
      <inkml:inkSource xml:id="inkSrc0">
        <inkml:traceFormat>
          <inkml:channel name="X" type="integer" max="2611" units="cm"/>
          <inkml:channel name="Y" type="integer" max="1632" units="cm"/>
        </inkml:traceFormat>
        <inkml:channelProperties>
          <inkml:channelProperty channel="X" name="resolution" value="99.99233" units="1/cm"/>
          <inkml:channelProperty channel="Y" name="resolution" value="99.99999" units="1/cm"/>
        </inkml:channelProperties>
      </inkml:inkSource>
      <inkml:timestamp xml:id="ts0" timeString="2012-07-27T05:12:13.8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5723 0,'0'0</inkml:trace>
  <inkml:trace contextRef="#ctx0" brushRef="#br0" timeOffset="56222">0 559,'0'0,"0"0,0 0,0 0,0 0,0 0,0 0,0 0,0 0,0 0</inkml:trace>
</inkml:ink>
</file>

<file path=ppt/ink/ink3.xml><?xml version="1.0" encoding="utf-8"?>
<inkml:ink xmlns:inkml="http://www.w3.org/2003/InkML">
  <inkml:definitions>
    <inkml:context xml:id="ctx0">
      <inkml:inkSource xml:id="inkSrc0">
        <inkml:traceFormat>
          <inkml:channel name="X" type="integer" max="2611" units="cm"/>
          <inkml:channel name="Y" type="integer" max="1632" units="cm"/>
        </inkml:traceFormat>
        <inkml:channelProperties>
          <inkml:channelProperty channel="X" name="resolution" value="99.99233" units="1/cm"/>
          <inkml:channelProperty channel="Y" name="resolution" value="99.99999" units="1/cm"/>
        </inkml:channelProperties>
      </inkml:inkSource>
      <inkml:timestamp xml:id="ts0" timeString="2012-07-27T05:12:13.8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5723 0,'0'0</inkml:trace>
  <inkml:trace contextRef="#ctx0" brushRef="#br0" timeOffset="56222">0 559,'0'0,"0"0,0 0,0 0,0 0,0 0,0 0,0 0,0 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781B6-734D-4E22-BEB5-293666E98221}" type="datetimeFigureOut">
              <a:rPr lang="en-US" smtClean="0"/>
              <a:t>3/21/2023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823C3-A004-436A-8D7A-540D3A938A48}" type="slidenum">
              <a:rPr lang="en-US" smtClean="0"/>
              <a:t>‹#›</a:t>
            </a:fld>
            <a:endParaRPr lang="en-US"/>
          </a:p>
        </p:txBody>
      </p:sp>
    </p:spTree>
    <p:extLst>
      <p:ext uri="{BB962C8B-B14F-4D97-AF65-F5344CB8AC3E}">
        <p14:creationId xmlns:p14="http://schemas.microsoft.com/office/powerpoint/2010/main" val="2993844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453495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F4A9B76-ED81-45F5-9792-84E6237C86F8}" type="slidenum">
              <a:rPr lang="en-US" altLang="en-US" sz="1200" smtClean="0"/>
              <a:pPr/>
              <a:t>15</a:t>
            </a:fld>
            <a:endParaRPr lang="en-US" altLang="en-US" sz="1200" smtClean="0"/>
          </a:p>
        </p:txBody>
      </p:sp>
      <p:sp>
        <p:nvSpPr>
          <p:cNvPr id="30723" name="Rectangle 2"/>
          <p:cNvSpPr>
            <a:spLocks noGrp="1" noRot="1" noChangeAspect="1" noChangeArrowheads="1" noTextEdit="1"/>
          </p:cNvSpPr>
          <p:nvPr>
            <p:ph type="sldImg"/>
          </p:nvPr>
        </p:nvSpPr>
        <p:spPr>
          <a:xfrm>
            <a:off x="1014413" y="723900"/>
            <a:ext cx="4829175" cy="3622675"/>
          </a:xfrm>
          <a:solidFill>
            <a:srgbClr val="FFFFFF"/>
          </a:solidFill>
          <a:ln/>
        </p:spPr>
      </p:sp>
      <p:sp>
        <p:nvSpPr>
          <p:cNvPr id="30724" name="Rectangle 3"/>
          <p:cNvSpPr>
            <a:spLocks noGrp="1" noChangeArrowheads="1"/>
          </p:cNvSpPr>
          <p:nvPr>
            <p:ph type="body" idx="1"/>
          </p:nvPr>
        </p:nvSpPr>
        <p:spPr>
          <a:xfrm>
            <a:off x="914400" y="4587875"/>
            <a:ext cx="5029200" cy="4346575"/>
          </a:xfrm>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947696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FB493D-A870-434D-B6C0-E3E1AE0279CA}"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0A58D-DC15-45A8-9237-CA8B24F25400}" type="slidenum">
              <a:rPr lang="en-US" smtClean="0"/>
              <a:t>‹#›</a:t>
            </a:fld>
            <a:endParaRPr lang="en-US"/>
          </a:p>
        </p:txBody>
      </p:sp>
    </p:spTree>
    <p:extLst>
      <p:ext uri="{BB962C8B-B14F-4D97-AF65-F5344CB8AC3E}">
        <p14:creationId xmlns:p14="http://schemas.microsoft.com/office/powerpoint/2010/main" val="1019255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FB493D-A870-434D-B6C0-E3E1AE0279CA}"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0A58D-DC15-45A8-9237-CA8B24F25400}" type="slidenum">
              <a:rPr lang="en-US" smtClean="0"/>
              <a:t>‹#›</a:t>
            </a:fld>
            <a:endParaRPr lang="en-US"/>
          </a:p>
        </p:txBody>
      </p:sp>
    </p:spTree>
    <p:extLst>
      <p:ext uri="{BB962C8B-B14F-4D97-AF65-F5344CB8AC3E}">
        <p14:creationId xmlns:p14="http://schemas.microsoft.com/office/powerpoint/2010/main" val="4202691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FB493D-A870-434D-B6C0-E3E1AE0279CA}"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0A58D-DC15-45A8-9237-CA8B24F25400}" type="slidenum">
              <a:rPr lang="en-US" smtClean="0"/>
              <a:t>‹#›</a:t>
            </a:fld>
            <a:endParaRPr lang="en-US"/>
          </a:p>
        </p:txBody>
      </p:sp>
    </p:spTree>
    <p:extLst>
      <p:ext uri="{BB962C8B-B14F-4D97-AF65-F5344CB8AC3E}">
        <p14:creationId xmlns:p14="http://schemas.microsoft.com/office/powerpoint/2010/main" val="395281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FB493D-A870-434D-B6C0-E3E1AE0279CA}"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0A58D-DC15-45A8-9237-CA8B24F25400}" type="slidenum">
              <a:rPr lang="en-US" smtClean="0"/>
              <a:t>‹#›</a:t>
            </a:fld>
            <a:endParaRPr lang="en-US"/>
          </a:p>
        </p:txBody>
      </p:sp>
    </p:spTree>
    <p:extLst>
      <p:ext uri="{BB962C8B-B14F-4D97-AF65-F5344CB8AC3E}">
        <p14:creationId xmlns:p14="http://schemas.microsoft.com/office/powerpoint/2010/main" val="4103844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FB493D-A870-434D-B6C0-E3E1AE0279CA}"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0A58D-DC15-45A8-9237-CA8B24F25400}" type="slidenum">
              <a:rPr lang="en-US" smtClean="0"/>
              <a:t>‹#›</a:t>
            </a:fld>
            <a:endParaRPr lang="en-US"/>
          </a:p>
        </p:txBody>
      </p:sp>
    </p:spTree>
    <p:extLst>
      <p:ext uri="{BB962C8B-B14F-4D97-AF65-F5344CB8AC3E}">
        <p14:creationId xmlns:p14="http://schemas.microsoft.com/office/powerpoint/2010/main" val="3631185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FB493D-A870-434D-B6C0-E3E1AE0279CA}"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0A58D-DC15-45A8-9237-CA8B24F25400}" type="slidenum">
              <a:rPr lang="en-US" smtClean="0"/>
              <a:t>‹#›</a:t>
            </a:fld>
            <a:endParaRPr lang="en-US"/>
          </a:p>
        </p:txBody>
      </p:sp>
    </p:spTree>
    <p:extLst>
      <p:ext uri="{BB962C8B-B14F-4D97-AF65-F5344CB8AC3E}">
        <p14:creationId xmlns:p14="http://schemas.microsoft.com/office/powerpoint/2010/main" val="606594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FB493D-A870-434D-B6C0-E3E1AE0279CA}" type="datetimeFigureOut">
              <a:rPr lang="en-US" smtClean="0"/>
              <a:t>3/21/2023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C0A58D-DC15-45A8-9237-CA8B24F25400}" type="slidenum">
              <a:rPr lang="en-US" smtClean="0"/>
              <a:t>‹#›</a:t>
            </a:fld>
            <a:endParaRPr lang="en-US"/>
          </a:p>
        </p:txBody>
      </p:sp>
    </p:spTree>
    <p:extLst>
      <p:ext uri="{BB962C8B-B14F-4D97-AF65-F5344CB8AC3E}">
        <p14:creationId xmlns:p14="http://schemas.microsoft.com/office/powerpoint/2010/main" val="1558030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FB493D-A870-434D-B6C0-E3E1AE0279CA}" type="datetimeFigureOut">
              <a:rPr lang="en-US" smtClean="0"/>
              <a:t>3/21/2023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C0A58D-DC15-45A8-9237-CA8B24F25400}" type="slidenum">
              <a:rPr lang="en-US" smtClean="0"/>
              <a:t>‹#›</a:t>
            </a:fld>
            <a:endParaRPr lang="en-US"/>
          </a:p>
        </p:txBody>
      </p:sp>
    </p:spTree>
    <p:extLst>
      <p:ext uri="{BB962C8B-B14F-4D97-AF65-F5344CB8AC3E}">
        <p14:creationId xmlns:p14="http://schemas.microsoft.com/office/powerpoint/2010/main" val="3800167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FB493D-A870-434D-B6C0-E3E1AE0279CA}" type="datetimeFigureOut">
              <a:rPr lang="en-US" smtClean="0"/>
              <a:t>3/21/2023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C0A58D-DC15-45A8-9237-CA8B24F25400}" type="slidenum">
              <a:rPr lang="en-US" smtClean="0"/>
              <a:t>‹#›</a:t>
            </a:fld>
            <a:endParaRPr lang="en-US"/>
          </a:p>
        </p:txBody>
      </p:sp>
    </p:spTree>
    <p:extLst>
      <p:ext uri="{BB962C8B-B14F-4D97-AF65-F5344CB8AC3E}">
        <p14:creationId xmlns:p14="http://schemas.microsoft.com/office/powerpoint/2010/main" val="910840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FB493D-A870-434D-B6C0-E3E1AE0279CA}"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0A58D-DC15-45A8-9237-CA8B24F25400}" type="slidenum">
              <a:rPr lang="en-US" smtClean="0"/>
              <a:t>‹#›</a:t>
            </a:fld>
            <a:endParaRPr lang="en-US"/>
          </a:p>
        </p:txBody>
      </p:sp>
    </p:spTree>
    <p:extLst>
      <p:ext uri="{BB962C8B-B14F-4D97-AF65-F5344CB8AC3E}">
        <p14:creationId xmlns:p14="http://schemas.microsoft.com/office/powerpoint/2010/main" val="208626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FB493D-A870-434D-B6C0-E3E1AE0279CA}"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0A58D-DC15-45A8-9237-CA8B24F25400}" type="slidenum">
              <a:rPr lang="en-US" smtClean="0"/>
              <a:t>‹#›</a:t>
            </a:fld>
            <a:endParaRPr lang="en-US"/>
          </a:p>
        </p:txBody>
      </p:sp>
    </p:spTree>
    <p:extLst>
      <p:ext uri="{BB962C8B-B14F-4D97-AF65-F5344CB8AC3E}">
        <p14:creationId xmlns:p14="http://schemas.microsoft.com/office/powerpoint/2010/main" val="1452196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FB493D-A870-434D-B6C0-E3E1AE0279CA}" type="datetimeFigureOut">
              <a:rPr lang="en-US" smtClean="0"/>
              <a:t>3/21/2023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0A58D-DC15-45A8-9237-CA8B24F25400}" type="slidenum">
              <a:rPr lang="en-US" smtClean="0"/>
              <a:t>‹#›</a:t>
            </a:fld>
            <a:endParaRPr lang="en-US"/>
          </a:p>
        </p:txBody>
      </p:sp>
    </p:spTree>
    <p:extLst>
      <p:ext uri="{BB962C8B-B14F-4D97-AF65-F5344CB8AC3E}">
        <p14:creationId xmlns:p14="http://schemas.microsoft.com/office/powerpoint/2010/main" val="12277048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bin"/><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customXml" Target="../ink/ink1.xml"/><Relationship Id="rId4" Type="http://schemas.openxmlformats.org/officeDocument/2006/relationships/image" Target="../media/image16.wmf"/><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3.bin"/><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8.emf"/><Relationship Id="rId11" Type="http://schemas.openxmlformats.org/officeDocument/2006/relationships/image" Target="../media/image3.png"/><Relationship Id="rId5" Type="http://schemas.openxmlformats.org/officeDocument/2006/relationships/customXml" Target="../ink/ink2.xml"/><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7" Type="http://schemas.openxmlformats.org/officeDocument/2006/relationships/image" Target="../media/image3.png"/><Relationship Id="rId2" Type="http://schemas.openxmlformats.org/officeDocument/2006/relationships/customXml" Target="../ink/ink3.xml"/><Relationship Id="rId1" Type="http://schemas.openxmlformats.org/officeDocument/2006/relationships/slideLayout" Target="../slideLayouts/slideLayout6.xml"/><Relationship Id="rId6" Type="http://schemas.openxmlformats.org/officeDocument/2006/relationships/image" Target="../media/image18.emf"/></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2.xml"/><Relationship Id="rId7" Type="http://schemas.openxmlformats.org/officeDocument/2006/relationships/image" Target="../media/image21.w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20.wmf"/><Relationship Id="rId10" Type="http://schemas.openxmlformats.org/officeDocument/2006/relationships/image" Target="../media/image3.png"/><Relationship Id="rId4" Type="http://schemas.openxmlformats.org/officeDocument/2006/relationships/oleObject" Target="../embeddings/oleObject6.bin"/><Relationship Id="rId9" Type="http://schemas.openxmlformats.org/officeDocument/2006/relationships/image" Target="../media/image22.wm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1"/>
          <p:cNvSpPr>
            <a:spLocks noChangeArrowheads="1"/>
          </p:cNvSpPr>
          <p:nvPr/>
        </p:nvSpPr>
        <p:spPr bwMode="auto">
          <a:xfrm>
            <a:off x="228600" y="227165"/>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sz="2800" smtClean="0"/>
              <a:t>Introduction to Micro </a:t>
            </a:r>
            <a:r>
              <a:rPr lang="en-US" sz="2800" dirty="0" smtClean="0"/>
              <a:t>Wind Turbines</a:t>
            </a:r>
            <a:endParaRPr lang="en-US" altLang="en-US" sz="2800" i="1" dirty="0">
              <a:latin typeface="Times New Roman" panose="02020603050405020304" pitchFamily="18" charset="0"/>
            </a:endParaRPr>
          </a:p>
        </p:txBody>
      </p:sp>
      <p:grpSp>
        <p:nvGrpSpPr>
          <p:cNvPr id="7171" name="Group 27"/>
          <p:cNvGrpSpPr>
            <a:grpSpLocks/>
          </p:cNvGrpSpPr>
          <p:nvPr/>
        </p:nvGrpSpPr>
        <p:grpSpPr bwMode="auto">
          <a:xfrm>
            <a:off x="0" y="0"/>
            <a:ext cx="9144000" cy="6858000"/>
            <a:chOff x="0" y="0"/>
            <a:chExt cx="5760" cy="4320"/>
          </a:xfrm>
        </p:grpSpPr>
        <p:grpSp>
          <p:nvGrpSpPr>
            <p:cNvPr id="7175" name="Group 28"/>
            <p:cNvGrpSpPr>
              <a:grpSpLocks/>
            </p:cNvGrpSpPr>
            <p:nvPr/>
          </p:nvGrpSpPr>
          <p:grpSpPr bwMode="auto">
            <a:xfrm>
              <a:off x="0" y="0"/>
              <a:ext cx="192" cy="4320"/>
              <a:chOff x="0" y="-48"/>
              <a:chExt cx="144" cy="4368"/>
            </a:xfrm>
          </p:grpSpPr>
          <p:sp>
            <p:nvSpPr>
              <p:cNvPr id="7185" name="Rectangle 29"/>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800">
                  <a:latin typeface="Times New Roman" panose="02020603050405020304" pitchFamily="18" charset="0"/>
                </a:endParaRPr>
              </a:p>
            </p:txBody>
          </p:sp>
          <p:sp>
            <p:nvSpPr>
              <p:cNvPr id="7186" name="Rectangle 30"/>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800">
                  <a:latin typeface="Times New Roman" panose="02020603050405020304" pitchFamily="18" charset="0"/>
                </a:endParaRPr>
              </a:p>
            </p:txBody>
          </p:sp>
        </p:grpSp>
        <p:grpSp>
          <p:nvGrpSpPr>
            <p:cNvPr id="7176" name="Group 31"/>
            <p:cNvGrpSpPr>
              <a:grpSpLocks/>
            </p:cNvGrpSpPr>
            <p:nvPr/>
          </p:nvGrpSpPr>
          <p:grpSpPr bwMode="auto">
            <a:xfrm>
              <a:off x="5674" y="24"/>
              <a:ext cx="86" cy="4296"/>
              <a:chOff x="5616" y="-48"/>
              <a:chExt cx="144" cy="4368"/>
            </a:xfrm>
          </p:grpSpPr>
          <p:sp>
            <p:nvSpPr>
              <p:cNvPr id="7183" name="Rectangle 32"/>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800">
                  <a:latin typeface="Times New Roman" panose="02020603050405020304" pitchFamily="18" charset="0"/>
                </a:endParaRPr>
              </a:p>
            </p:txBody>
          </p:sp>
          <p:sp>
            <p:nvSpPr>
              <p:cNvPr id="7184" name="Rectangle 33"/>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800">
                  <a:latin typeface="Times New Roman" panose="02020603050405020304" pitchFamily="18" charset="0"/>
                </a:endParaRPr>
              </a:p>
            </p:txBody>
          </p:sp>
        </p:grpSp>
        <p:grpSp>
          <p:nvGrpSpPr>
            <p:cNvPr id="7177" name="Group 34"/>
            <p:cNvGrpSpPr>
              <a:grpSpLocks/>
            </p:cNvGrpSpPr>
            <p:nvPr/>
          </p:nvGrpSpPr>
          <p:grpSpPr bwMode="auto">
            <a:xfrm>
              <a:off x="144" y="0"/>
              <a:ext cx="5616" cy="144"/>
              <a:chOff x="96" y="-48"/>
              <a:chExt cx="5520" cy="144"/>
            </a:xfrm>
          </p:grpSpPr>
          <p:sp>
            <p:nvSpPr>
              <p:cNvPr id="7181" name="Rectangle 35"/>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800">
                  <a:latin typeface="Times New Roman" panose="02020603050405020304" pitchFamily="18" charset="0"/>
                </a:endParaRPr>
              </a:p>
            </p:txBody>
          </p:sp>
          <p:sp>
            <p:nvSpPr>
              <p:cNvPr id="7182" name="Rectangle 36"/>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800">
                  <a:latin typeface="Times New Roman" panose="02020603050405020304" pitchFamily="18" charset="0"/>
                </a:endParaRPr>
              </a:p>
            </p:txBody>
          </p:sp>
        </p:grpSp>
        <p:grpSp>
          <p:nvGrpSpPr>
            <p:cNvPr id="7178" name="Group 37"/>
            <p:cNvGrpSpPr>
              <a:grpSpLocks/>
            </p:cNvGrpSpPr>
            <p:nvPr/>
          </p:nvGrpSpPr>
          <p:grpSpPr bwMode="auto">
            <a:xfrm>
              <a:off x="144" y="4234"/>
              <a:ext cx="5616" cy="86"/>
              <a:chOff x="96" y="4176"/>
              <a:chExt cx="5520" cy="144"/>
            </a:xfrm>
          </p:grpSpPr>
          <p:sp>
            <p:nvSpPr>
              <p:cNvPr id="7179" name="Rectangle 38"/>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800">
                  <a:latin typeface="Times New Roman" panose="02020603050405020304" pitchFamily="18" charset="0"/>
                </a:endParaRPr>
              </a:p>
            </p:txBody>
          </p:sp>
          <p:sp>
            <p:nvSpPr>
              <p:cNvPr id="7180" name="Rectangle 39"/>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800">
                  <a:latin typeface="Times New Roman" panose="02020603050405020304" pitchFamily="18" charset="0"/>
                </a:endParaRPr>
              </a:p>
            </p:txBody>
          </p:sp>
        </p:grpSp>
      </p:grpSp>
      <p:sp>
        <p:nvSpPr>
          <p:cNvPr id="20" name="Rectangle 3"/>
          <p:cNvSpPr txBox="1">
            <a:spLocks noChangeArrowheads="1"/>
          </p:cNvSpPr>
          <p:nvPr/>
        </p:nvSpPr>
        <p:spPr bwMode="auto">
          <a:xfrm>
            <a:off x="1547813" y="3280873"/>
            <a:ext cx="6400800" cy="1295400"/>
          </a:xfrm>
          <a:prstGeom prst="rect">
            <a:avLst/>
          </a:prstGeom>
          <a:noFill/>
          <a:ln w="9525">
            <a:noFill/>
            <a:miter lim="800000"/>
            <a:headEnd/>
            <a:tailEnd/>
          </a:ln>
        </p:spPr>
        <p:txBody>
          <a:bodyPr/>
          <a:lstStyle/>
          <a:p>
            <a:pPr algn="ctr" eaLnBrk="1" hangingPunct="1">
              <a:spcBef>
                <a:spcPct val="20000"/>
              </a:spcBef>
              <a:defRPr/>
            </a:pPr>
            <a:r>
              <a:rPr lang="en-US" sz="1800" kern="0" dirty="0">
                <a:latin typeface="CommercialScript BT" pitchFamily="66" charset="0"/>
              </a:rPr>
              <a:t> P M V </a:t>
            </a:r>
            <a:r>
              <a:rPr lang="en-US" sz="1800" kern="0" dirty="0" err="1">
                <a:latin typeface="CommercialScript BT" pitchFamily="66" charset="0"/>
              </a:rPr>
              <a:t>Subbarao</a:t>
            </a:r>
            <a:endParaRPr lang="en-US" sz="1800" kern="0" dirty="0">
              <a:latin typeface="CommercialScript BT" pitchFamily="66" charset="0"/>
            </a:endParaRPr>
          </a:p>
          <a:p>
            <a:pPr algn="ctr" eaLnBrk="1" hangingPunct="1">
              <a:spcBef>
                <a:spcPct val="20000"/>
              </a:spcBef>
              <a:defRPr/>
            </a:pPr>
            <a:r>
              <a:rPr lang="en-US" sz="1800" kern="0" dirty="0">
                <a:latin typeface="CommercialScript BT" pitchFamily="66" charset="0"/>
              </a:rPr>
              <a:t>Professor</a:t>
            </a:r>
          </a:p>
          <a:p>
            <a:pPr algn="ctr" eaLnBrk="1" hangingPunct="1">
              <a:spcBef>
                <a:spcPct val="20000"/>
              </a:spcBef>
              <a:defRPr/>
            </a:pPr>
            <a:r>
              <a:rPr lang="en-US" sz="1800" kern="0" dirty="0">
                <a:latin typeface="Tempus Sans ITC" pitchFamily="82" charset="0"/>
              </a:rPr>
              <a:t>Mechanical Engineering Department</a:t>
            </a:r>
          </a:p>
          <a:p>
            <a:pPr algn="ctr" eaLnBrk="1" hangingPunct="1">
              <a:spcBef>
                <a:spcPct val="20000"/>
              </a:spcBef>
              <a:defRPr/>
            </a:pPr>
            <a:r>
              <a:rPr lang="en-US" sz="1800" kern="0" dirty="0" err="1">
                <a:latin typeface="Tempus Sans ITC" pitchFamily="82" charset="0"/>
              </a:rPr>
              <a:t>Head,CRDT</a:t>
            </a:r>
            <a:endParaRPr lang="en-US" sz="1800" kern="0" dirty="0">
              <a:latin typeface="Tempus Sans ITC" pitchFamily="82" charset="0"/>
            </a:endParaRPr>
          </a:p>
        </p:txBody>
      </p:sp>
      <p:pic>
        <p:nvPicPr>
          <p:cNvPr id="22" name="Rectangle 19458"/>
          <p:cNvPicPr>
            <a:picLocks noChangeAspect="1" noChangeArrowheads="1"/>
          </p:cNvPicPr>
          <p:nvPr/>
        </p:nvPicPr>
        <p:blipFill>
          <a:blip r:embed="rId4" cstate="print"/>
          <a:srcRect/>
          <a:stretch>
            <a:fillRect/>
          </a:stretch>
        </p:blipFill>
        <p:spPr bwMode="auto">
          <a:xfrm>
            <a:off x="2286000" y="1212517"/>
            <a:ext cx="4572000" cy="2209800"/>
          </a:xfrm>
          <a:prstGeom prst="rect">
            <a:avLst/>
          </a:prstGeom>
          <a:noFill/>
          <a:ln w="9525">
            <a:noFill/>
            <a:miter lim="800000"/>
            <a:headEnd/>
            <a:tailEnd/>
          </a:ln>
          <a:scene3d>
            <a:camera prst="orthographicFront">
              <a:rot lat="2400000" lon="1200000" rev="0"/>
            </a:camera>
            <a:lightRig rig="threePt" dir="t"/>
          </a:scene3d>
          <a:sp3d>
            <a:bevelT w="139700" h="120650" prst="relaxedInset"/>
            <a:bevelB w="38100" h="88900"/>
          </a:sp3d>
        </p:spPr>
      </p:pic>
      <p:sp>
        <p:nvSpPr>
          <p:cNvPr id="19" name="Text Box 4"/>
          <p:cNvSpPr txBox="1">
            <a:spLocks noChangeArrowheads="1"/>
          </p:cNvSpPr>
          <p:nvPr/>
        </p:nvSpPr>
        <p:spPr bwMode="auto">
          <a:xfrm>
            <a:off x="304800" y="4648200"/>
            <a:ext cx="8077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dirty="0">
                <a:solidFill>
                  <a:schemeClr val="accent2"/>
                </a:solidFill>
                <a:latin typeface="Script MT Bold" panose="03040602040607080904" pitchFamily="66" charset="0"/>
              </a:rPr>
              <a:t>“The pessimist complains about the wind;</a:t>
            </a:r>
          </a:p>
          <a:p>
            <a:pPr algn="ctr"/>
            <a:r>
              <a:rPr lang="en-US" altLang="en-US" sz="2800" dirty="0">
                <a:solidFill>
                  <a:schemeClr val="accent2"/>
                </a:solidFill>
                <a:latin typeface="Script MT Bold" panose="03040602040607080904" pitchFamily="66" charset="0"/>
              </a:rPr>
              <a:t> the optimist expects it to change; </a:t>
            </a:r>
          </a:p>
          <a:p>
            <a:pPr algn="ctr"/>
            <a:r>
              <a:rPr lang="en-US" altLang="en-US" sz="2800" dirty="0">
                <a:solidFill>
                  <a:schemeClr val="accent2"/>
                </a:solidFill>
                <a:latin typeface="Script MT Bold" panose="03040602040607080904" pitchFamily="66" charset="0"/>
              </a:rPr>
              <a:t>the realist adjusts the sails.” </a:t>
            </a:r>
          </a:p>
          <a:p>
            <a:pPr algn="ctr"/>
            <a:r>
              <a:rPr lang="en-US" altLang="en-US" sz="2800" dirty="0">
                <a:solidFill>
                  <a:schemeClr val="accent2"/>
                </a:solidFill>
                <a:latin typeface="Script MT Bold" panose="03040602040607080904" pitchFamily="66" charset="0"/>
              </a:rPr>
              <a:t>-- William Arthur Ward</a:t>
            </a:r>
            <a:endParaRPr lang="en-US" altLang="en-US" sz="2800" b="1" dirty="0">
              <a:solidFill>
                <a:schemeClr val="accent2"/>
              </a:solidFill>
              <a:latin typeface="Script MT Bold" panose="03040602040607080904" pitchFamily="66" charset="0"/>
            </a:endParaRPr>
          </a:p>
        </p:txBody>
      </p:sp>
    </p:spTree>
    <p:extLst>
      <p:ext uri="{BB962C8B-B14F-4D97-AF65-F5344CB8AC3E}">
        <p14:creationId xmlns:p14="http://schemas.microsoft.com/office/powerpoint/2010/main" val="1396261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ox(out)">
                                      <p:cBhvr>
                                        <p:cTn id="7" dur="500"/>
                                        <p:tgtEl>
                                          <p:spTgt spid="1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box(out)">
                                      <p:cBhvr>
                                        <p:cTn id="12" dur="500"/>
                                        <p:tgtEl>
                                          <p:spTgt spid="1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box(out)">
                                      <p:cBhvr>
                                        <p:cTn id="17" dur="500"/>
                                        <p:tgtEl>
                                          <p:spTgt spid="1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box(out)">
                                      <p:cBhvr>
                                        <p:cTn id="22" dur="500"/>
                                        <p:tgtEl>
                                          <p:spTgt spid="1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a:xfrm>
            <a:off x="533400" y="38100"/>
            <a:ext cx="6400800" cy="1143000"/>
          </a:xfrm>
        </p:spPr>
        <p:txBody>
          <a:bodyPr/>
          <a:lstStyle/>
          <a:p>
            <a:r>
              <a:rPr lang="en-IN" altLang="en-US" sz="2800" dirty="0" smtClean="0"/>
              <a:t>Modern Wind Turbine as A Musical Instrument </a:t>
            </a: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81088"/>
            <a:ext cx="5029200"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38"/>
          <p:cNvGrpSpPr>
            <a:grpSpLocks/>
          </p:cNvGrpSpPr>
          <p:nvPr/>
        </p:nvGrpSpPr>
        <p:grpSpPr bwMode="auto">
          <a:xfrm>
            <a:off x="0" y="0"/>
            <a:ext cx="9144000" cy="6858000"/>
            <a:chOff x="0" y="0"/>
            <a:chExt cx="9144000" cy="6858000"/>
          </a:xfrm>
        </p:grpSpPr>
        <p:grpSp>
          <p:nvGrpSpPr>
            <p:cNvPr id="22" name="Group 19"/>
            <p:cNvGrpSpPr>
              <a:grpSpLocks/>
            </p:cNvGrpSpPr>
            <p:nvPr/>
          </p:nvGrpSpPr>
          <p:grpSpPr bwMode="auto">
            <a:xfrm>
              <a:off x="0" y="0"/>
              <a:ext cx="9144000" cy="6858000"/>
              <a:chOff x="0" y="0"/>
              <a:chExt cx="9144000" cy="6858000"/>
            </a:xfrm>
          </p:grpSpPr>
          <p:grpSp>
            <p:nvGrpSpPr>
              <p:cNvPr id="24" name="Group 8"/>
              <p:cNvGrpSpPr>
                <a:grpSpLocks/>
              </p:cNvGrpSpPr>
              <p:nvPr/>
            </p:nvGrpSpPr>
            <p:grpSpPr bwMode="auto">
              <a:xfrm>
                <a:off x="0" y="0"/>
                <a:ext cx="9144000" cy="6858000"/>
                <a:chOff x="0" y="0"/>
                <a:chExt cx="5760" cy="4320"/>
              </a:xfrm>
            </p:grpSpPr>
            <p:grpSp>
              <p:nvGrpSpPr>
                <p:cNvPr id="26" name="Group 25"/>
                <p:cNvGrpSpPr>
                  <a:grpSpLocks/>
                </p:cNvGrpSpPr>
                <p:nvPr/>
              </p:nvGrpSpPr>
              <p:grpSpPr bwMode="auto">
                <a:xfrm>
                  <a:off x="0" y="0"/>
                  <a:ext cx="192" cy="4320"/>
                  <a:chOff x="0" y="-48"/>
                  <a:chExt cx="144" cy="4368"/>
                </a:xfrm>
              </p:grpSpPr>
              <p:sp>
                <p:nvSpPr>
                  <p:cNvPr id="36"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7"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7" name="Group 12"/>
                <p:cNvGrpSpPr>
                  <a:grpSpLocks/>
                </p:cNvGrpSpPr>
                <p:nvPr/>
              </p:nvGrpSpPr>
              <p:grpSpPr bwMode="auto">
                <a:xfrm>
                  <a:off x="5674" y="24"/>
                  <a:ext cx="86" cy="4296"/>
                  <a:chOff x="5616" y="-48"/>
                  <a:chExt cx="144" cy="4368"/>
                </a:xfrm>
              </p:grpSpPr>
              <p:sp>
                <p:nvSpPr>
                  <p:cNvPr id="34"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5"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8" name="Group 15"/>
                <p:cNvGrpSpPr>
                  <a:grpSpLocks/>
                </p:cNvGrpSpPr>
                <p:nvPr/>
              </p:nvGrpSpPr>
              <p:grpSpPr bwMode="auto">
                <a:xfrm>
                  <a:off x="144" y="0"/>
                  <a:ext cx="5616" cy="144"/>
                  <a:chOff x="96" y="-48"/>
                  <a:chExt cx="5520" cy="144"/>
                </a:xfrm>
              </p:grpSpPr>
              <p:sp>
                <p:nvSpPr>
                  <p:cNvPr id="32"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3"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9" name="Group 18"/>
                <p:cNvGrpSpPr>
                  <a:grpSpLocks/>
                </p:cNvGrpSpPr>
                <p:nvPr/>
              </p:nvGrpSpPr>
              <p:grpSpPr bwMode="auto">
                <a:xfrm>
                  <a:off x="144" y="4234"/>
                  <a:ext cx="5616" cy="86"/>
                  <a:chOff x="96" y="4176"/>
                  <a:chExt cx="5520" cy="144"/>
                </a:xfrm>
              </p:grpSpPr>
              <p:sp>
                <p:nvSpPr>
                  <p:cNvPr id="30"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1"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25" name="Rectangle 21">
                <a:extLst>
                  <a:ext uri="{FF2B5EF4-FFF2-40B4-BE49-F238E27FC236}">
                    <a16:creationId xmlns:a16="http://schemas.microsoft.com/office/drawing/2014/main" id="{1356E452-5F4A-4349-89B4-56822A4EFFB4}"/>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3" name="Picture 42" descr="A picture containing shape&#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19163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20675" y="179388"/>
            <a:ext cx="6918325" cy="609600"/>
          </a:xfrm>
        </p:spPr>
        <p:txBody>
          <a:bodyPr/>
          <a:lstStyle/>
          <a:p>
            <a:r>
              <a:rPr lang="en-US" altLang="en-US" sz="2800" smtClean="0"/>
              <a:t>The Scientific Evaluation of Wind Potential</a:t>
            </a:r>
          </a:p>
        </p:txBody>
      </p:sp>
      <p:sp>
        <p:nvSpPr>
          <p:cNvPr id="27651" name="Content Placeholder 2"/>
          <p:cNvSpPr>
            <a:spLocks noGrp="1"/>
          </p:cNvSpPr>
          <p:nvPr>
            <p:ph idx="1"/>
          </p:nvPr>
        </p:nvSpPr>
        <p:spPr>
          <a:xfrm>
            <a:off x="379413" y="1297990"/>
            <a:ext cx="8535987" cy="2514600"/>
          </a:xfrm>
        </p:spPr>
        <p:txBody>
          <a:bodyPr/>
          <a:lstStyle/>
          <a:p>
            <a:pPr>
              <a:defRPr/>
            </a:pPr>
            <a:r>
              <a:rPr lang="en-US" sz="2400" dirty="0" smtClean="0"/>
              <a:t>The power in the wind is proportional to:</a:t>
            </a:r>
          </a:p>
          <a:p>
            <a:pPr lvl="1">
              <a:defRPr/>
            </a:pPr>
            <a:r>
              <a:rPr lang="en-US" sz="2400" dirty="0" smtClean="0">
                <a:ea typeface="+mn-ea"/>
                <a:cs typeface="+mn-cs"/>
              </a:rPr>
              <a:t>the area of windmill being swept by the wind</a:t>
            </a:r>
          </a:p>
          <a:p>
            <a:pPr lvl="1">
              <a:defRPr/>
            </a:pPr>
            <a:r>
              <a:rPr lang="en-US" sz="2400" dirty="0" smtClean="0">
                <a:ea typeface="+mn-ea"/>
                <a:cs typeface="+mn-cs"/>
              </a:rPr>
              <a:t>the cube of the wind speed</a:t>
            </a:r>
          </a:p>
          <a:p>
            <a:pPr lvl="1">
              <a:defRPr/>
            </a:pPr>
            <a:r>
              <a:rPr lang="en-US" sz="2400" dirty="0" smtClean="0">
                <a:ea typeface="+mn-ea"/>
                <a:cs typeface="+mn-cs"/>
              </a:rPr>
              <a:t>the air density - which varies with altitude</a:t>
            </a:r>
          </a:p>
          <a:p>
            <a:pPr>
              <a:defRPr/>
            </a:pPr>
            <a:r>
              <a:rPr lang="en-US" sz="2400" dirty="0" smtClean="0"/>
              <a:t>The formula used for calculating the power in the wind is shown below:</a:t>
            </a:r>
          </a:p>
        </p:txBody>
      </p:sp>
      <p:graphicFrame>
        <p:nvGraphicFramePr>
          <p:cNvPr id="176142" name="Object 9"/>
          <p:cNvGraphicFramePr>
            <a:graphicFrameLocks noChangeAspect="1"/>
          </p:cNvGraphicFramePr>
          <p:nvPr/>
        </p:nvGraphicFramePr>
        <p:xfrm>
          <a:off x="2209800" y="3159125"/>
          <a:ext cx="2546350" cy="1066800"/>
        </p:xfrm>
        <a:graphic>
          <a:graphicData uri="http://schemas.openxmlformats.org/presentationml/2006/ole">
            <mc:AlternateContent xmlns:mc="http://schemas.openxmlformats.org/markup-compatibility/2006">
              <mc:Choice xmlns:v="urn:schemas-microsoft-com:vml" Requires="v">
                <p:oleObj spid="_x0000_s4128" name="Equation" r:id="rId3" imgW="939392" imgH="393529" progId="Equation.3">
                  <p:embed/>
                </p:oleObj>
              </mc:Choice>
              <mc:Fallback>
                <p:oleObj name="Equation" r:id="rId3" imgW="939392" imgH="393529" progId="Equation.3">
                  <p:embed/>
                  <p:pic>
                    <p:nvPicPr>
                      <p:cNvPr id="176142"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159125"/>
                        <a:ext cx="254635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Rectangle 4"/>
          <p:cNvSpPr>
            <a:spLocks noChangeArrowheads="1"/>
          </p:cNvSpPr>
          <p:nvPr/>
        </p:nvSpPr>
        <p:spPr bwMode="auto">
          <a:xfrm>
            <a:off x="511175" y="5130800"/>
            <a:ext cx="792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where, </a:t>
            </a:r>
            <a:r>
              <a:rPr lang="en-US" altLang="en-US" sz="2400" i="1"/>
              <a:t>P</a:t>
            </a:r>
            <a:r>
              <a:rPr lang="en-US" altLang="en-US" sz="2400"/>
              <a:t> is power in watts (</a:t>
            </a:r>
            <a:r>
              <a:rPr lang="en-US" altLang="en-US" sz="2400" i="1"/>
              <a:t>W</a:t>
            </a:r>
            <a:r>
              <a:rPr lang="en-US" altLang="en-US" sz="2400"/>
              <a:t>)</a:t>
            </a:r>
          </a:p>
          <a:p>
            <a:pPr>
              <a:spcBef>
                <a:spcPct val="0"/>
              </a:spcBef>
              <a:buFontTx/>
              <a:buNone/>
            </a:pPr>
            <a:r>
              <a:rPr lang="en-US" altLang="en-US" sz="2400"/>
              <a:t>ρ is the air density in kilograms per cubic meter (</a:t>
            </a:r>
            <a:r>
              <a:rPr lang="en-US" altLang="en-US" sz="2400" i="1"/>
              <a:t>kg/m</a:t>
            </a:r>
            <a:r>
              <a:rPr lang="en-US" altLang="en-US" sz="2400" i="1" baseline="30000"/>
              <a:t>3</a:t>
            </a:r>
            <a:r>
              <a:rPr lang="en-US" altLang="en-US" sz="2400"/>
              <a:t>)</a:t>
            </a:r>
          </a:p>
          <a:p>
            <a:pPr>
              <a:spcBef>
                <a:spcPct val="0"/>
              </a:spcBef>
              <a:buFontTx/>
              <a:buNone/>
            </a:pPr>
            <a:r>
              <a:rPr lang="en-US" altLang="en-US" sz="2400"/>
              <a:t>A is the swept rotor area in square meters (</a:t>
            </a:r>
            <a:r>
              <a:rPr lang="en-US" altLang="en-US" sz="2400" i="1"/>
              <a:t>m</a:t>
            </a:r>
            <a:r>
              <a:rPr lang="en-US" altLang="en-US" sz="2400" i="1" baseline="30000"/>
              <a:t>2</a:t>
            </a:r>
            <a:r>
              <a:rPr lang="en-US" altLang="en-US" sz="2400"/>
              <a:t>)</a:t>
            </a:r>
          </a:p>
        </p:txBody>
      </p:sp>
      <mc:AlternateContent xmlns:mc="http://schemas.openxmlformats.org/markup-compatibility/2006" xmlns:p14="http://schemas.microsoft.com/office/powerpoint/2010/main">
        <mc:Choice Requires="p14">
          <p:contentPart p14:bwMode="auto" r:id="rId5">
            <p14:nvContentPartPr>
              <p14:cNvPr id="6147" name="Ink 10"/>
              <p14:cNvContentPartPr>
                <a14:cpLocks xmlns:a14="http://schemas.microsoft.com/office/drawing/2010/main" noRot="1" noChangeAspect="1" noEditPoints="1" noChangeArrowheads="1" noChangeShapeType="1"/>
              </p14:cNvContentPartPr>
              <p14:nvPr/>
            </p14:nvContentPartPr>
            <p14:xfrm>
              <a:off x="6429375" y="6505575"/>
              <a:ext cx="2060575" cy="201613"/>
            </p14:xfrm>
          </p:contentPart>
        </mc:Choice>
        <mc:Fallback xmlns="">
          <p:pic>
            <p:nvPicPr>
              <p:cNvPr id="6147" name="Ink 10"/>
              <p:cNvPicPr>
                <a:picLocks noRot="1" noChangeAspect="1" noEditPoints="1" noChangeArrowheads="1" noChangeShapeType="1"/>
              </p:cNvPicPr>
              <p:nvPr/>
            </p:nvPicPr>
            <p:blipFill>
              <a:blip r:embed="rId6"/>
              <a:stretch>
                <a:fillRect/>
              </a:stretch>
            </p:blipFill>
            <p:spPr>
              <a:xfrm>
                <a:off x="6420015" y="6496214"/>
                <a:ext cx="2079294" cy="220334"/>
              </a:xfrm>
              <a:prstGeom prst="rect">
                <a:avLst/>
              </a:prstGeom>
            </p:spPr>
          </p:pic>
        </mc:Fallback>
      </mc:AlternateContent>
      <p:graphicFrame>
        <p:nvGraphicFramePr>
          <p:cNvPr id="24" name="Object 4"/>
          <p:cNvGraphicFramePr>
            <a:graphicFrameLocks noChangeAspect="1"/>
          </p:cNvGraphicFramePr>
          <p:nvPr/>
        </p:nvGraphicFramePr>
        <p:xfrm>
          <a:off x="5808663" y="3444875"/>
          <a:ext cx="2860675" cy="696913"/>
        </p:xfrm>
        <a:graphic>
          <a:graphicData uri="http://schemas.openxmlformats.org/presentationml/2006/ole">
            <mc:AlternateContent xmlns:mc="http://schemas.openxmlformats.org/markup-compatibility/2006">
              <mc:Choice xmlns:v="urn:schemas-microsoft-com:vml" Requires="v">
                <p:oleObj spid="_x0000_s4129" name="Equation" r:id="rId7" imgW="1041120" imgH="253800" progId="Equation.3">
                  <p:embed/>
                </p:oleObj>
              </mc:Choice>
              <mc:Fallback>
                <p:oleObj name="Equation" r:id="rId7" imgW="1041120" imgH="253800" progId="Equation.3">
                  <p:embed/>
                  <p:pic>
                    <p:nvPicPr>
                      <p:cNvPr id="24"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8663" y="3444875"/>
                        <a:ext cx="2860675" cy="696913"/>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6" name="Group 38"/>
          <p:cNvGrpSpPr>
            <a:grpSpLocks/>
          </p:cNvGrpSpPr>
          <p:nvPr/>
        </p:nvGrpSpPr>
        <p:grpSpPr bwMode="auto">
          <a:xfrm>
            <a:off x="0" y="0"/>
            <a:ext cx="9144000" cy="6858000"/>
            <a:chOff x="0" y="0"/>
            <a:chExt cx="9144000" cy="6858000"/>
          </a:xfrm>
        </p:grpSpPr>
        <p:grpSp>
          <p:nvGrpSpPr>
            <p:cNvPr id="27" name="Group 19"/>
            <p:cNvGrpSpPr>
              <a:grpSpLocks/>
            </p:cNvGrpSpPr>
            <p:nvPr/>
          </p:nvGrpSpPr>
          <p:grpSpPr bwMode="auto">
            <a:xfrm>
              <a:off x="0" y="0"/>
              <a:ext cx="9144000" cy="6858000"/>
              <a:chOff x="0" y="0"/>
              <a:chExt cx="9144000" cy="6858000"/>
            </a:xfrm>
          </p:grpSpPr>
          <p:grpSp>
            <p:nvGrpSpPr>
              <p:cNvPr id="29" name="Group 8"/>
              <p:cNvGrpSpPr>
                <a:grpSpLocks/>
              </p:cNvGrpSpPr>
              <p:nvPr/>
            </p:nvGrpSpPr>
            <p:grpSpPr bwMode="auto">
              <a:xfrm>
                <a:off x="0" y="0"/>
                <a:ext cx="9144000" cy="6858000"/>
                <a:chOff x="0" y="0"/>
                <a:chExt cx="5760" cy="4320"/>
              </a:xfrm>
            </p:grpSpPr>
            <p:grpSp>
              <p:nvGrpSpPr>
                <p:cNvPr id="31" name="Group 30"/>
                <p:cNvGrpSpPr>
                  <a:grpSpLocks/>
                </p:cNvGrpSpPr>
                <p:nvPr/>
              </p:nvGrpSpPr>
              <p:grpSpPr bwMode="auto">
                <a:xfrm>
                  <a:off x="0" y="0"/>
                  <a:ext cx="192" cy="4320"/>
                  <a:chOff x="0" y="-48"/>
                  <a:chExt cx="144" cy="4368"/>
                </a:xfrm>
              </p:grpSpPr>
              <p:sp>
                <p:nvSpPr>
                  <p:cNvPr id="41"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42"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32" name="Group 12"/>
                <p:cNvGrpSpPr>
                  <a:grpSpLocks/>
                </p:cNvGrpSpPr>
                <p:nvPr/>
              </p:nvGrpSpPr>
              <p:grpSpPr bwMode="auto">
                <a:xfrm>
                  <a:off x="5674" y="24"/>
                  <a:ext cx="86" cy="4296"/>
                  <a:chOff x="5616" y="-48"/>
                  <a:chExt cx="144" cy="4368"/>
                </a:xfrm>
              </p:grpSpPr>
              <p:sp>
                <p:nvSpPr>
                  <p:cNvPr id="39"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40"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33" name="Group 15"/>
                <p:cNvGrpSpPr>
                  <a:grpSpLocks/>
                </p:cNvGrpSpPr>
                <p:nvPr/>
              </p:nvGrpSpPr>
              <p:grpSpPr bwMode="auto">
                <a:xfrm>
                  <a:off x="144" y="0"/>
                  <a:ext cx="5616" cy="144"/>
                  <a:chOff x="96" y="-48"/>
                  <a:chExt cx="5520" cy="144"/>
                </a:xfrm>
              </p:grpSpPr>
              <p:sp>
                <p:nvSpPr>
                  <p:cNvPr id="37"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8"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34" name="Group 18"/>
                <p:cNvGrpSpPr>
                  <a:grpSpLocks/>
                </p:cNvGrpSpPr>
                <p:nvPr/>
              </p:nvGrpSpPr>
              <p:grpSpPr bwMode="auto">
                <a:xfrm>
                  <a:off x="144" y="4234"/>
                  <a:ext cx="5616" cy="86"/>
                  <a:chOff x="96" y="4176"/>
                  <a:chExt cx="5520" cy="144"/>
                </a:xfrm>
              </p:grpSpPr>
              <p:sp>
                <p:nvSpPr>
                  <p:cNvPr id="35"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6"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30" name="Rectangle 21">
                <a:extLst>
                  <a:ext uri="{FF2B5EF4-FFF2-40B4-BE49-F238E27FC236}">
                    <a16:creationId xmlns:a16="http://schemas.microsoft.com/office/drawing/2014/main" id="{1356E452-5F4A-4349-89B4-56822A4EFFB4}"/>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8" name="Picture 42" descr="A picture containing shape&#10;&#10;Description automatically generate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13338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dissolve">
                                      <p:cBhvr>
                                        <p:cTn id="7" dur="500"/>
                                        <p:tgtEl>
                                          <p:spTgt spid="2765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7651">
                                            <p:txEl>
                                              <p:pRg st="1" end="1"/>
                                            </p:txEl>
                                          </p:spTgt>
                                        </p:tgtEl>
                                        <p:attrNameLst>
                                          <p:attrName>style.visibility</p:attrName>
                                        </p:attrNameLst>
                                      </p:cBhvr>
                                      <p:to>
                                        <p:strVal val="visible"/>
                                      </p:to>
                                    </p:set>
                                    <p:animEffect transition="in" filter="dissolve">
                                      <p:cBhvr>
                                        <p:cTn id="10" dur="500"/>
                                        <p:tgtEl>
                                          <p:spTgt spid="27651">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Effect transition="in" filter="dissolve">
                                      <p:cBhvr>
                                        <p:cTn id="13" dur="500"/>
                                        <p:tgtEl>
                                          <p:spTgt spid="27651">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7651">
                                            <p:txEl>
                                              <p:pRg st="3" end="3"/>
                                            </p:txEl>
                                          </p:spTgt>
                                        </p:tgtEl>
                                        <p:attrNameLst>
                                          <p:attrName>style.visibility</p:attrName>
                                        </p:attrNameLst>
                                      </p:cBhvr>
                                      <p:to>
                                        <p:strVal val="visible"/>
                                      </p:to>
                                    </p:set>
                                    <p:animEffect transition="in" filter="dissolve">
                                      <p:cBhvr>
                                        <p:cTn id="16" dur="500"/>
                                        <p:tgtEl>
                                          <p:spTgt spid="27651">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7651">
                                            <p:txEl>
                                              <p:pRg st="4" end="4"/>
                                            </p:txEl>
                                          </p:spTgt>
                                        </p:tgtEl>
                                        <p:attrNameLst>
                                          <p:attrName>style.visibility</p:attrName>
                                        </p:attrNameLst>
                                      </p:cBhvr>
                                      <p:to>
                                        <p:strVal val="visible"/>
                                      </p:to>
                                    </p:set>
                                    <p:animEffect transition="in" filter="dissolve">
                                      <p:cBhvr>
                                        <p:cTn id="21" dur="500"/>
                                        <p:tgtEl>
                                          <p:spTgt spid="27651">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176142"/>
                                        </p:tgtEl>
                                        <p:attrNameLst>
                                          <p:attrName>style.visibility</p:attrName>
                                        </p:attrNameLst>
                                      </p:cBhvr>
                                      <p:to>
                                        <p:strVal val="visible"/>
                                      </p:to>
                                    </p:set>
                                    <p:animEffect transition="in" filter="dissolve">
                                      <p:cBhvr>
                                        <p:cTn id="26" dur="500"/>
                                        <p:tgtEl>
                                          <p:spTgt spid="17614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6" presetClass="entr" presetSubtype="16"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circle(in)">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20675" y="-84138"/>
            <a:ext cx="6918325" cy="1143001"/>
          </a:xfrm>
        </p:spPr>
        <p:txBody>
          <a:bodyPr/>
          <a:lstStyle/>
          <a:p>
            <a:r>
              <a:rPr lang="en-US" altLang="en-US" sz="2800" smtClean="0"/>
              <a:t>How To Facilitate Availability of Wind Potential</a:t>
            </a:r>
          </a:p>
        </p:txBody>
      </p:sp>
      <p:graphicFrame>
        <p:nvGraphicFramePr>
          <p:cNvPr id="176142" name="Object 9"/>
          <p:cNvGraphicFramePr>
            <a:graphicFrameLocks noChangeAspect="1"/>
          </p:cNvGraphicFramePr>
          <p:nvPr>
            <p:extLst>
              <p:ext uri="{D42A27DB-BD31-4B8C-83A1-F6EECF244321}">
                <p14:modId xmlns:p14="http://schemas.microsoft.com/office/powerpoint/2010/main" val="2865499151"/>
              </p:ext>
            </p:extLst>
          </p:nvPr>
        </p:nvGraphicFramePr>
        <p:xfrm>
          <a:off x="3008313" y="1231461"/>
          <a:ext cx="2546350" cy="1066800"/>
        </p:xfrm>
        <a:graphic>
          <a:graphicData uri="http://schemas.openxmlformats.org/presentationml/2006/ole">
            <mc:AlternateContent xmlns:mc="http://schemas.openxmlformats.org/markup-compatibility/2006">
              <mc:Choice xmlns:v="urn:schemas-microsoft-com:vml" Requires="v">
                <p:oleObj spid="_x0000_s5167" name="Equation" r:id="rId3" imgW="939392" imgH="393529" progId="Equation.3">
                  <p:embed/>
                </p:oleObj>
              </mc:Choice>
              <mc:Fallback>
                <p:oleObj name="Equation" r:id="rId3" imgW="939392" imgH="393529" progId="Equation.3">
                  <p:embed/>
                  <p:pic>
                    <p:nvPicPr>
                      <p:cNvPr id="176142"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8313" y="1231461"/>
                        <a:ext cx="254635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6147" name="Ink 10"/>
              <p14:cNvContentPartPr>
                <a14:cpLocks xmlns:a14="http://schemas.microsoft.com/office/drawing/2010/main" noRot="1" noChangeAspect="1" noEditPoints="1" noChangeArrowheads="1" noChangeShapeType="1"/>
              </p14:cNvContentPartPr>
              <p14:nvPr/>
            </p14:nvContentPartPr>
            <p14:xfrm>
              <a:off x="6429375" y="6505575"/>
              <a:ext cx="2060575" cy="201613"/>
            </p14:xfrm>
          </p:contentPart>
        </mc:Choice>
        <mc:Fallback xmlns="">
          <p:pic>
            <p:nvPicPr>
              <p:cNvPr id="6147" name="Ink 10"/>
              <p:cNvPicPr>
                <a:picLocks noRot="1" noChangeAspect="1" noEditPoints="1" noChangeArrowheads="1" noChangeShapeType="1"/>
              </p:cNvPicPr>
              <p:nvPr/>
            </p:nvPicPr>
            <p:blipFill>
              <a:blip r:embed="rId6"/>
              <a:stretch>
                <a:fillRect/>
              </a:stretch>
            </p:blipFill>
            <p:spPr>
              <a:xfrm>
                <a:off x="6420015" y="6496214"/>
                <a:ext cx="2079294" cy="220334"/>
              </a:xfrm>
              <a:prstGeom prst="rect">
                <a:avLst/>
              </a:prstGeom>
            </p:spPr>
          </p:pic>
        </mc:Fallback>
      </mc:AlternateContent>
      <p:graphicFrame>
        <p:nvGraphicFramePr>
          <p:cNvPr id="24" name="Object 4"/>
          <p:cNvGraphicFramePr>
            <a:graphicFrameLocks noChangeAspect="1"/>
          </p:cNvGraphicFramePr>
          <p:nvPr>
            <p:extLst>
              <p:ext uri="{D42A27DB-BD31-4B8C-83A1-F6EECF244321}">
                <p14:modId xmlns:p14="http://schemas.microsoft.com/office/powerpoint/2010/main" val="296019728"/>
              </p:ext>
            </p:extLst>
          </p:nvPr>
        </p:nvGraphicFramePr>
        <p:xfrm>
          <a:off x="4561201" y="2444910"/>
          <a:ext cx="2860675" cy="696912"/>
        </p:xfrm>
        <a:graphic>
          <a:graphicData uri="http://schemas.openxmlformats.org/presentationml/2006/ole">
            <mc:AlternateContent xmlns:mc="http://schemas.openxmlformats.org/markup-compatibility/2006">
              <mc:Choice xmlns:v="urn:schemas-microsoft-com:vml" Requires="v">
                <p:oleObj spid="_x0000_s5168" name="Equation" r:id="rId7" imgW="1041120" imgH="253800" progId="Equation.3">
                  <p:embed/>
                </p:oleObj>
              </mc:Choice>
              <mc:Fallback>
                <p:oleObj name="Equation" r:id="rId7" imgW="1041120" imgH="253800" progId="Equation.3">
                  <p:embed/>
                  <p:pic>
                    <p:nvPicPr>
                      <p:cNvPr id="24"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1201" y="2444910"/>
                        <a:ext cx="2860675" cy="69691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9"/>
          <p:cNvGraphicFramePr>
            <a:graphicFrameLocks noChangeAspect="1"/>
          </p:cNvGraphicFramePr>
          <p:nvPr/>
        </p:nvGraphicFramePr>
        <p:xfrm>
          <a:off x="2017713" y="3919538"/>
          <a:ext cx="5449887" cy="1066800"/>
        </p:xfrm>
        <a:graphic>
          <a:graphicData uri="http://schemas.openxmlformats.org/presentationml/2006/ole">
            <mc:AlternateContent xmlns:mc="http://schemas.openxmlformats.org/markup-compatibility/2006">
              <mc:Choice xmlns:v="urn:schemas-microsoft-com:vml" Requires="v">
                <p:oleObj spid="_x0000_s5169" name="Equation" r:id="rId9" imgW="1942920" imgH="393480" progId="Equation.3">
                  <p:embed/>
                </p:oleObj>
              </mc:Choice>
              <mc:Fallback>
                <p:oleObj name="Equation" r:id="rId9" imgW="1942920" imgH="393480" progId="Equation.3">
                  <p:embed/>
                  <p:pic>
                    <p:nvPicPr>
                      <p:cNvPr id="26"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17713" y="3919538"/>
                        <a:ext cx="544988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8" name="TextBox 2"/>
          <p:cNvSpPr txBox="1">
            <a:spLocks noChangeArrowheads="1"/>
          </p:cNvSpPr>
          <p:nvPr/>
        </p:nvSpPr>
        <p:spPr bwMode="auto">
          <a:xfrm>
            <a:off x="541651" y="2571910"/>
            <a:ext cx="3922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IN" altLang="en-US"/>
              <a:t>Velocity is a vector variable!!!</a:t>
            </a:r>
          </a:p>
        </p:txBody>
      </p:sp>
      <p:sp>
        <p:nvSpPr>
          <p:cNvPr id="5129" name="TextBox 3"/>
          <p:cNvSpPr txBox="1">
            <a:spLocks noChangeArrowheads="1"/>
          </p:cNvSpPr>
          <p:nvPr/>
        </p:nvSpPr>
        <p:spPr bwMode="auto">
          <a:xfrm>
            <a:off x="533400" y="3295650"/>
            <a:ext cx="7156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IN" altLang="en-US"/>
              <a:t>A source must be expressed in terms of Vector variables:</a:t>
            </a:r>
          </a:p>
        </p:txBody>
      </p:sp>
      <p:grpSp>
        <p:nvGrpSpPr>
          <p:cNvPr id="27" name="Group 38"/>
          <p:cNvGrpSpPr>
            <a:grpSpLocks/>
          </p:cNvGrpSpPr>
          <p:nvPr/>
        </p:nvGrpSpPr>
        <p:grpSpPr bwMode="auto">
          <a:xfrm>
            <a:off x="0" y="-4460"/>
            <a:ext cx="9144000" cy="6858000"/>
            <a:chOff x="0" y="0"/>
            <a:chExt cx="9144000" cy="6858000"/>
          </a:xfrm>
        </p:grpSpPr>
        <p:grpSp>
          <p:nvGrpSpPr>
            <p:cNvPr id="28" name="Group 19"/>
            <p:cNvGrpSpPr>
              <a:grpSpLocks/>
            </p:cNvGrpSpPr>
            <p:nvPr/>
          </p:nvGrpSpPr>
          <p:grpSpPr bwMode="auto">
            <a:xfrm>
              <a:off x="0" y="0"/>
              <a:ext cx="9144000" cy="6858000"/>
              <a:chOff x="0" y="0"/>
              <a:chExt cx="9144000" cy="6858000"/>
            </a:xfrm>
          </p:grpSpPr>
          <p:grpSp>
            <p:nvGrpSpPr>
              <p:cNvPr id="30" name="Group 8"/>
              <p:cNvGrpSpPr>
                <a:grpSpLocks/>
              </p:cNvGrpSpPr>
              <p:nvPr/>
            </p:nvGrpSpPr>
            <p:grpSpPr bwMode="auto">
              <a:xfrm>
                <a:off x="0" y="0"/>
                <a:ext cx="9144000" cy="6858000"/>
                <a:chOff x="0" y="0"/>
                <a:chExt cx="5760" cy="4320"/>
              </a:xfrm>
            </p:grpSpPr>
            <p:grpSp>
              <p:nvGrpSpPr>
                <p:cNvPr id="32" name="Group 31"/>
                <p:cNvGrpSpPr>
                  <a:grpSpLocks/>
                </p:cNvGrpSpPr>
                <p:nvPr/>
              </p:nvGrpSpPr>
              <p:grpSpPr bwMode="auto">
                <a:xfrm>
                  <a:off x="0" y="0"/>
                  <a:ext cx="192" cy="4320"/>
                  <a:chOff x="0" y="-48"/>
                  <a:chExt cx="144" cy="4368"/>
                </a:xfrm>
              </p:grpSpPr>
              <p:sp>
                <p:nvSpPr>
                  <p:cNvPr id="42"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43"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33" name="Group 12"/>
                <p:cNvGrpSpPr>
                  <a:grpSpLocks/>
                </p:cNvGrpSpPr>
                <p:nvPr/>
              </p:nvGrpSpPr>
              <p:grpSpPr bwMode="auto">
                <a:xfrm>
                  <a:off x="5674" y="24"/>
                  <a:ext cx="86" cy="4296"/>
                  <a:chOff x="5616" y="-48"/>
                  <a:chExt cx="144" cy="4368"/>
                </a:xfrm>
              </p:grpSpPr>
              <p:sp>
                <p:nvSpPr>
                  <p:cNvPr id="40"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41"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34" name="Group 15"/>
                <p:cNvGrpSpPr>
                  <a:grpSpLocks/>
                </p:cNvGrpSpPr>
                <p:nvPr/>
              </p:nvGrpSpPr>
              <p:grpSpPr bwMode="auto">
                <a:xfrm>
                  <a:off x="144" y="0"/>
                  <a:ext cx="5616" cy="144"/>
                  <a:chOff x="96" y="-48"/>
                  <a:chExt cx="5520" cy="144"/>
                </a:xfrm>
              </p:grpSpPr>
              <p:sp>
                <p:nvSpPr>
                  <p:cNvPr id="38"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9"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35" name="Group 18"/>
                <p:cNvGrpSpPr>
                  <a:grpSpLocks/>
                </p:cNvGrpSpPr>
                <p:nvPr/>
              </p:nvGrpSpPr>
              <p:grpSpPr bwMode="auto">
                <a:xfrm>
                  <a:off x="144" y="4234"/>
                  <a:ext cx="5616" cy="86"/>
                  <a:chOff x="96" y="4176"/>
                  <a:chExt cx="5520" cy="144"/>
                </a:xfrm>
              </p:grpSpPr>
              <p:sp>
                <p:nvSpPr>
                  <p:cNvPr id="36"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7"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31" name="Rectangle 21">
                <a:extLst>
                  <a:ext uri="{FF2B5EF4-FFF2-40B4-BE49-F238E27FC236}">
                    <a16:creationId xmlns:a16="http://schemas.microsoft.com/office/drawing/2014/main" id="{1356E452-5F4A-4349-89B4-56822A4EFFB4}"/>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9" name="Picture 42" descr="A picture containing shape&#10;&#10;Description automatically generate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03351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6142"/>
                                        </p:tgtEl>
                                        <p:attrNameLst>
                                          <p:attrName>style.visibility</p:attrName>
                                        </p:attrNameLst>
                                      </p:cBhvr>
                                      <p:to>
                                        <p:strVal val="visible"/>
                                      </p:to>
                                    </p:set>
                                    <p:animEffect transition="in" filter="dissolve">
                                      <p:cBhvr>
                                        <p:cTn id="7" dur="500"/>
                                        <p:tgtEl>
                                          <p:spTgt spid="1761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500"/>
                                        <p:tgtEl>
                                          <p:spTgt spid="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822325" y="2220430"/>
            <a:ext cx="6918325" cy="1143001"/>
          </a:xfrm>
        </p:spPr>
        <p:txBody>
          <a:bodyPr/>
          <a:lstStyle/>
          <a:p>
            <a:pPr algn="ctr"/>
            <a:r>
              <a:rPr lang="en-US" altLang="en-US" sz="2800" dirty="0" smtClean="0"/>
              <a:t>Advanced Sciences to Highlight the Superiority of Rural Sites for Wind Turbines</a:t>
            </a:r>
          </a:p>
        </p:txBody>
      </p:sp>
      <mc:AlternateContent xmlns:mc="http://schemas.openxmlformats.org/markup-compatibility/2006" xmlns:p14="http://schemas.microsoft.com/office/powerpoint/2010/main">
        <mc:Choice Requires="p14">
          <p:contentPart p14:bwMode="auto" r:id="rId2">
            <p14:nvContentPartPr>
              <p14:cNvPr id="6147" name="Ink 10"/>
              <p14:cNvContentPartPr>
                <a14:cpLocks xmlns:a14="http://schemas.microsoft.com/office/drawing/2010/main" noRot="1" noChangeAspect="1" noEditPoints="1" noChangeArrowheads="1" noChangeShapeType="1"/>
              </p14:cNvContentPartPr>
              <p14:nvPr/>
            </p14:nvContentPartPr>
            <p14:xfrm>
              <a:off x="6429375" y="6505575"/>
              <a:ext cx="2060575" cy="201613"/>
            </p14:xfrm>
          </p:contentPart>
        </mc:Choice>
        <mc:Fallback xmlns="">
          <p:pic>
            <p:nvPicPr>
              <p:cNvPr id="6147" name="Ink 10"/>
              <p:cNvPicPr>
                <a:picLocks noRot="1" noChangeAspect="1" noEditPoints="1" noChangeArrowheads="1" noChangeShapeType="1"/>
              </p:cNvPicPr>
              <p:nvPr/>
            </p:nvPicPr>
            <p:blipFill>
              <a:blip r:embed="rId6"/>
              <a:stretch>
                <a:fillRect/>
              </a:stretch>
            </p:blipFill>
            <p:spPr>
              <a:xfrm>
                <a:off x="6420015" y="6496214"/>
                <a:ext cx="2079294" cy="220334"/>
              </a:xfrm>
              <a:prstGeom prst="rect">
                <a:avLst/>
              </a:prstGeom>
            </p:spPr>
          </p:pic>
        </mc:Fallback>
      </mc:AlternateContent>
      <p:grpSp>
        <p:nvGrpSpPr>
          <p:cNvPr id="27" name="Group 38"/>
          <p:cNvGrpSpPr>
            <a:grpSpLocks/>
          </p:cNvGrpSpPr>
          <p:nvPr/>
        </p:nvGrpSpPr>
        <p:grpSpPr bwMode="auto">
          <a:xfrm>
            <a:off x="0" y="-4460"/>
            <a:ext cx="9144000" cy="6858000"/>
            <a:chOff x="0" y="0"/>
            <a:chExt cx="9144000" cy="6858000"/>
          </a:xfrm>
        </p:grpSpPr>
        <p:grpSp>
          <p:nvGrpSpPr>
            <p:cNvPr id="28" name="Group 19"/>
            <p:cNvGrpSpPr>
              <a:grpSpLocks/>
            </p:cNvGrpSpPr>
            <p:nvPr/>
          </p:nvGrpSpPr>
          <p:grpSpPr bwMode="auto">
            <a:xfrm>
              <a:off x="0" y="0"/>
              <a:ext cx="9144000" cy="6858000"/>
              <a:chOff x="0" y="0"/>
              <a:chExt cx="9144000" cy="6858000"/>
            </a:xfrm>
          </p:grpSpPr>
          <p:grpSp>
            <p:nvGrpSpPr>
              <p:cNvPr id="30" name="Group 8"/>
              <p:cNvGrpSpPr>
                <a:grpSpLocks/>
              </p:cNvGrpSpPr>
              <p:nvPr/>
            </p:nvGrpSpPr>
            <p:grpSpPr bwMode="auto">
              <a:xfrm>
                <a:off x="0" y="0"/>
                <a:ext cx="9144000" cy="6858000"/>
                <a:chOff x="0" y="0"/>
                <a:chExt cx="5760" cy="4320"/>
              </a:xfrm>
            </p:grpSpPr>
            <p:grpSp>
              <p:nvGrpSpPr>
                <p:cNvPr id="32" name="Group 31"/>
                <p:cNvGrpSpPr>
                  <a:grpSpLocks/>
                </p:cNvGrpSpPr>
                <p:nvPr/>
              </p:nvGrpSpPr>
              <p:grpSpPr bwMode="auto">
                <a:xfrm>
                  <a:off x="0" y="0"/>
                  <a:ext cx="192" cy="4320"/>
                  <a:chOff x="0" y="-48"/>
                  <a:chExt cx="144" cy="4368"/>
                </a:xfrm>
              </p:grpSpPr>
              <p:sp>
                <p:nvSpPr>
                  <p:cNvPr id="42"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43"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33" name="Group 12"/>
                <p:cNvGrpSpPr>
                  <a:grpSpLocks/>
                </p:cNvGrpSpPr>
                <p:nvPr/>
              </p:nvGrpSpPr>
              <p:grpSpPr bwMode="auto">
                <a:xfrm>
                  <a:off x="5674" y="24"/>
                  <a:ext cx="86" cy="4296"/>
                  <a:chOff x="5616" y="-48"/>
                  <a:chExt cx="144" cy="4368"/>
                </a:xfrm>
              </p:grpSpPr>
              <p:sp>
                <p:nvSpPr>
                  <p:cNvPr id="40"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41"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34" name="Group 15"/>
                <p:cNvGrpSpPr>
                  <a:grpSpLocks/>
                </p:cNvGrpSpPr>
                <p:nvPr/>
              </p:nvGrpSpPr>
              <p:grpSpPr bwMode="auto">
                <a:xfrm>
                  <a:off x="144" y="0"/>
                  <a:ext cx="5616" cy="144"/>
                  <a:chOff x="96" y="-48"/>
                  <a:chExt cx="5520" cy="144"/>
                </a:xfrm>
              </p:grpSpPr>
              <p:sp>
                <p:nvSpPr>
                  <p:cNvPr id="38"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9"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35" name="Group 18"/>
                <p:cNvGrpSpPr>
                  <a:grpSpLocks/>
                </p:cNvGrpSpPr>
                <p:nvPr/>
              </p:nvGrpSpPr>
              <p:grpSpPr bwMode="auto">
                <a:xfrm>
                  <a:off x="144" y="4234"/>
                  <a:ext cx="5616" cy="86"/>
                  <a:chOff x="96" y="4176"/>
                  <a:chExt cx="5520" cy="144"/>
                </a:xfrm>
              </p:grpSpPr>
              <p:sp>
                <p:nvSpPr>
                  <p:cNvPr id="36"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7"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31" name="Rectangle 21">
                <a:extLst>
                  <a:ext uri="{FF2B5EF4-FFF2-40B4-BE49-F238E27FC236}">
                    <a16:creationId xmlns:a16="http://schemas.microsoft.com/office/drawing/2014/main" id="{1356E452-5F4A-4349-89B4-56822A4EFFB4}"/>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9" name="Picture 42" descr="A picture containing shape&#10;&#10;Description automatically generat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1263" y="228600"/>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58465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20675" y="224140"/>
            <a:ext cx="7403535" cy="754881"/>
          </a:xfrm>
        </p:spPr>
        <p:txBody>
          <a:bodyPr/>
          <a:lstStyle/>
          <a:p>
            <a:r>
              <a:rPr lang="en-IN" altLang="en-US" sz="2800" dirty="0" smtClean="0"/>
              <a:t>Fundamental Force Fields responsible for Wind</a:t>
            </a:r>
          </a:p>
        </p:txBody>
      </p:sp>
      <p:sp>
        <p:nvSpPr>
          <p:cNvPr id="3" name="Content Placeholder 2"/>
          <p:cNvSpPr>
            <a:spLocks noGrp="1"/>
          </p:cNvSpPr>
          <p:nvPr>
            <p:ph idx="1"/>
          </p:nvPr>
        </p:nvSpPr>
        <p:spPr>
          <a:xfrm>
            <a:off x="533400" y="1241425"/>
            <a:ext cx="8382000" cy="4495800"/>
          </a:xfrm>
        </p:spPr>
        <p:txBody>
          <a:bodyPr/>
          <a:lstStyle/>
          <a:p>
            <a:r>
              <a:rPr lang="en-US" altLang="en-US" sz="2400" dirty="0" smtClean="0"/>
              <a:t>Pressure gradient force</a:t>
            </a:r>
          </a:p>
          <a:p>
            <a:r>
              <a:rPr lang="en-US" altLang="en-US" sz="2400" dirty="0" smtClean="0"/>
              <a:t>Viscous force</a:t>
            </a:r>
          </a:p>
          <a:p>
            <a:r>
              <a:rPr lang="en-US" altLang="en-US" sz="2400" dirty="0" smtClean="0"/>
              <a:t>Gravitational force</a:t>
            </a:r>
          </a:p>
          <a:p>
            <a:r>
              <a:rPr lang="en-US" altLang="en-US" sz="2400" dirty="0" smtClean="0"/>
              <a:t>Apparent forces: Centrifugal and Coriolis</a:t>
            </a:r>
          </a:p>
          <a:p>
            <a:r>
              <a:rPr lang="en-US" altLang="en-US" sz="2400" dirty="0" smtClean="0">
                <a:solidFill>
                  <a:srgbClr val="FF0000"/>
                </a:solidFill>
              </a:rPr>
              <a:t>Can you think of other classical forces ?</a:t>
            </a:r>
          </a:p>
          <a:p>
            <a:r>
              <a:rPr lang="en-US" altLang="en-US" sz="2400" dirty="0" smtClean="0">
                <a:solidFill>
                  <a:srgbClr val="FF0000"/>
                </a:solidFill>
              </a:rPr>
              <a:t> Would they be important in the generation and control of wind?</a:t>
            </a:r>
          </a:p>
          <a:p>
            <a:r>
              <a:rPr lang="en-US" altLang="en-US" sz="2400" i="1" dirty="0" smtClean="0"/>
              <a:t>Electromagnetic force</a:t>
            </a:r>
          </a:p>
          <a:p>
            <a:endParaRPr lang="en-US" altLang="en-US" sz="2400" dirty="0" smtClean="0"/>
          </a:p>
          <a:p>
            <a:r>
              <a:rPr lang="en-US" altLang="en-US" sz="2400" dirty="0" smtClean="0"/>
              <a:t>Total Force field is the vector sum of all of these fields.</a:t>
            </a:r>
            <a:endParaRPr lang="en-IN" altLang="en-US" sz="2400" dirty="0" smtClean="0"/>
          </a:p>
        </p:txBody>
      </p:sp>
      <p:grpSp>
        <p:nvGrpSpPr>
          <p:cNvPr id="21" name="Group 38"/>
          <p:cNvGrpSpPr>
            <a:grpSpLocks/>
          </p:cNvGrpSpPr>
          <p:nvPr/>
        </p:nvGrpSpPr>
        <p:grpSpPr bwMode="auto">
          <a:xfrm>
            <a:off x="0" y="-4460"/>
            <a:ext cx="9144000" cy="6858000"/>
            <a:chOff x="0" y="0"/>
            <a:chExt cx="9144000" cy="6858000"/>
          </a:xfrm>
        </p:grpSpPr>
        <p:grpSp>
          <p:nvGrpSpPr>
            <p:cNvPr id="22" name="Group 19"/>
            <p:cNvGrpSpPr>
              <a:grpSpLocks/>
            </p:cNvGrpSpPr>
            <p:nvPr/>
          </p:nvGrpSpPr>
          <p:grpSpPr bwMode="auto">
            <a:xfrm>
              <a:off x="0" y="0"/>
              <a:ext cx="9144000" cy="6858000"/>
              <a:chOff x="0" y="0"/>
              <a:chExt cx="9144000" cy="6858000"/>
            </a:xfrm>
          </p:grpSpPr>
          <p:grpSp>
            <p:nvGrpSpPr>
              <p:cNvPr id="24" name="Group 8"/>
              <p:cNvGrpSpPr>
                <a:grpSpLocks/>
              </p:cNvGrpSpPr>
              <p:nvPr/>
            </p:nvGrpSpPr>
            <p:grpSpPr bwMode="auto">
              <a:xfrm>
                <a:off x="0" y="0"/>
                <a:ext cx="9144000" cy="6858000"/>
                <a:chOff x="0" y="0"/>
                <a:chExt cx="5760" cy="4320"/>
              </a:xfrm>
            </p:grpSpPr>
            <p:grpSp>
              <p:nvGrpSpPr>
                <p:cNvPr id="26" name="Group 25"/>
                <p:cNvGrpSpPr>
                  <a:grpSpLocks/>
                </p:cNvGrpSpPr>
                <p:nvPr/>
              </p:nvGrpSpPr>
              <p:grpSpPr bwMode="auto">
                <a:xfrm>
                  <a:off x="0" y="0"/>
                  <a:ext cx="192" cy="4320"/>
                  <a:chOff x="0" y="-48"/>
                  <a:chExt cx="144" cy="4368"/>
                </a:xfrm>
              </p:grpSpPr>
              <p:sp>
                <p:nvSpPr>
                  <p:cNvPr id="36"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7"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7" name="Group 12"/>
                <p:cNvGrpSpPr>
                  <a:grpSpLocks/>
                </p:cNvGrpSpPr>
                <p:nvPr/>
              </p:nvGrpSpPr>
              <p:grpSpPr bwMode="auto">
                <a:xfrm>
                  <a:off x="5674" y="24"/>
                  <a:ext cx="86" cy="4296"/>
                  <a:chOff x="5616" y="-48"/>
                  <a:chExt cx="144" cy="4368"/>
                </a:xfrm>
              </p:grpSpPr>
              <p:sp>
                <p:nvSpPr>
                  <p:cNvPr id="34"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5"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8" name="Group 15"/>
                <p:cNvGrpSpPr>
                  <a:grpSpLocks/>
                </p:cNvGrpSpPr>
                <p:nvPr/>
              </p:nvGrpSpPr>
              <p:grpSpPr bwMode="auto">
                <a:xfrm>
                  <a:off x="144" y="0"/>
                  <a:ext cx="5616" cy="144"/>
                  <a:chOff x="96" y="-48"/>
                  <a:chExt cx="5520" cy="144"/>
                </a:xfrm>
              </p:grpSpPr>
              <p:sp>
                <p:nvSpPr>
                  <p:cNvPr id="32"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3"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9" name="Group 18"/>
                <p:cNvGrpSpPr>
                  <a:grpSpLocks/>
                </p:cNvGrpSpPr>
                <p:nvPr/>
              </p:nvGrpSpPr>
              <p:grpSpPr bwMode="auto">
                <a:xfrm>
                  <a:off x="144" y="4234"/>
                  <a:ext cx="5616" cy="86"/>
                  <a:chOff x="96" y="4176"/>
                  <a:chExt cx="5520" cy="144"/>
                </a:xfrm>
              </p:grpSpPr>
              <p:sp>
                <p:nvSpPr>
                  <p:cNvPr id="30"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1"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25" name="Rectangle 21">
                <a:extLst>
                  <a:ext uri="{FF2B5EF4-FFF2-40B4-BE49-F238E27FC236}">
                    <a16:creationId xmlns:a16="http://schemas.microsoft.com/office/drawing/2014/main" id="{1356E452-5F4A-4349-89B4-56822A4EFFB4}"/>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3" name="Picture 42" descr="A picture containing shape&#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95413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81755"/>
            <a:ext cx="7772400" cy="754063"/>
          </a:xfrm>
        </p:spPr>
        <p:txBody>
          <a:bodyPr/>
          <a:lstStyle/>
          <a:p>
            <a:r>
              <a:rPr lang="en-US" altLang="en-US" sz="2800" dirty="0" smtClean="0"/>
              <a:t>The Momentum Equation of Real Wind</a:t>
            </a:r>
          </a:p>
        </p:txBody>
      </p:sp>
      <p:graphicFrame>
        <p:nvGraphicFramePr>
          <p:cNvPr id="653312" name="Object 2"/>
          <p:cNvGraphicFramePr>
            <a:graphicFrameLocks noGrp="1" noChangeAspect="1"/>
          </p:cNvGraphicFramePr>
          <p:nvPr>
            <p:ph sz="half" idx="1"/>
          </p:nvPr>
        </p:nvGraphicFramePr>
        <p:xfrm>
          <a:off x="1257300" y="1676400"/>
          <a:ext cx="5040313" cy="1279525"/>
        </p:xfrm>
        <a:graphic>
          <a:graphicData uri="http://schemas.openxmlformats.org/presentationml/2006/ole">
            <mc:AlternateContent xmlns:mc="http://schemas.openxmlformats.org/markup-compatibility/2006">
              <mc:Choice xmlns:v="urn:schemas-microsoft-com:vml" Requires="v">
                <p:oleObj spid="_x0000_s6176" name="Equation" r:id="rId4" imgW="1651000" imgH="419100" progId="Equation.3">
                  <p:embed/>
                </p:oleObj>
              </mc:Choice>
              <mc:Fallback>
                <p:oleObj name="Equation" r:id="rId4" imgW="1651000" imgH="419100" progId="Equation.3">
                  <p:embed/>
                  <p:pic>
                    <p:nvPicPr>
                      <p:cNvPr id="65331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300" y="1676400"/>
                        <a:ext cx="5040313" cy="1279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1268" name="Text Box 4"/>
          <p:cNvSpPr txBox="1">
            <a:spLocks noChangeArrowheads="1"/>
          </p:cNvSpPr>
          <p:nvPr/>
        </p:nvSpPr>
        <p:spPr bwMode="auto">
          <a:xfrm>
            <a:off x="6477000" y="1981200"/>
            <a:ext cx="1895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 other forces</a:t>
            </a:r>
          </a:p>
        </p:txBody>
      </p:sp>
      <p:sp>
        <p:nvSpPr>
          <p:cNvPr id="29701" name="Text Box 5"/>
          <p:cNvSpPr txBox="1">
            <a:spLocks noChangeArrowheads="1"/>
          </p:cNvSpPr>
          <p:nvPr/>
        </p:nvSpPr>
        <p:spPr bwMode="auto">
          <a:xfrm>
            <a:off x="2667000" y="3429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51270" name="Text Box 6"/>
          <p:cNvSpPr txBox="1">
            <a:spLocks noChangeArrowheads="1"/>
          </p:cNvSpPr>
          <p:nvPr/>
        </p:nvSpPr>
        <p:spPr bwMode="auto">
          <a:xfrm>
            <a:off x="2743200" y="3200400"/>
            <a:ext cx="1676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Pressure </a:t>
            </a:r>
            <a:br>
              <a:rPr lang="en-US" altLang="en-US" sz="2400"/>
            </a:br>
            <a:r>
              <a:rPr lang="en-US" altLang="en-US" sz="2400"/>
              <a:t>gradient</a:t>
            </a:r>
            <a:br>
              <a:rPr lang="en-US" altLang="en-US" sz="2400"/>
            </a:br>
            <a:r>
              <a:rPr lang="en-US" altLang="en-US" sz="2400"/>
              <a:t>force </a:t>
            </a:r>
          </a:p>
        </p:txBody>
      </p:sp>
      <p:sp>
        <p:nvSpPr>
          <p:cNvPr id="651271" name="Text Box 7"/>
          <p:cNvSpPr txBox="1">
            <a:spLocks noChangeArrowheads="1"/>
          </p:cNvSpPr>
          <p:nvPr/>
        </p:nvSpPr>
        <p:spPr bwMode="auto">
          <a:xfrm>
            <a:off x="4343400" y="3200400"/>
            <a:ext cx="1676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Viscous </a:t>
            </a:r>
            <a:br>
              <a:rPr lang="en-US" altLang="en-US" sz="2400"/>
            </a:br>
            <a:r>
              <a:rPr lang="en-US" altLang="en-US" sz="2400"/>
              <a:t>force </a:t>
            </a:r>
          </a:p>
        </p:txBody>
      </p:sp>
      <p:sp>
        <p:nvSpPr>
          <p:cNvPr id="651272" name="Text Box 8"/>
          <p:cNvSpPr txBox="1">
            <a:spLocks noChangeArrowheads="1"/>
          </p:cNvSpPr>
          <p:nvPr/>
        </p:nvSpPr>
        <p:spPr bwMode="auto">
          <a:xfrm>
            <a:off x="5791200" y="3200400"/>
            <a:ext cx="3048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Gravity force = </a:t>
            </a:r>
            <a:br>
              <a:rPr lang="en-US" altLang="en-US" sz="2400"/>
            </a:br>
            <a:r>
              <a:rPr lang="en-US" altLang="en-US" sz="2400"/>
              <a:t>gravitational force + </a:t>
            </a:r>
            <a:br>
              <a:rPr lang="en-US" altLang="en-US" sz="2400"/>
            </a:br>
            <a:r>
              <a:rPr lang="en-US" altLang="en-US" sz="2400"/>
              <a:t>centrifugal force</a:t>
            </a:r>
          </a:p>
        </p:txBody>
      </p:sp>
      <p:graphicFrame>
        <p:nvGraphicFramePr>
          <p:cNvPr id="653313" name="Object 3"/>
          <p:cNvGraphicFramePr>
            <a:graphicFrameLocks noChangeAspect="1"/>
          </p:cNvGraphicFramePr>
          <p:nvPr/>
        </p:nvGraphicFramePr>
        <p:xfrm>
          <a:off x="2946400" y="4811713"/>
          <a:ext cx="3543300" cy="708025"/>
        </p:xfrm>
        <a:graphic>
          <a:graphicData uri="http://schemas.openxmlformats.org/presentationml/2006/ole">
            <mc:AlternateContent xmlns:mc="http://schemas.openxmlformats.org/markup-compatibility/2006">
              <mc:Choice xmlns:v="urn:schemas-microsoft-com:vml" Requires="v">
                <p:oleObj spid="_x0000_s6177" name="Equation" r:id="rId6" imgW="1206500" imgH="241300" progId="Equation.3">
                  <p:embed/>
                </p:oleObj>
              </mc:Choice>
              <mc:Fallback>
                <p:oleObj name="Equation" r:id="rId6" imgW="1206500" imgH="241300" progId="Equation.3">
                  <p:embed/>
                  <p:pic>
                    <p:nvPicPr>
                      <p:cNvPr id="65331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6400" y="4811713"/>
                        <a:ext cx="35433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1274" name="Text Box 10"/>
          <p:cNvSpPr txBox="1">
            <a:spLocks noChangeArrowheads="1"/>
          </p:cNvSpPr>
          <p:nvPr/>
        </p:nvSpPr>
        <p:spPr bwMode="auto">
          <a:xfrm>
            <a:off x="3074988" y="5667375"/>
            <a:ext cx="30972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t>with g = 9.81 m s</a:t>
            </a:r>
            <a:r>
              <a:rPr lang="en-US" altLang="en-US" sz="2800" baseline="30000"/>
              <a:t>-2</a:t>
            </a:r>
            <a:endParaRPr lang="en-US" altLang="en-US" sz="2800"/>
          </a:p>
        </p:txBody>
      </p:sp>
      <p:grpSp>
        <p:nvGrpSpPr>
          <p:cNvPr id="2" name="Group 1"/>
          <p:cNvGrpSpPr>
            <a:grpSpLocks/>
          </p:cNvGrpSpPr>
          <p:nvPr/>
        </p:nvGrpSpPr>
        <p:grpSpPr bwMode="auto">
          <a:xfrm>
            <a:off x="762000" y="3200400"/>
            <a:ext cx="1828800" cy="1552575"/>
            <a:chOff x="228600" y="3657600"/>
            <a:chExt cx="1828800" cy="1552575"/>
          </a:xfrm>
        </p:grpSpPr>
        <p:sp>
          <p:nvSpPr>
            <p:cNvPr id="29728" name="Text Box 11"/>
            <p:cNvSpPr txBox="1">
              <a:spLocks noChangeArrowheads="1"/>
            </p:cNvSpPr>
            <p:nvPr/>
          </p:nvSpPr>
          <p:spPr bwMode="auto">
            <a:xfrm>
              <a:off x="228600" y="3657600"/>
              <a:ext cx="1828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Material </a:t>
              </a:r>
              <a:br>
                <a:rPr lang="en-US" altLang="en-US" sz="2400"/>
              </a:br>
              <a:r>
                <a:rPr lang="en-US" altLang="en-US" sz="2400"/>
                <a:t>derivative of the velocity vector  </a:t>
              </a:r>
            </a:p>
          </p:txBody>
        </p:sp>
        <p:graphicFrame>
          <p:nvGraphicFramePr>
            <p:cNvPr id="29729" name="Object 4"/>
            <p:cNvGraphicFramePr>
              <a:graphicFrameLocks noChangeAspect="1"/>
            </p:cNvGraphicFramePr>
            <p:nvPr/>
          </p:nvGraphicFramePr>
          <p:xfrm>
            <a:off x="1066800" y="4800600"/>
            <a:ext cx="250825" cy="304800"/>
          </p:xfrm>
          <a:graphic>
            <a:graphicData uri="http://schemas.openxmlformats.org/presentationml/2006/ole">
              <mc:AlternateContent xmlns:mc="http://schemas.openxmlformats.org/markup-compatibility/2006">
                <mc:Choice xmlns:v="urn:schemas-microsoft-com:vml" Requires="v">
                  <p:oleObj spid="_x0000_s6178" name="Equation" r:id="rId8" imgW="114300" imgH="139700" progId="Equation.3">
                    <p:embed/>
                  </p:oleObj>
                </mc:Choice>
                <mc:Fallback>
                  <p:oleObj name="Equation" r:id="rId8" imgW="114300" imgH="139700" progId="Equation.3">
                    <p:embed/>
                    <p:pic>
                      <p:nvPicPr>
                        <p:cNvPr id="29729"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4800600"/>
                          <a:ext cx="2508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51277" name="Line 13"/>
          <p:cNvSpPr>
            <a:spLocks noChangeShapeType="1"/>
          </p:cNvSpPr>
          <p:nvPr/>
        </p:nvSpPr>
        <p:spPr bwMode="auto">
          <a:xfrm flipV="1">
            <a:off x="1600200" y="2971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651278" name="Line 14"/>
          <p:cNvSpPr>
            <a:spLocks noChangeShapeType="1"/>
          </p:cNvSpPr>
          <p:nvPr/>
        </p:nvSpPr>
        <p:spPr bwMode="auto">
          <a:xfrm flipV="1">
            <a:off x="3352800" y="2971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651279" name="Line 15"/>
          <p:cNvSpPr>
            <a:spLocks noChangeShapeType="1"/>
          </p:cNvSpPr>
          <p:nvPr/>
        </p:nvSpPr>
        <p:spPr bwMode="auto">
          <a:xfrm flipV="1">
            <a:off x="4876800" y="2971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651280" name="Line 16"/>
          <p:cNvSpPr>
            <a:spLocks noChangeShapeType="1"/>
          </p:cNvSpPr>
          <p:nvPr/>
        </p:nvSpPr>
        <p:spPr bwMode="auto">
          <a:xfrm flipV="1">
            <a:off x="6172200" y="2971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grpSp>
        <p:nvGrpSpPr>
          <p:cNvPr id="34" name="Group 38"/>
          <p:cNvGrpSpPr>
            <a:grpSpLocks/>
          </p:cNvGrpSpPr>
          <p:nvPr/>
        </p:nvGrpSpPr>
        <p:grpSpPr bwMode="auto">
          <a:xfrm>
            <a:off x="0" y="-4460"/>
            <a:ext cx="9144000" cy="6858000"/>
            <a:chOff x="0" y="0"/>
            <a:chExt cx="9144000" cy="6858000"/>
          </a:xfrm>
        </p:grpSpPr>
        <p:grpSp>
          <p:nvGrpSpPr>
            <p:cNvPr id="35" name="Group 19"/>
            <p:cNvGrpSpPr>
              <a:grpSpLocks/>
            </p:cNvGrpSpPr>
            <p:nvPr/>
          </p:nvGrpSpPr>
          <p:grpSpPr bwMode="auto">
            <a:xfrm>
              <a:off x="0" y="0"/>
              <a:ext cx="9144000" cy="6858000"/>
              <a:chOff x="0" y="0"/>
              <a:chExt cx="9144000" cy="6858000"/>
            </a:xfrm>
          </p:grpSpPr>
          <p:grpSp>
            <p:nvGrpSpPr>
              <p:cNvPr id="38" name="Group 8"/>
              <p:cNvGrpSpPr>
                <a:grpSpLocks/>
              </p:cNvGrpSpPr>
              <p:nvPr/>
            </p:nvGrpSpPr>
            <p:grpSpPr bwMode="auto">
              <a:xfrm>
                <a:off x="0" y="0"/>
                <a:ext cx="9144000" cy="6858000"/>
                <a:chOff x="0" y="0"/>
                <a:chExt cx="5760" cy="4320"/>
              </a:xfrm>
            </p:grpSpPr>
            <p:grpSp>
              <p:nvGrpSpPr>
                <p:cNvPr id="40" name="Group 39"/>
                <p:cNvGrpSpPr>
                  <a:grpSpLocks/>
                </p:cNvGrpSpPr>
                <p:nvPr/>
              </p:nvGrpSpPr>
              <p:grpSpPr bwMode="auto">
                <a:xfrm>
                  <a:off x="0" y="0"/>
                  <a:ext cx="192" cy="4320"/>
                  <a:chOff x="0" y="-48"/>
                  <a:chExt cx="144" cy="4368"/>
                </a:xfrm>
              </p:grpSpPr>
              <p:sp>
                <p:nvSpPr>
                  <p:cNvPr id="50"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51"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41" name="Group 12"/>
                <p:cNvGrpSpPr>
                  <a:grpSpLocks/>
                </p:cNvGrpSpPr>
                <p:nvPr/>
              </p:nvGrpSpPr>
              <p:grpSpPr bwMode="auto">
                <a:xfrm>
                  <a:off x="5674" y="24"/>
                  <a:ext cx="86" cy="4296"/>
                  <a:chOff x="5616" y="-48"/>
                  <a:chExt cx="144" cy="4368"/>
                </a:xfrm>
              </p:grpSpPr>
              <p:sp>
                <p:nvSpPr>
                  <p:cNvPr id="48"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49"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42" name="Group 15"/>
                <p:cNvGrpSpPr>
                  <a:grpSpLocks/>
                </p:cNvGrpSpPr>
                <p:nvPr/>
              </p:nvGrpSpPr>
              <p:grpSpPr bwMode="auto">
                <a:xfrm>
                  <a:off x="144" y="0"/>
                  <a:ext cx="5616" cy="144"/>
                  <a:chOff x="96" y="-48"/>
                  <a:chExt cx="5520" cy="144"/>
                </a:xfrm>
              </p:grpSpPr>
              <p:sp>
                <p:nvSpPr>
                  <p:cNvPr id="46"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47"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43" name="Group 18"/>
                <p:cNvGrpSpPr>
                  <a:grpSpLocks/>
                </p:cNvGrpSpPr>
                <p:nvPr/>
              </p:nvGrpSpPr>
              <p:grpSpPr bwMode="auto">
                <a:xfrm>
                  <a:off x="144" y="4234"/>
                  <a:ext cx="5616" cy="86"/>
                  <a:chOff x="96" y="4176"/>
                  <a:chExt cx="5520" cy="144"/>
                </a:xfrm>
              </p:grpSpPr>
              <p:sp>
                <p:nvSpPr>
                  <p:cNvPr id="44"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45"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39" name="Rectangle 21">
                <a:extLst>
                  <a:ext uri="{FF2B5EF4-FFF2-40B4-BE49-F238E27FC236}">
                    <a16:creationId xmlns:a16="http://schemas.microsoft.com/office/drawing/2014/main" id="{1356E452-5F4A-4349-89B4-56822A4EFFB4}"/>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36" name="Picture 42" descr="A picture containing shape&#10;&#10;Description automatically generate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55467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53312"/>
                                        </p:tgtEl>
                                        <p:attrNameLst>
                                          <p:attrName>style.visibility</p:attrName>
                                        </p:attrNameLst>
                                      </p:cBhvr>
                                      <p:to>
                                        <p:strVal val="visible"/>
                                      </p:to>
                                    </p:set>
                                    <p:animEffect transition="in" filter="dissolve">
                                      <p:cBhvr>
                                        <p:cTn id="7" dur="500"/>
                                        <p:tgtEl>
                                          <p:spTgt spid="6533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51268"/>
                                        </p:tgtEl>
                                        <p:attrNameLst>
                                          <p:attrName>style.visibility</p:attrName>
                                        </p:attrNameLst>
                                      </p:cBhvr>
                                      <p:to>
                                        <p:strVal val="visible"/>
                                      </p:to>
                                    </p:set>
                                    <p:animEffect transition="in" filter="dissolve">
                                      <p:cBhvr>
                                        <p:cTn id="12" dur="500"/>
                                        <p:tgtEl>
                                          <p:spTgt spid="651268"/>
                                        </p:tgtEl>
                                      </p:cBhvr>
                                    </p:animEffect>
                                  </p:childTnLst>
                                </p:cTn>
                              </p:par>
                              <p:par>
                                <p:cTn id="13" presetID="9" presetClass="entr" presetSubtype="0" fill="hold" nodeType="withEffect">
                                  <p:stCondLst>
                                    <p:cond delay="0"/>
                                  </p:stCondLst>
                                  <p:childTnLst>
                                    <p:set>
                                      <p:cBhvr>
                                        <p:cTn id="14" dur="1" fill="hold">
                                          <p:stCondLst>
                                            <p:cond delay="0"/>
                                          </p:stCondLst>
                                        </p:cTn>
                                        <p:tgtEl>
                                          <p:spTgt spid="651277"/>
                                        </p:tgtEl>
                                        <p:attrNameLst>
                                          <p:attrName>style.visibility</p:attrName>
                                        </p:attrNameLst>
                                      </p:cBhvr>
                                      <p:to>
                                        <p:strVal val="visible"/>
                                      </p:to>
                                    </p:set>
                                    <p:animEffect transition="in" filter="dissolve">
                                      <p:cBhvr>
                                        <p:cTn id="15" dur="500"/>
                                        <p:tgtEl>
                                          <p:spTgt spid="65127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51270"/>
                                        </p:tgtEl>
                                        <p:attrNameLst>
                                          <p:attrName>style.visibility</p:attrName>
                                        </p:attrNameLst>
                                      </p:cBhvr>
                                      <p:to>
                                        <p:strVal val="visible"/>
                                      </p:to>
                                    </p:set>
                                    <p:animEffect transition="in" filter="dissolve">
                                      <p:cBhvr>
                                        <p:cTn id="25" dur="500"/>
                                        <p:tgtEl>
                                          <p:spTgt spid="651270"/>
                                        </p:tgtEl>
                                      </p:cBhvr>
                                    </p:animEffect>
                                  </p:childTnLst>
                                </p:cTn>
                              </p:par>
                              <p:par>
                                <p:cTn id="26" presetID="9" presetClass="entr" presetSubtype="0" fill="hold" nodeType="withEffect">
                                  <p:stCondLst>
                                    <p:cond delay="0"/>
                                  </p:stCondLst>
                                  <p:childTnLst>
                                    <p:set>
                                      <p:cBhvr>
                                        <p:cTn id="27" dur="1" fill="hold">
                                          <p:stCondLst>
                                            <p:cond delay="0"/>
                                          </p:stCondLst>
                                        </p:cTn>
                                        <p:tgtEl>
                                          <p:spTgt spid="651278"/>
                                        </p:tgtEl>
                                        <p:attrNameLst>
                                          <p:attrName>style.visibility</p:attrName>
                                        </p:attrNameLst>
                                      </p:cBhvr>
                                      <p:to>
                                        <p:strVal val="visible"/>
                                      </p:to>
                                    </p:set>
                                    <p:animEffect transition="in" filter="dissolve">
                                      <p:cBhvr>
                                        <p:cTn id="28" dur="500"/>
                                        <p:tgtEl>
                                          <p:spTgt spid="65127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651271"/>
                                        </p:tgtEl>
                                        <p:attrNameLst>
                                          <p:attrName>style.visibility</p:attrName>
                                        </p:attrNameLst>
                                      </p:cBhvr>
                                      <p:to>
                                        <p:strVal val="visible"/>
                                      </p:to>
                                    </p:set>
                                    <p:animEffect transition="in" filter="dissolve">
                                      <p:cBhvr>
                                        <p:cTn id="33" dur="500"/>
                                        <p:tgtEl>
                                          <p:spTgt spid="651271"/>
                                        </p:tgtEl>
                                      </p:cBhvr>
                                    </p:animEffect>
                                  </p:childTnLst>
                                </p:cTn>
                              </p:par>
                              <p:par>
                                <p:cTn id="34" presetID="9" presetClass="entr" presetSubtype="0" fill="hold" nodeType="withEffect">
                                  <p:stCondLst>
                                    <p:cond delay="0"/>
                                  </p:stCondLst>
                                  <p:childTnLst>
                                    <p:set>
                                      <p:cBhvr>
                                        <p:cTn id="35" dur="1" fill="hold">
                                          <p:stCondLst>
                                            <p:cond delay="0"/>
                                          </p:stCondLst>
                                        </p:cTn>
                                        <p:tgtEl>
                                          <p:spTgt spid="651279"/>
                                        </p:tgtEl>
                                        <p:attrNameLst>
                                          <p:attrName>style.visibility</p:attrName>
                                        </p:attrNameLst>
                                      </p:cBhvr>
                                      <p:to>
                                        <p:strVal val="visible"/>
                                      </p:to>
                                    </p:set>
                                    <p:animEffect transition="in" filter="dissolve">
                                      <p:cBhvr>
                                        <p:cTn id="36" dur="500"/>
                                        <p:tgtEl>
                                          <p:spTgt spid="65127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nodeType="clickEffect">
                                  <p:stCondLst>
                                    <p:cond delay="0"/>
                                  </p:stCondLst>
                                  <p:childTnLst>
                                    <p:set>
                                      <p:cBhvr>
                                        <p:cTn id="40" dur="1" fill="hold">
                                          <p:stCondLst>
                                            <p:cond delay="0"/>
                                          </p:stCondLst>
                                        </p:cTn>
                                        <p:tgtEl>
                                          <p:spTgt spid="651280"/>
                                        </p:tgtEl>
                                        <p:attrNameLst>
                                          <p:attrName>style.visibility</p:attrName>
                                        </p:attrNameLst>
                                      </p:cBhvr>
                                      <p:to>
                                        <p:strVal val="visible"/>
                                      </p:to>
                                    </p:set>
                                    <p:animEffect transition="in" filter="dissolve">
                                      <p:cBhvr>
                                        <p:cTn id="41" dur="500"/>
                                        <p:tgtEl>
                                          <p:spTgt spid="651280"/>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651272"/>
                                        </p:tgtEl>
                                        <p:attrNameLst>
                                          <p:attrName>style.visibility</p:attrName>
                                        </p:attrNameLst>
                                      </p:cBhvr>
                                      <p:to>
                                        <p:strVal val="visible"/>
                                      </p:to>
                                    </p:set>
                                    <p:animEffect transition="in" filter="dissolve">
                                      <p:cBhvr>
                                        <p:cTn id="44" dur="500"/>
                                        <p:tgtEl>
                                          <p:spTgt spid="65127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653313"/>
                                        </p:tgtEl>
                                        <p:attrNameLst>
                                          <p:attrName>style.visibility</p:attrName>
                                        </p:attrNameLst>
                                      </p:cBhvr>
                                      <p:to>
                                        <p:strVal val="visible"/>
                                      </p:to>
                                    </p:set>
                                    <p:animEffect transition="in" filter="dissolve">
                                      <p:cBhvr>
                                        <p:cTn id="49" dur="500"/>
                                        <p:tgtEl>
                                          <p:spTgt spid="65331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651274"/>
                                        </p:tgtEl>
                                        <p:attrNameLst>
                                          <p:attrName>style.visibility</p:attrName>
                                        </p:attrNameLst>
                                      </p:cBhvr>
                                      <p:to>
                                        <p:strVal val="visible"/>
                                      </p:to>
                                    </p:set>
                                    <p:animEffect transition="in" filter="dissolve">
                                      <p:cBhvr>
                                        <p:cTn id="54" dur="500"/>
                                        <p:tgtEl>
                                          <p:spTgt spid="651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1268" grpId="0"/>
      <p:bldP spid="651270" grpId="0"/>
      <p:bldP spid="651271" grpId="0"/>
      <p:bldP spid="651272" grpId="0"/>
      <p:bldP spid="6512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a:xfrm>
            <a:off x="487968" y="189975"/>
            <a:ext cx="7772400" cy="762000"/>
          </a:xfrm>
        </p:spPr>
        <p:txBody>
          <a:bodyPr/>
          <a:lstStyle/>
          <a:p>
            <a:r>
              <a:rPr lang="en-IN" altLang="en-US" sz="2800" dirty="0" smtClean="0"/>
              <a:t>Convection Cells in Earth’s Atmosphere</a:t>
            </a:r>
          </a:p>
        </p:txBody>
      </p:sp>
      <p:pic>
        <p:nvPicPr>
          <p:cNvPr id="5" name="Picture 24" descr="Atmospheric Wind Ce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875" y="1233196"/>
            <a:ext cx="6207125"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38"/>
          <p:cNvGrpSpPr>
            <a:grpSpLocks/>
          </p:cNvGrpSpPr>
          <p:nvPr/>
        </p:nvGrpSpPr>
        <p:grpSpPr bwMode="auto">
          <a:xfrm>
            <a:off x="0" y="-4460"/>
            <a:ext cx="9144000" cy="6858000"/>
            <a:chOff x="0" y="0"/>
            <a:chExt cx="9144000" cy="6858000"/>
          </a:xfrm>
        </p:grpSpPr>
        <p:grpSp>
          <p:nvGrpSpPr>
            <p:cNvPr id="22" name="Group 19"/>
            <p:cNvGrpSpPr>
              <a:grpSpLocks/>
            </p:cNvGrpSpPr>
            <p:nvPr/>
          </p:nvGrpSpPr>
          <p:grpSpPr bwMode="auto">
            <a:xfrm>
              <a:off x="0" y="0"/>
              <a:ext cx="9144000" cy="6858000"/>
              <a:chOff x="0" y="0"/>
              <a:chExt cx="9144000" cy="6858000"/>
            </a:xfrm>
          </p:grpSpPr>
          <p:grpSp>
            <p:nvGrpSpPr>
              <p:cNvPr id="25" name="Group 8"/>
              <p:cNvGrpSpPr>
                <a:grpSpLocks/>
              </p:cNvGrpSpPr>
              <p:nvPr/>
            </p:nvGrpSpPr>
            <p:grpSpPr bwMode="auto">
              <a:xfrm>
                <a:off x="0" y="0"/>
                <a:ext cx="9144000" cy="6858000"/>
                <a:chOff x="0" y="0"/>
                <a:chExt cx="5760" cy="4320"/>
              </a:xfrm>
            </p:grpSpPr>
            <p:grpSp>
              <p:nvGrpSpPr>
                <p:cNvPr id="27" name="Group 26"/>
                <p:cNvGrpSpPr>
                  <a:grpSpLocks/>
                </p:cNvGrpSpPr>
                <p:nvPr/>
              </p:nvGrpSpPr>
              <p:grpSpPr bwMode="auto">
                <a:xfrm>
                  <a:off x="0" y="0"/>
                  <a:ext cx="192" cy="4320"/>
                  <a:chOff x="0" y="-48"/>
                  <a:chExt cx="144" cy="4368"/>
                </a:xfrm>
              </p:grpSpPr>
              <p:sp>
                <p:nvSpPr>
                  <p:cNvPr id="37"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8"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8" name="Group 12"/>
                <p:cNvGrpSpPr>
                  <a:grpSpLocks/>
                </p:cNvGrpSpPr>
                <p:nvPr/>
              </p:nvGrpSpPr>
              <p:grpSpPr bwMode="auto">
                <a:xfrm>
                  <a:off x="5674" y="24"/>
                  <a:ext cx="86" cy="4296"/>
                  <a:chOff x="5616" y="-48"/>
                  <a:chExt cx="144" cy="4368"/>
                </a:xfrm>
              </p:grpSpPr>
              <p:sp>
                <p:nvSpPr>
                  <p:cNvPr id="35"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6"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9" name="Group 15"/>
                <p:cNvGrpSpPr>
                  <a:grpSpLocks/>
                </p:cNvGrpSpPr>
                <p:nvPr/>
              </p:nvGrpSpPr>
              <p:grpSpPr bwMode="auto">
                <a:xfrm>
                  <a:off x="144" y="0"/>
                  <a:ext cx="5616" cy="144"/>
                  <a:chOff x="96" y="-48"/>
                  <a:chExt cx="5520" cy="144"/>
                </a:xfrm>
              </p:grpSpPr>
              <p:sp>
                <p:nvSpPr>
                  <p:cNvPr id="33"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4"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30" name="Group 18"/>
                <p:cNvGrpSpPr>
                  <a:grpSpLocks/>
                </p:cNvGrpSpPr>
                <p:nvPr/>
              </p:nvGrpSpPr>
              <p:grpSpPr bwMode="auto">
                <a:xfrm>
                  <a:off x="144" y="4234"/>
                  <a:ext cx="5616" cy="86"/>
                  <a:chOff x="96" y="4176"/>
                  <a:chExt cx="5520" cy="144"/>
                </a:xfrm>
              </p:grpSpPr>
              <p:sp>
                <p:nvSpPr>
                  <p:cNvPr id="31"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2"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26" name="Rectangle 21">
                <a:extLst>
                  <a:ext uri="{FF2B5EF4-FFF2-40B4-BE49-F238E27FC236}">
                    <a16:creationId xmlns:a16="http://schemas.microsoft.com/office/drawing/2014/main" id="{1356E452-5F4A-4349-89B4-56822A4EFFB4}"/>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3" name="Picture 42" descr="A picture containing shape&#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03319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163" y="1160463"/>
            <a:ext cx="7850187" cy="545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4"/>
          <p:cNvSpPr>
            <a:spLocks noGrp="1" noChangeArrowheads="1"/>
          </p:cNvSpPr>
          <p:nvPr>
            <p:ph type="title"/>
          </p:nvPr>
        </p:nvSpPr>
        <p:spPr>
          <a:xfrm>
            <a:off x="1364909" y="282575"/>
            <a:ext cx="6337757" cy="774700"/>
          </a:xfrm>
        </p:spPr>
        <p:txBody>
          <a:bodyPr/>
          <a:lstStyle/>
          <a:p>
            <a:pPr eaLnBrk="1" hangingPunct="1"/>
            <a:r>
              <a:rPr lang="en-IN" altLang="en-US" sz="2800" dirty="0" smtClean="0"/>
              <a:t>All Energy Sources are Renewable</a:t>
            </a:r>
          </a:p>
        </p:txBody>
      </p:sp>
      <p:grpSp>
        <p:nvGrpSpPr>
          <p:cNvPr id="24" name="Group 23"/>
          <p:cNvGrpSpPr>
            <a:grpSpLocks/>
          </p:cNvGrpSpPr>
          <p:nvPr/>
        </p:nvGrpSpPr>
        <p:grpSpPr bwMode="auto">
          <a:xfrm>
            <a:off x="0" y="-26988"/>
            <a:ext cx="9144000" cy="6858001"/>
            <a:chOff x="0" y="0"/>
            <a:chExt cx="9144000" cy="6858000"/>
          </a:xfrm>
        </p:grpSpPr>
        <p:grpSp>
          <p:nvGrpSpPr>
            <p:cNvPr id="26" name="Group 19"/>
            <p:cNvGrpSpPr>
              <a:grpSpLocks/>
            </p:cNvGrpSpPr>
            <p:nvPr/>
          </p:nvGrpSpPr>
          <p:grpSpPr bwMode="auto">
            <a:xfrm>
              <a:off x="0" y="0"/>
              <a:ext cx="9144000" cy="6858000"/>
              <a:chOff x="0" y="0"/>
              <a:chExt cx="9144000" cy="6858000"/>
            </a:xfrm>
          </p:grpSpPr>
          <p:grpSp>
            <p:nvGrpSpPr>
              <p:cNvPr id="28" name="Group 8"/>
              <p:cNvGrpSpPr>
                <a:grpSpLocks/>
              </p:cNvGrpSpPr>
              <p:nvPr/>
            </p:nvGrpSpPr>
            <p:grpSpPr bwMode="auto">
              <a:xfrm>
                <a:off x="0" y="0"/>
                <a:ext cx="9144000" cy="6858000"/>
                <a:chOff x="0" y="0"/>
                <a:chExt cx="5760" cy="4320"/>
              </a:xfrm>
            </p:grpSpPr>
            <p:grpSp>
              <p:nvGrpSpPr>
                <p:cNvPr id="30" name="Group 9"/>
                <p:cNvGrpSpPr>
                  <a:grpSpLocks/>
                </p:cNvGrpSpPr>
                <p:nvPr/>
              </p:nvGrpSpPr>
              <p:grpSpPr bwMode="auto">
                <a:xfrm>
                  <a:off x="0" y="0"/>
                  <a:ext cx="192" cy="4320"/>
                  <a:chOff x="0" y="-48"/>
                  <a:chExt cx="144" cy="4368"/>
                </a:xfrm>
              </p:grpSpPr>
              <p:sp>
                <p:nvSpPr>
                  <p:cNvPr id="59"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60"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31" name="Group 12"/>
                <p:cNvGrpSpPr>
                  <a:grpSpLocks/>
                </p:cNvGrpSpPr>
                <p:nvPr/>
              </p:nvGrpSpPr>
              <p:grpSpPr bwMode="auto">
                <a:xfrm>
                  <a:off x="5674" y="24"/>
                  <a:ext cx="86" cy="4296"/>
                  <a:chOff x="5616" y="-48"/>
                  <a:chExt cx="144" cy="4368"/>
                </a:xfrm>
              </p:grpSpPr>
              <p:sp>
                <p:nvSpPr>
                  <p:cNvPr id="57"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58"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32" name="Group 15"/>
                <p:cNvGrpSpPr>
                  <a:grpSpLocks/>
                </p:cNvGrpSpPr>
                <p:nvPr/>
              </p:nvGrpSpPr>
              <p:grpSpPr bwMode="auto">
                <a:xfrm>
                  <a:off x="144" y="0"/>
                  <a:ext cx="5616" cy="144"/>
                  <a:chOff x="96" y="-48"/>
                  <a:chExt cx="5520" cy="144"/>
                </a:xfrm>
              </p:grpSpPr>
              <p:sp>
                <p:nvSpPr>
                  <p:cNvPr id="36"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7"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33" name="Group 18"/>
                <p:cNvGrpSpPr>
                  <a:grpSpLocks/>
                </p:cNvGrpSpPr>
                <p:nvPr/>
              </p:nvGrpSpPr>
              <p:grpSpPr bwMode="auto">
                <a:xfrm>
                  <a:off x="144" y="4234"/>
                  <a:ext cx="5616" cy="86"/>
                  <a:chOff x="96" y="4176"/>
                  <a:chExt cx="5520" cy="144"/>
                </a:xfrm>
              </p:grpSpPr>
              <p:sp>
                <p:nvSpPr>
                  <p:cNvPr id="34"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5"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29" name="Rectangle 21">
                <a:extLst>
                  <a:ext uri="{FF2B5EF4-FFF2-40B4-BE49-F238E27FC236}">
                    <a16:creationId xmlns:a16="http://schemas.microsoft.com/office/drawing/2014/main" id="{1356E452-5F4A-4349-89B4-56822A4EFFB4}"/>
                  </a:ext>
                </a:extLst>
              </p:cNvPr>
              <p:cNvSpPr>
                <a:spLocks noChangeArrowheads="1"/>
              </p:cNvSpPr>
              <p:nvPr/>
            </p:nvSpPr>
            <p:spPr bwMode="auto">
              <a:xfrm>
                <a:off x="255588" y="1169988"/>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7" name="Picture 42" descr="A picture containing shape&#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Rectangle 37"/>
          <p:cNvSpPr>
            <a:spLocks noChangeArrowheads="1"/>
          </p:cNvSpPr>
          <p:nvPr/>
        </p:nvSpPr>
        <p:spPr bwMode="auto">
          <a:xfrm>
            <a:off x="457200" y="2459038"/>
            <a:ext cx="83058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t>The Sun provides 175 million </a:t>
            </a:r>
            <a:r>
              <a:rPr lang="en-US" altLang="en-US" dirty="0" err="1"/>
              <a:t>million</a:t>
            </a:r>
            <a:r>
              <a:rPr lang="en-US" altLang="en-US" dirty="0"/>
              <a:t> watts of energy to the Earth’s atmosphere each hour. </a:t>
            </a:r>
          </a:p>
          <a:p>
            <a:pPr algn="ctr"/>
            <a:r>
              <a:rPr lang="en-US" altLang="en-US" dirty="0"/>
              <a:t>Of this, approximately 1-2% is converted to wind energy.</a:t>
            </a:r>
          </a:p>
        </p:txBody>
      </p:sp>
    </p:spTree>
    <p:extLst>
      <p:ext uri="{BB962C8B-B14F-4D97-AF65-F5344CB8AC3E}">
        <p14:creationId xmlns:p14="http://schemas.microsoft.com/office/powerpoint/2010/main" val="462308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noChangeArrowheads="1"/>
          </p:cNvSpPr>
          <p:nvPr>
            <p:ph type="title"/>
          </p:nvPr>
        </p:nvSpPr>
        <p:spPr>
          <a:xfrm>
            <a:off x="304800" y="228600"/>
            <a:ext cx="6248400" cy="882650"/>
          </a:xfrm>
        </p:spPr>
        <p:txBody>
          <a:bodyPr/>
          <a:lstStyle/>
          <a:p>
            <a:pPr eaLnBrk="1" hangingPunct="1"/>
            <a:r>
              <a:rPr lang="en-US" altLang="en-US" sz="2800" dirty="0" smtClean="0"/>
              <a:t>The Bountifulness of Wind as Mobility</a:t>
            </a:r>
          </a:p>
        </p:txBody>
      </p:sp>
      <p:grpSp>
        <p:nvGrpSpPr>
          <p:cNvPr id="6147" name="Group 38"/>
          <p:cNvGrpSpPr>
            <a:grpSpLocks/>
          </p:cNvGrpSpPr>
          <p:nvPr/>
        </p:nvGrpSpPr>
        <p:grpSpPr bwMode="auto">
          <a:xfrm>
            <a:off x="0" y="0"/>
            <a:ext cx="9144000" cy="6858000"/>
            <a:chOff x="0" y="0"/>
            <a:chExt cx="9144000" cy="6858000"/>
          </a:xfrm>
        </p:grpSpPr>
        <p:grpSp>
          <p:nvGrpSpPr>
            <p:cNvPr id="6151" name="Group 19"/>
            <p:cNvGrpSpPr>
              <a:grpSpLocks/>
            </p:cNvGrpSpPr>
            <p:nvPr/>
          </p:nvGrpSpPr>
          <p:grpSpPr bwMode="auto">
            <a:xfrm>
              <a:off x="0" y="0"/>
              <a:ext cx="9144000" cy="6858000"/>
              <a:chOff x="0" y="0"/>
              <a:chExt cx="9144000" cy="6858000"/>
            </a:xfrm>
          </p:grpSpPr>
          <p:grpSp>
            <p:nvGrpSpPr>
              <p:cNvPr id="6153" name="Group 8"/>
              <p:cNvGrpSpPr>
                <a:grpSpLocks/>
              </p:cNvGrpSpPr>
              <p:nvPr/>
            </p:nvGrpSpPr>
            <p:grpSpPr bwMode="auto">
              <a:xfrm>
                <a:off x="0" y="0"/>
                <a:ext cx="9144000" cy="6858000"/>
                <a:chOff x="0" y="0"/>
                <a:chExt cx="5760" cy="4320"/>
              </a:xfrm>
            </p:grpSpPr>
            <p:grpSp>
              <p:nvGrpSpPr>
                <p:cNvPr id="6155" name="Group 9"/>
                <p:cNvGrpSpPr>
                  <a:grpSpLocks/>
                </p:cNvGrpSpPr>
                <p:nvPr/>
              </p:nvGrpSpPr>
              <p:grpSpPr bwMode="auto">
                <a:xfrm>
                  <a:off x="0" y="0"/>
                  <a:ext cx="192" cy="4320"/>
                  <a:chOff x="0" y="-48"/>
                  <a:chExt cx="144" cy="4368"/>
                </a:xfrm>
              </p:grpSpPr>
              <p:sp>
                <p:nvSpPr>
                  <p:cNvPr id="6165"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66"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6156" name="Group 12"/>
                <p:cNvGrpSpPr>
                  <a:grpSpLocks/>
                </p:cNvGrpSpPr>
                <p:nvPr/>
              </p:nvGrpSpPr>
              <p:grpSpPr bwMode="auto">
                <a:xfrm>
                  <a:off x="5674" y="24"/>
                  <a:ext cx="86" cy="4296"/>
                  <a:chOff x="5616" y="-48"/>
                  <a:chExt cx="144" cy="4368"/>
                </a:xfrm>
              </p:grpSpPr>
              <p:sp>
                <p:nvSpPr>
                  <p:cNvPr id="6163"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64"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6157" name="Group 15"/>
                <p:cNvGrpSpPr>
                  <a:grpSpLocks/>
                </p:cNvGrpSpPr>
                <p:nvPr/>
              </p:nvGrpSpPr>
              <p:grpSpPr bwMode="auto">
                <a:xfrm>
                  <a:off x="144" y="0"/>
                  <a:ext cx="5616" cy="144"/>
                  <a:chOff x="96" y="-48"/>
                  <a:chExt cx="5520" cy="144"/>
                </a:xfrm>
              </p:grpSpPr>
              <p:sp>
                <p:nvSpPr>
                  <p:cNvPr id="6161"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62"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6158" name="Group 18"/>
                <p:cNvGrpSpPr>
                  <a:grpSpLocks/>
                </p:cNvGrpSpPr>
                <p:nvPr/>
              </p:nvGrpSpPr>
              <p:grpSpPr bwMode="auto">
                <a:xfrm>
                  <a:off x="144" y="4234"/>
                  <a:ext cx="5616" cy="86"/>
                  <a:chOff x="96" y="4176"/>
                  <a:chExt cx="5520" cy="144"/>
                </a:xfrm>
              </p:grpSpPr>
              <p:sp>
                <p:nvSpPr>
                  <p:cNvPr id="6159"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60"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25" name="Rectangle 21">
                <a:extLst>
                  <a:ext uri="{FF2B5EF4-FFF2-40B4-BE49-F238E27FC236}">
                    <a16:creationId xmlns:a16="http://schemas.microsoft.com/office/drawing/2014/main" id="{1356E452-5F4A-4349-89B4-56822A4EFFB4}"/>
                  </a:ext>
                </a:extLst>
              </p:cNvPr>
              <p:cNvSpPr>
                <a:spLocks noChangeArrowheads="1"/>
              </p:cNvSpPr>
              <p:nvPr/>
            </p:nvSpPr>
            <p:spPr bwMode="auto">
              <a:xfrm>
                <a:off x="2555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6152" name="Picture 42" descr="A picture containing shape&#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8" name="Picture 24" descr="https://www.ancientportsantiques.com/wp-content/uploads/2011/07/Kyrenia2-300B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25" y="1169988"/>
            <a:ext cx="3635375"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24375" y="1190625"/>
            <a:ext cx="393382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203575"/>
            <a:ext cx="3657600"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stretch>
            <a:fillRect/>
          </a:stretch>
        </p:blipFill>
        <p:spPr>
          <a:xfrm>
            <a:off x="976317" y="1297984"/>
            <a:ext cx="2923502" cy="5394916"/>
          </a:xfrm>
          <a:prstGeom prst="ellipse">
            <a:avLst/>
          </a:prstGeom>
          <a:ln>
            <a:noFill/>
          </a:ln>
          <a:effectLst>
            <a:softEdge rad="112500"/>
          </a:effectLst>
        </p:spPr>
      </p:pic>
    </p:spTree>
    <p:extLst>
      <p:ext uri="{BB962C8B-B14F-4D97-AF65-F5344CB8AC3E}">
        <p14:creationId xmlns:p14="http://schemas.microsoft.com/office/powerpoint/2010/main" val="266691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1000"/>
                                        <p:tgtEl>
                                          <p:spTgt spid="6148"/>
                                        </p:tgtEl>
                                      </p:cBhvr>
                                    </p:animEffect>
                                    <p:anim calcmode="lin" valueType="num">
                                      <p:cBhvr>
                                        <p:cTn id="8" dur="1000" fill="hold"/>
                                        <p:tgtEl>
                                          <p:spTgt spid="6148"/>
                                        </p:tgtEl>
                                        <p:attrNameLst>
                                          <p:attrName>ppt_x</p:attrName>
                                        </p:attrNameLst>
                                      </p:cBhvr>
                                      <p:tavLst>
                                        <p:tav tm="0">
                                          <p:val>
                                            <p:strVal val="#ppt_x"/>
                                          </p:val>
                                        </p:tav>
                                        <p:tav tm="100000">
                                          <p:val>
                                            <p:strVal val="#ppt_x"/>
                                          </p:val>
                                        </p:tav>
                                      </p:tavLst>
                                    </p:anim>
                                    <p:anim calcmode="lin" valueType="num">
                                      <p:cBhvr>
                                        <p:cTn id="9"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149"/>
                                        </p:tgtEl>
                                        <p:attrNameLst>
                                          <p:attrName>style.visibility</p:attrName>
                                        </p:attrNameLst>
                                      </p:cBhvr>
                                      <p:to>
                                        <p:strVal val="visible"/>
                                      </p:to>
                                    </p:set>
                                    <p:anim calcmode="lin" valueType="num">
                                      <p:cBhvr additive="base">
                                        <p:cTn id="14" dur="500" fill="hold"/>
                                        <p:tgtEl>
                                          <p:spTgt spid="6149"/>
                                        </p:tgtEl>
                                        <p:attrNameLst>
                                          <p:attrName>ppt_x</p:attrName>
                                        </p:attrNameLst>
                                      </p:cBhvr>
                                      <p:tavLst>
                                        <p:tav tm="0">
                                          <p:val>
                                            <p:strVal val="#ppt_x"/>
                                          </p:val>
                                        </p:tav>
                                        <p:tav tm="100000">
                                          <p:val>
                                            <p:strVal val="#ppt_x"/>
                                          </p:val>
                                        </p:tav>
                                      </p:tavLst>
                                    </p:anim>
                                    <p:anim calcmode="lin" valueType="num">
                                      <p:cBhvr additive="base">
                                        <p:cTn id="15"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150"/>
                                        </p:tgtEl>
                                        <p:attrNameLst>
                                          <p:attrName>style.visibility</p:attrName>
                                        </p:attrNameLst>
                                      </p:cBhvr>
                                      <p:to>
                                        <p:strVal val="visible"/>
                                      </p:to>
                                    </p:set>
                                    <p:anim calcmode="lin" valueType="num">
                                      <p:cBhvr additive="base">
                                        <p:cTn id="20" dur="500" fill="hold"/>
                                        <p:tgtEl>
                                          <p:spTgt spid="6150"/>
                                        </p:tgtEl>
                                        <p:attrNameLst>
                                          <p:attrName>ppt_x</p:attrName>
                                        </p:attrNameLst>
                                      </p:cBhvr>
                                      <p:tavLst>
                                        <p:tav tm="0">
                                          <p:val>
                                            <p:strVal val="#ppt_x"/>
                                          </p:val>
                                        </p:tav>
                                        <p:tav tm="100000">
                                          <p:val>
                                            <p:strVal val="#ppt_x"/>
                                          </p:val>
                                        </p:tav>
                                      </p:tavLst>
                                    </p:anim>
                                    <p:anim calcmode="lin" valueType="num">
                                      <p:cBhvr additive="base">
                                        <p:cTn id="21"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0"/>
            <a:ext cx="7772400" cy="838200"/>
          </a:xfrm>
        </p:spPr>
        <p:txBody>
          <a:bodyPr/>
          <a:lstStyle/>
          <a:p>
            <a:r>
              <a:rPr lang="en-US" altLang="en-US" sz="2800" smtClean="0"/>
              <a:t>Evolution of Wind Turbines </a:t>
            </a:r>
          </a:p>
        </p:txBody>
      </p:sp>
      <p:sp>
        <p:nvSpPr>
          <p:cNvPr id="64515" name="Rectangle 3"/>
          <p:cNvSpPr>
            <a:spLocks noGrp="1" noChangeArrowheads="1"/>
          </p:cNvSpPr>
          <p:nvPr>
            <p:ph type="body" idx="1"/>
          </p:nvPr>
        </p:nvSpPr>
        <p:spPr>
          <a:xfrm>
            <a:off x="303474" y="1152424"/>
            <a:ext cx="8686800" cy="5715000"/>
          </a:xfrm>
        </p:spPr>
        <p:txBody>
          <a:bodyPr>
            <a:normAutofit lnSpcReduction="10000"/>
          </a:bodyPr>
          <a:lstStyle/>
          <a:p>
            <a:pPr>
              <a:lnSpc>
                <a:spcPct val="80000"/>
              </a:lnSpc>
            </a:pPr>
            <a:r>
              <a:rPr lang="en-US" altLang="en-US" sz="2400" dirty="0" smtClean="0">
                <a:latin typeface="Times New Roman" panose="02020603050405020304" pitchFamily="18" charset="0"/>
                <a:cs typeface="Times New Roman" panose="02020603050405020304" pitchFamily="18" charset="0"/>
              </a:rPr>
              <a:t>Wind is a clean, safe, renewable form of energy.</a:t>
            </a:r>
          </a:p>
          <a:p>
            <a:pPr>
              <a:lnSpc>
                <a:spcPct val="80000"/>
              </a:lnSpc>
            </a:pPr>
            <a:r>
              <a:rPr lang="en-US" altLang="en-US" sz="2400" dirty="0" smtClean="0">
                <a:latin typeface="Times New Roman" panose="02020603050405020304" pitchFamily="18" charset="0"/>
                <a:cs typeface="Times New Roman" panose="02020603050405020304" pitchFamily="18" charset="0"/>
              </a:rPr>
              <a:t>Although the use of wind power in sailing vessels appeared in antiquity, the widespread use of wind power for grinding grain and pumping water was delayed until </a:t>
            </a:r>
          </a:p>
          <a:p>
            <a:pPr lvl="1">
              <a:lnSpc>
                <a:spcPct val="80000"/>
              </a:lnSpc>
            </a:pPr>
            <a:r>
              <a:rPr lang="en-US" altLang="en-US" sz="2400" dirty="0" smtClean="0">
                <a:latin typeface="Times New Roman" panose="02020603050405020304" pitchFamily="18" charset="0"/>
                <a:cs typeface="Times New Roman" panose="02020603050405020304" pitchFamily="18" charset="0"/>
              </a:rPr>
              <a:t>the 7th century in Persia, </a:t>
            </a:r>
          </a:p>
          <a:p>
            <a:pPr lvl="1">
              <a:lnSpc>
                <a:spcPct val="80000"/>
              </a:lnSpc>
            </a:pPr>
            <a:r>
              <a:rPr lang="en-US" altLang="en-US" sz="2400" dirty="0" smtClean="0">
                <a:latin typeface="Times New Roman" panose="02020603050405020304" pitchFamily="18" charset="0"/>
                <a:cs typeface="Times New Roman" panose="02020603050405020304" pitchFamily="18" charset="0"/>
              </a:rPr>
              <a:t>the 12th century in England, and </a:t>
            </a:r>
          </a:p>
          <a:p>
            <a:pPr lvl="1">
              <a:lnSpc>
                <a:spcPct val="80000"/>
              </a:lnSpc>
            </a:pPr>
            <a:r>
              <a:rPr lang="en-US" altLang="en-US" sz="2400" dirty="0" smtClean="0">
                <a:latin typeface="Times New Roman" panose="02020603050405020304" pitchFamily="18" charset="0"/>
                <a:cs typeface="Times New Roman" panose="02020603050405020304" pitchFamily="18" charset="0"/>
              </a:rPr>
              <a:t>the 15th century in Holland. </a:t>
            </a:r>
          </a:p>
          <a:p>
            <a:pPr>
              <a:lnSpc>
                <a:spcPct val="80000"/>
              </a:lnSpc>
            </a:pPr>
            <a:r>
              <a:rPr lang="en-US" altLang="en-US" sz="2400" dirty="0" smtClean="0">
                <a:latin typeface="Times New Roman" panose="02020603050405020304" pitchFamily="18" charset="0"/>
                <a:cs typeface="Times New Roman" panose="02020603050405020304" pitchFamily="18" charset="0"/>
              </a:rPr>
              <a:t>17th century, Leibniz proposed using windmills and waterwheels together to pump water from mines in the Harz Mountains.</a:t>
            </a:r>
          </a:p>
          <a:p>
            <a:pPr>
              <a:lnSpc>
                <a:spcPct val="80000"/>
              </a:lnSpc>
            </a:pPr>
            <a:r>
              <a:rPr lang="en-US" altLang="en-US" sz="2400" dirty="0" smtClean="0">
                <a:latin typeface="Times New Roman" panose="02020603050405020304" pitchFamily="18" charset="0"/>
                <a:cs typeface="Times New Roman" panose="02020603050405020304" pitchFamily="18" charset="0"/>
              </a:rPr>
              <a:t>Dutch settlers brought Dutch mills to America in the 18th century. </a:t>
            </a:r>
          </a:p>
          <a:p>
            <a:pPr>
              <a:lnSpc>
                <a:spcPct val="80000"/>
              </a:lnSpc>
            </a:pPr>
            <a:r>
              <a:rPr lang="en-US" altLang="en-US" sz="2400" dirty="0" smtClean="0">
                <a:latin typeface="Times New Roman" panose="02020603050405020304" pitchFamily="18" charset="0"/>
                <a:cs typeface="Times New Roman" panose="02020603050405020304" pitchFamily="18" charset="0"/>
              </a:rPr>
              <a:t>This led to the development of a </a:t>
            </a:r>
            <a:r>
              <a:rPr lang="en-US" altLang="en-US" sz="2400" dirty="0" err="1" smtClean="0">
                <a:latin typeface="Times New Roman" panose="02020603050405020304" pitchFamily="18" charset="0"/>
                <a:cs typeface="Times New Roman" panose="02020603050405020304" pitchFamily="18" charset="0"/>
              </a:rPr>
              <a:t>multiblade</a:t>
            </a:r>
            <a:r>
              <a:rPr lang="en-US" altLang="en-US" sz="2400" dirty="0" smtClean="0">
                <a:latin typeface="Times New Roman" panose="02020603050405020304" pitchFamily="18" charset="0"/>
                <a:cs typeface="Times New Roman" panose="02020603050405020304" pitchFamily="18" charset="0"/>
              </a:rPr>
              <a:t> wind turbine that was used to pump water for livestock.</a:t>
            </a:r>
          </a:p>
          <a:p>
            <a:pPr>
              <a:lnSpc>
                <a:spcPct val="80000"/>
              </a:lnSpc>
            </a:pPr>
            <a:r>
              <a:rPr lang="en-US" altLang="en-US" sz="2400" dirty="0" smtClean="0">
                <a:latin typeface="Times New Roman" panose="02020603050405020304" pitchFamily="18" charset="0"/>
                <a:cs typeface="Times New Roman" panose="02020603050405020304" pitchFamily="18" charset="0"/>
              </a:rPr>
              <a:t>Wind turbines were used in Denmark in 1890 to generate electric power. </a:t>
            </a:r>
          </a:p>
          <a:p>
            <a:pPr>
              <a:lnSpc>
                <a:spcPct val="80000"/>
              </a:lnSpc>
            </a:pPr>
            <a:r>
              <a:rPr lang="en-US" altLang="en-US" sz="2400" dirty="0" smtClean="0">
                <a:latin typeface="Times New Roman" panose="02020603050405020304" pitchFamily="18" charset="0"/>
                <a:cs typeface="Times New Roman" panose="02020603050405020304" pitchFamily="18" charset="0"/>
              </a:rPr>
              <a:t>Early in the 20th century American farms began to use wind turbines to drive electricity generators for charging storage batteries. </a:t>
            </a:r>
          </a:p>
        </p:txBody>
      </p:sp>
      <p:grpSp>
        <p:nvGrpSpPr>
          <p:cNvPr id="4" name="Group 38"/>
          <p:cNvGrpSpPr>
            <a:grpSpLocks/>
          </p:cNvGrpSpPr>
          <p:nvPr/>
        </p:nvGrpSpPr>
        <p:grpSpPr bwMode="auto">
          <a:xfrm>
            <a:off x="0" y="0"/>
            <a:ext cx="9144000" cy="6858000"/>
            <a:chOff x="0" y="0"/>
            <a:chExt cx="9144000" cy="6858000"/>
          </a:xfrm>
        </p:grpSpPr>
        <p:grpSp>
          <p:nvGrpSpPr>
            <p:cNvPr id="5" name="Group 19"/>
            <p:cNvGrpSpPr>
              <a:grpSpLocks/>
            </p:cNvGrpSpPr>
            <p:nvPr/>
          </p:nvGrpSpPr>
          <p:grpSpPr bwMode="auto">
            <a:xfrm>
              <a:off x="0" y="0"/>
              <a:ext cx="9144000" cy="6858000"/>
              <a:chOff x="0" y="0"/>
              <a:chExt cx="9144000" cy="6858000"/>
            </a:xfrm>
          </p:grpSpPr>
          <p:grpSp>
            <p:nvGrpSpPr>
              <p:cNvPr id="7" name="Group 8"/>
              <p:cNvGrpSpPr>
                <a:grpSpLocks/>
              </p:cNvGrpSpPr>
              <p:nvPr/>
            </p:nvGrpSpPr>
            <p:grpSpPr bwMode="auto">
              <a:xfrm>
                <a:off x="0" y="0"/>
                <a:ext cx="9144000" cy="6858000"/>
                <a:chOff x="0" y="0"/>
                <a:chExt cx="5760" cy="4320"/>
              </a:xfrm>
            </p:grpSpPr>
            <p:grpSp>
              <p:nvGrpSpPr>
                <p:cNvPr id="9" name="Group 9"/>
                <p:cNvGrpSpPr>
                  <a:grpSpLocks/>
                </p:cNvGrpSpPr>
                <p:nvPr/>
              </p:nvGrpSpPr>
              <p:grpSpPr bwMode="auto">
                <a:xfrm>
                  <a:off x="0" y="0"/>
                  <a:ext cx="192" cy="4320"/>
                  <a:chOff x="0" y="-48"/>
                  <a:chExt cx="144" cy="4368"/>
                </a:xfrm>
              </p:grpSpPr>
              <p:sp>
                <p:nvSpPr>
                  <p:cNvPr id="19"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20"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0" name="Group 12"/>
                <p:cNvGrpSpPr>
                  <a:grpSpLocks/>
                </p:cNvGrpSpPr>
                <p:nvPr/>
              </p:nvGrpSpPr>
              <p:grpSpPr bwMode="auto">
                <a:xfrm>
                  <a:off x="5674" y="24"/>
                  <a:ext cx="86" cy="4296"/>
                  <a:chOff x="5616" y="-48"/>
                  <a:chExt cx="144" cy="4368"/>
                </a:xfrm>
              </p:grpSpPr>
              <p:sp>
                <p:nvSpPr>
                  <p:cNvPr id="17"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18"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1" name="Group 15"/>
                <p:cNvGrpSpPr>
                  <a:grpSpLocks/>
                </p:cNvGrpSpPr>
                <p:nvPr/>
              </p:nvGrpSpPr>
              <p:grpSpPr bwMode="auto">
                <a:xfrm>
                  <a:off x="144" y="0"/>
                  <a:ext cx="5616" cy="144"/>
                  <a:chOff x="96" y="-48"/>
                  <a:chExt cx="5520" cy="144"/>
                </a:xfrm>
              </p:grpSpPr>
              <p:sp>
                <p:nvSpPr>
                  <p:cNvPr id="15"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16"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12" name="Group 18"/>
                <p:cNvGrpSpPr>
                  <a:grpSpLocks/>
                </p:cNvGrpSpPr>
                <p:nvPr/>
              </p:nvGrpSpPr>
              <p:grpSpPr bwMode="auto">
                <a:xfrm>
                  <a:off x="144" y="4234"/>
                  <a:ext cx="5616" cy="86"/>
                  <a:chOff x="96" y="4176"/>
                  <a:chExt cx="5520" cy="144"/>
                </a:xfrm>
              </p:grpSpPr>
              <p:sp>
                <p:nvSpPr>
                  <p:cNvPr id="13"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14"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8" name="Rectangle 21">
                <a:extLst>
                  <a:ext uri="{FF2B5EF4-FFF2-40B4-BE49-F238E27FC236}">
                    <a16:creationId xmlns:a16="http://schemas.microsoft.com/office/drawing/2014/main" id="{1356E452-5F4A-4349-89B4-56822A4EFFB4}"/>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6" name="Picture 42" descr="A picture containing shape&#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11916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dissolve">
                                      <p:cBhvr>
                                        <p:cTn id="7" dur="500"/>
                                        <p:tgtEl>
                                          <p:spTgt spid="645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dissolve">
                                      <p:cBhvr>
                                        <p:cTn id="12" dur="500"/>
                                        <p:tgtEl>
                                          <p:spTgt spid="645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dissolve">
                                      <p:cBhvr>
                                        <p:cTn id="17" dur="500"/>
                                        <p:tgtEl>
                                          <p:spTgt spid="645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4515">
                                            <p:txEl>
                                              <p:pRg st="3" end="3"/>
                                            </p:txEl>
                                          </p:spTgt>
                                        </p:tgtEl>
                                        <p:attrNameLst>
                                          <p:attrName>style.visibility</p:attrName>
                                        </p:attrNameLst>
                                      </p:cBhvr>
                                      <p:to>
                                        <p:strVal val="visible"/>
                                      </p:to>
                                    </p:set>
                                    <p:animEffect transition="in" filter="dissolve">
                                      <p:cBhvr>
                                        <p:cTn id="22" dur="500"/>
                                        <p:tgtEl>
                                          <p:spTgt spid="645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4515">
                                            <p:txEl>
                                              <p:pRg st="4" end="4"/>
                                            </p:txEl>
                                          </p:spTgt>
                                        </p:tgtEl>
                                        <p:attrNameLst>
                                          <p:attrName>style.visibility</p:attrName>
                                        </p:attrNameLst>
                                      </p:cBhvr>
                                      <p:to>
                                        <p:strVal val="visible"/>
                                      </p:to>
                                    </p:set>
                                    <p:animEffect transition="in" filter="dissolve">
                                      <p:cBhvr>
                                        <p:cTn id="27" dur="500"/>
                                        <p:tgtEl>
                                          <p:spTgt spid="6451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4515">
                                            <p:txEl>
                                              <p:pRg st="5" end="5"/>
                                            </p:txEl>
                                          </p:spTgt>
                                        </p:tgtEl>
                                        <p:attrNameLst>
                                          <p:attrName>style.visibility</p:attrName>
                                        </p:attrNameLst>
                                      </p:cBhvr>
                                      <p:to>
                                        <p:strVal val="visible"/>
                                      </p:to>
                                    </p:set>
                                    <p:animEffect transition="in" filter="dissolve">
                                      <p:cBhvr>
                                        <p:cTn id="32" dur="500"/>
                                        <p:tgtEl>
                                          <p:spTgt spid="6451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4515">
                                            <p:txEl>
                                              <p:pRg st="6" end="6"/>
                                            </p:txEl>
                                          </p:spTgt>
                                        </p:tgtEl>
                                        <p:attrNameLst>
                                          <p:attrName>style.visibility</p:attrName>
                                        </p:attrNameLst>
                                      </p:cBhvr>
                                      <p:to>
                                        <p:strVal val="visible"/>
                                      </p:to>
                                    </p:set>
                                    <p:animEffect transition="in" filter="dissolve">
                                      <p:cBhvr>
                                        <p:cTn id="37" dur="500"/>
                                        <p:tgtEl>
                                          <p:spTgt spid="6451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4515">
                                            <p:txEl>
                                              <p:pRg st="7" end="7"/>
                                            </p:txEl>
                                          </p:spTgt>
                                        </p:tgtEl>
                                        <p:attrNameLst>
                                          <p:attrName>style.visibility</p:attrName>
                                        </p:attrNameLst>
                                      </p:cBhvr>
                                      <p:to>
                                        <p:strVal val="visible"/>
                                      </p:to>
                                    </p:set>
                                    <p:animEffect transition="in" filter="dissolve">
                                      <p:cBhvr>
                                        <p:cTn id="42" dur="500"/>
                                        <p:tgtEl>
                                          <p:spTgt spid="6451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4515">
                                            <p:txEl>
                                              <p:pRg st="8" end="8"/>
                                            </p:txEl>
                                          </p:spTgt>
                                        </p:tgtEl>
                                        <p:attrNameLst>
                                          <p:attrName>style.visibility</p:attrName>
                                        </p:attrNameLst>
                                      </p:cBhvr>
                                      <p:to>
                                        <p:strVal val="visible"/>
                                      </p:to>
                                    </p:set>
                                    <p:animEffect transition="in" filter="dissolve">
                                      <p:cBhvr>
                                        <p:cTn id="47" dur="500"/>
                                        <p:tgtEl>
                                          <p:spTgt spid="64515">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4515">
                                            <p:txEl>
                                              <p:pRg st="9" end="9"/>
                                            </p:txEl>
                                          </p:spTgt>
                                        </p:tgtEl>
                                        <p:attrNameLst>
                                          <p:attrName>style.visibility</p:attrName>
                                        </p:attrNameLst>
                                      </p:cBhvr>
                                      <p:to>
                                        <p:strVal val="visible"/>
                                      </p:to>
                                    </p:set>
                                    <p:animEffect transition="in" filter="dissolve">
                                      <p:cBhvr>
                                        <p:cTn id="52" dur="500"/>
                                        <p:tgtEl>
                                          <p:spTgt spid="645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533400" y="112369"/>
            <a:ext cx="7772400" cy="914400"/>
          </a:xfrm>
        </p:spPr>
        <p:txBody>
          <a:bodyPr/>
          <a:lstStyle/>
          <a:p>
            <a:r>
              <a:rPr lang="en-IN" altLang="en-US" sz="2800" dirty="0" smtClean="0"/>
              <a:t>A Persian vertical-axis windmill in </a:t>
            </a:r>
            <a:r>
              <a:rPr lang="en-IN" altLang="en-US" sz="2800" dirty="0" err="1" smtClean="0"/>
              <a:t>Sıstan</a:t>
            </a:r>
            <a:endParaRPr lang="en-IN" altLang="en-US" sz="2800" dirty="0" smtClean="0"/>
          </a:p>
        </p:txBody>
      </p:sp>
      <p:sp>
        <p:nvSpPr>
          <p:cNvPr id="39939" name="Content Placeholder 5"/>
          <p:cNvSpPr>
            <a:spLocks noGrp="1"/>
          </p:cNvSpPr>
          <p:nvPr>
            <p:ph idx="1"/>
          </p:nvPr>
        </p:nvSpPr>
        <p:spPr>
          <a:xfrm>
            <a:off x="3505200" y="1066800"/>
            <a:ext cx="5410200" cy="5715000"/>
          </a:xfrm>
        </p:spPr>
        <p:txBody>
          <a:bodyPr/>
          <a:lstStyle/>
          <a:p>
            <a:r>
              <a:rPr lang="en-IN" altLang="en-US" sz="2400" smtClean="0"/>
              <a:t>The two storied,walled structure had millstones at the top and a rotor at the bottom.</a:t>
            </a:r>
          </a:p>
          <a:p>
            <a:r>
              <a:rPr lang="en-IN" altLang="en-US" sz="2400" smtClean="0"/>
              <a:t> The latter consisting of a spoked reel with 6 to 12 upright ribs, each covered with cloth to form separate sails. </a:t>
            </a:r>
          </a:p>
          <a:p>
            <a:r>
              <a:rPr lang="en-IN" altLang="en-US" sz="2400" smtClean="0"/>
              <a:t>The sketch shows the bellying of the cloth coverings as they catch the wind and push the reel around. </a:t>
            </a:r>
          </a:p>
          <a:p>
            <a:r>
              <a:rPr lang="en-IN" altLang="en-US" sz="2400" smtClean="0"/>
              <a:t>Each wall had an offset opening the height of the rotor, with its perimeter beveled to decrease the free area through the thickness of the wall and hence accelerate the wind from any direction.</a:t>
            </a:r>
          </a:p>
        </p:txBody>
      </p:sp>
      <p:pic>
        <p:nvPicPr>
          <p:cNvPr id="399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63" y="1292225"/>
            <a:ext cx="33178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38"/>
          <p:cNvGrpSpPr>
            <a:grpSpLocks/>
          </p:cNvGrpSpPr>
          <p:nvPr/>
        </p:nvGrpSpPr>
        <p:grpSpPr bwMode="auto">
          <a:xfrm>
            <a:off x="0" y="0"/>
            <a:ext cx="9144000" cy="6858000"/>
            <a:chOff x="0" y="0"/>
            <a:chExt cx="9144000" cy="6858000"/>
          </a:xfrm>
        </p:grpSpPr>
        <p:grpSp>
          <p:nvGrpSpPr>
            <p:cNvPr id="24" name="Group 19"/>
            <p:cNvGrpSpPr>
              <a:grpSpLocks/>
            </p:cNvGrpSpPr>
            <p:nvPr/>
          </p:nvGrpSpPr>
          <p:grpSpPr bwMode="auto">
            <a:xfrm>
              <a:off x="0" y="0"/>
              <a:ext cx="9144000" cy="6858000"/>
              <a:chOff x="0" y="0"/>
              <a:chExt cx="9144000" cy="6858000"/>
            </a:xfrm>
          </p:grpSpPr>
          <p:grpSp>
            <p:nvGrpSpPr>
              <p:cNvPr id="26" name="Group 8"/>
              <p:cNvGrpSpPr>
                <a:grpSpLocks/>
              </p:cNvGrpSpPr>
              <p:nvPr/>
            </p:nvGrpSpPr>
            <p:grpSpPr bwMode="auto">
              <a:xfrm>
                <a:off x="0" y="0"/>
                <a:ext cx="9144000" cy="6858000"/>
                <a:chOff x="0" y="0"/>
                <a:chExt cx="5760" cy="4320"/>
              </a:xfrm>
            </p:grpSpPr>
            <p:grpSp>
              <p:nvGrpSpPr>
                <p:cNvPr id="28" name="Group 27"/>
                <p:cNvGrpSpPr>
                  <a:grpSpLocks/>
                </p:cNvGrpSpPr>
                <p:nvPr/>
              </p:nvGrpSpPr>
              <p:grpSpPr bwMode="auto">
                <a:xfrm>
                  <a:off x="0" y="0"/>
                  <a:ext cx="192" cy="4320"/>
                  <a:chOff x="0" y="-48"/>
                  <a:chExt cx="144" cy="4368"/>
                </a:xfrm>
              </p:grpSpPr>
              <p:sp>
                <p:nvSpPr>
                  <p:cNvPr id="38"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9"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9" name="Group 12"/>
                <p:cNvGrpSpPr>
                  <a:grpSpLocks/>
                </p:cNvGrpSpPr>
                <p:nvPr/>
              </p:nvGrpSpPr>
              <p:grpSpPr bwMode="auto">
                <a:xfrm>
                  <a:off x="5674" y="24"/>
                  <a:ext cx="86" cy="4296"/>
                  <a:chOff x="5616" y="-48"/>
                  <a:chExt cx="144" cy="4368"/>
                </a:xfrm>
              </p:grpSpPr>
              <p:sp>
                <p:nvSpPr>
                  <p:cNvPr id="36"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7"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30" name="Group 15"/>
                <p:cNvGrpSpPr>
                  <a:grpSpLocks/>
                </p:cNvGrpSpPr>
                <p:nvPr/>
              </p:nvGrpSpPr>
              <p:grpSpPr bwMode="auto">
                <a:xfrm>
                  <a:off x="144" y="0"/>
                  <a:ext cx="5616" cy="144"/>
                  <a:chOff x="96" y="-48"/>
                  <a:chExt cx="5520" cy="144"/>
                </a:xfrm>
              </p:grpSpPr>
              <p:sp>
                <p:nvSpPr>
                  <p:cNvPr id="34"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5"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31" name="Group 18"/>
                <p:cNvGrpSpPr>
                  <a:grpSpLocks/>
                </p:cNvGrpSpPr>
                <p:nvPr/>
              </p:nvGrpSpPr>
              <p:grpSpPr bwMode="auto">
                <a:xfrm>
                  <a:off x="144" y="4234"/>
                  <a:ext cx="5616" cy="86"/>
                  <a:chOff x="96" y="4176"/>
                  <a:chExt cx="5520" cy="144"/>
                </a:xfrm>
              </p:grpSpPr>
              <p:sp>
                <p:nvSpPr>
                  <p:cNvPr id="32"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3"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27" name="Rectangle 21">
                <a:extLst>
                  <a:ext uri="{FF2B5EF4-FFF2-40B4-BE49-F238E27FC236}">
                    <a16:creationId xmlns:a16="http://schemas.microsoft.com/office/drawing/2014/main" id="{1356E452-5F4A-4349-89B4-56822A4EFFB4}"/>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5" name="Picture 42" descr="A picture containing shape&#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90512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circle(in)">
                                      <p:cBhvr>
                                        <p:cTn id="7" dur="500"/>
                                        <p:tgtEl>
                                          <p:spTgt spid="39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dissolve">
                                      <p:cBhvr>
                                        <p:cTn id="12" dur="500"/>
                                        <p:tgtEl>
                                          <p:spTgt spid="399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9939">
                                            <p:txEl>
                                              <p:pRg st="1" end="1"/>
                                            </p:txEl>
                                          </p:spTgt>
                                        </p:tgtEl>
                                        <p:attrNameLst>
                                          <p:attrName>style.visibility</p:attrName>
                                        </p:attrNameLst>
                                      </p:cBhvr>
                                      <p:to>
                                        <p:strVal val="visible"/>
                                      </p:to>
                                    </p:set>
                                    <p:animEffect transition="in" filter="dissolve">
                                      <p:cBhvr>
                                        <p:cTn id="17" dur="500"/>
                                        <p:tgtEl>
                                          <p:spTgt spid="399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9939">
                                            <p:txEl>
                                              <p:pRg st="2" end="2"/>
                                            </p:txEl>
                                          </p:spTgt>
                                        </p:tgtEl>
                                        <p:attrNameLst>
                                          <p:attrName>style.visibility</p:attrName>
                                        </p:attrNameLst>
                                      </p:cBhvr>
                                      <p:to>
                                        <p:strVal val="visible"/>
                                      </p:to>
                                    </p:set>
                                    <p:animEffect transition="in" filter="dissolve">
                                      <p:cBhvr>
                                        <p:cTn id="22" dur="500"/>
                                        <p:tgtEl>
                                          <p:spTgt spid="3993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9939">
                                            <p:txEl>
                                              <p:pRg st="3" end="3"/>
                                            </p:txEl>
                                          </p:spTgt>
                                        </p:tgtEl>
                                        <p:attrNameLst>
                                          <p:attrName>style.visibility</p:attrName>
                                        </p:attrNameLst>
                                      </p:cBhvr>
                                      <p:to>
                                        <p:strVal val="visible"/>
                                      </p:to>
                                    </p:set>
                                    <p:animEffect transition="in" filter="dissolve">
                                      <p:cBhvr>
                                        <p:cTn id="27"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762000" y="304800"/>
            <a:ext cx="7772400" cy="533400"/>
          </a:xfrm>
        </p:spPr>
        <p:txBody>
          <a:bodyPr/>
          <a:lstStyle/>
          <a:p>
            <a:r>
              <a:rPr lang="en-IN" altLang="en-US" sz="2800" smtClean="0"/>
              <a:t>The Windmills of Neh</a:t>
            </a:r>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733800"/>
            <a:ext cx="24765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19200"/>
            <a:ext cx="2684463"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038600"/>
            <a:ext cx="19018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4988" y="1143000"/>
            <a:ext cx="2005012"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38"/>
          <p:cNvGrpSpPr>
            <a:grpSpLocks/>
          </p:cNvGrpSpPr>
          <p:nvPr/>
        </p:nvGrpSpPr>
        <p:grpSpPr bwMode="auto">
          <a:xfrm>
            <a:off x="0" y="0"/>
            <a:ext cx="9144000" cy="6858000"/>
            <a:chOff x="0" y="0"/>
            <a:chExt cx="9144000" cy="6858000"/>
          </a:xfrm>
        </p:grpSpPr>
        <p:grpSp>
          <p:nvGrpSpPr>
            <p:cNvPr id="26" name="Group 19"/>
            <p:cNvGrpSpPr>
              <a:grpSpLocks/>
            </p:cNvGrpSpPr>
            <p:nvPr/>
          </p:nvGrpSpPr>
          <p:grpSpPr bwMode="auto">
            <a:xfrm>
              <a:off x="0" y="0"/>
              <a:ext cx="9144000" cy="6858000"/>
              <a:chOff x="0" y="0"/>
              <a:chExt cx="9144000" cy="6858000"/>
            </a:xfrm>
          </p:grpSpPr>
          <p:grpSp>
            <p:nvGrpSpPr>
              <p:cNvPr id="28" name="Group 8"/>
              <p:cNvGrpSpPr>
                <a:grpSpLocks/>
              </p:cNvGrpSpPr>
              <p:nvPr/>
            </p:nvGrpSpPr>
            <p:grpSpPr bwMode="auto">
              <a:xfrm>
                <a:off x="0" y="0"/>
                <a:ext cx="9144000" cy="6858000"/>
                <a:chOff x="0" y="0"/>
                <a:chExt cx="5760" cy="4320"/>
              </a:xfrm>
            </p:grpSpPr>
            <p:grpSp>
              <p:nvGrpSpPr>
                <p:cNvPr id="30" name="Group 29"/>
                <p:cNvGrpSpPr>
                  <a:grpSpLocks/>
                </p:cNvGrpSpPr>
                <p:nvPr/>
              </p:nvGrpSpPr>
              <p:grpSpPr bwMode="auto">
                <a:xfrm>
                  <a:off x="0" y="0"/>
                  <a:ext cx="192" cy="4320"/>
                  <a:chOff x="0" y="-48"/>
                  <a:chExt cx="144" cy="4368"/>
                </a:xfrm>
              </p:grpSpPr>
              <p:sp>
                <p:nvSpPr>
                  <p:cNvPr id="40"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41"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31" name="Group 12"/>
                <p:cNvGrpSpPr>
                  <a:grpSpLocks/>
                </p:cNvGrpSpPr>
                <p:nvPr/>
              </p:nvGrpSpPr>
              <p:grpSpPr bwMode="auto">
                <a:xfrm>
                  <a:off x="5674" y="24"/>
                  <a:ext cx="86" cy="4296"/>
                  <a:chOff x="5616" y="-48"/>
                  <a:chExt cx="144" cy="4368"/>
                </a:xfrm>
              </p:grpSpPr>
              <p:sp>
                <p:nvSpPr>
                  <p:cNvPr id="38"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9"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32" name="Group 15"/>
                <p:cNvGrpSpPr>
                  <a:grpSpLocks/>
                </p:cNvGrpSpPr>
                <p:nvPr/>
              </p:nvGrpSpPr>
              <p:grpSpPr bwMode="auto">
                <a:xfrm>
                  <a:off x="144" y="0"/>
                  <a:ext cx="5616" cy="144"/>
                  <a:chOff x="96" y="-48"/>
                  <a:chExt cx="5520" cy="144"/>
                </a:xfrm>
              </p:grpSpPr>
              <p:sp>
                <p:nvSpPr>
                  <p:cNvPr id="36"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7"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33" name="Group 18"/>
                <p:cNvGrpSpPr>
                  <a:grpSpLocks/>
                </p:cNvGrpSpPr>
                <p:nvPr/>
              </p:nvGrpSpPr>
              <p:grpSpPr bwMode="auto">
                <a:xfrm>
                  <a:off x="144" y="4234"/>
                  <a:ext cx="5616" cy="86"/>
                  <a:chOff x="96" y="4176"/>
                  <a:chExt cx="5520" cy="144"/>
                </a:xfrm>
              </p:grpSpPr>
              <p:sp>
                <p:nvSpPr>
                  <p:cNvPr id="34"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5"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29" name="Rectangle 21">
                <a:extLst>
                  <a:ext uri="{FF2B5EF4-FFF2-40B4-BE49-F238E27FC236}">
                    <a16:creationId xmlns:a16="http://schemas.microsoft.com/office/drawing/2014/main" id="{1356E452-5F4A-4349-89B4-56822A4EFFB4}"/>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7" name="Picture 42" descr="A picture containing shape&#10;&#10;Description automatically generat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17022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dissolve">
                                      <p:cBhvr>
                                        <p:cTn id="7" dur="500"/>
                                        <p:tgtEl>
                                          <p:spTgt spid="49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9157"/>
                                        </p:tgtEl>
                                        <p:attrNameLst>
                                          <p:attrName>style.visibility</p:attrName>
                                        </p:attrNameLst>
                                      </p:cBhvr>
                                      <p:to>
                                        <p:strVal val="visible"/>
                                      </p:to>
                                    </p:set>
                                    <p:animEffect transition="in" filter="dissolve">
                                      <p:cBhvr>
                                        <p:cTn id="12" dur="500"/>
                                        <p:tgtEl>
                                          <p:spTgt spid="491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9154"/>
                                        </p:tgtEl>
                                        <p:attrNameLst>
                                          <p:attrName>style.visibility</p:attrName>
                                        </p:attrNameLst>
                                      </p:cBhvr>
                                      <p:to>
                                        <p:strVal val="visible"/>
                                      </p:to>
                                    </p:set>
                                    <p:animEffect transition="in" filter="dissolve">
                                      <p:cBhvr>
                                        <p:cTn id="17" dur="500"/>
                                        <p:tgtEl>
                                          <p:spTgt spid="491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9155"/>
                                        </p:tgtEl>
                                        <p:attrNameLst>
                                          <p:attrName>style.visibility</p:attrName>
                                        </p:attrNameLst>
                                      </p:cBhvr>
                                      <p:to>
                                        <p:strVal val="visible"/>
                                      </p:to>
                                    </p:set>
                                    <p:animEffect transition="in" filter="dissolve">
                                      <p:cBhvr>
                                        <p:cTn id="22" dur="5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96036" y="177800"/>
            <a:ext cx="7772400" cy="952500"/>
          </a:xfrm>
        </p:spPr>
        <p:txBody>
          <a:bodyPr/>
          <a:lstStyle/>
          <a:p>
            <a:r>
              <a:rPr lang="en-IN" altLang="en-US" sz="2800" dirty="0" smtClean="0"/>
              <a:t>Performance of Persian Mills : 1963</a:t>
            </a:r>
          </a:p>
        </p:txBody>
      </p:sp>
      <p:sp>
        <p:nvSpPr>
          <p:cNvPr id="3" name="Content Placeholder 2"/>
          <p:cNvSpPr>
            <a:spLocks noGrp="1"/>
          </p:cNvSpPr>
          <p:nvPr>
            <p:ph idx="1"/>
          </p:nvPr>
        </p:nvSpPr>
        <p:spPr>
          <a:xfrm>
            <a:off x="381000" y="1371600"/>
            <a:ext cx="8458200" cy="4419600"/>
          </a:xfrm>
        </p:spPr>
        <p:txBody>
          <a:bodyPr/>
          <a:lstStyle/>
          <a:p>
            <a:r>
              <a:rPr lang="en-IN" altLang="en-US" sz="2400" smtClean="0"/>
              <a:t>In 1963, 50 mills were still operating. </a:t>
            </a:r>
          </a:p>
          <a:p>
            <a:r>
              <a:rPr lang="en-IN" altLang="en-US" sz="2400" smtClean="0"/>
              <a:t>Each milled an average of a ton of grain in 24 hours, so in a 120day windy season, they were said to produce a total output of 6,000 tons. </a:t>
            </a:r>
          </a:p>
          <a:p>
            <a:r>
              <a:rPr lang="en-IN" altLang="en-US" sz="2400" smtClean="0"/>
              <a:t>Based on a wind speed of about 30 m/s, an effective exposure at any time of 1.5 blades</a:t>
            </a:r>
          </a:p>
          <a:p>
            <a:r>
              <a:rPr lang="en-IN" altLang="en-US" sz="2400" smtClean="0"/>
              <a:t>The mill efficiency was of 50 percent, with a power output of about 75 hp per mill. </a:t>
            </a:r>
          </a:p>
          <a:p>
            <a:r>
              <a:rPr lang="en-IN" altLang="en-US" sz="2400" smtClean="0"/>
              <a:t>It is difficult to accept this high figure!!!</a:t>
            </a:r>
          </a:p>
          <a:p>
            <a:r>
              <a:rPr lang="en-IN" altLang="en-US" sz="2400" smtClean="0"/>
              <a:t>The basic design of these primitive vertical axis mills has lasted at least 1,000 years</a:t>
            </a:r>
          </a:p>
        </p:txBody>
      </p:sp>
      <p:grpSp>
        <p:nvGrpSpPr>
          <p:cNvPr id="20" name="Group 38"/>
          <p:cNvGrpSpPr>
            <a:grpSpLocks/>
          </p:cNvGrpSpPr>
          <p:nvPr/>
        </p:nvGrpSpPr>
        <p:grpSpPr bwMode="auto">
          <a:xfrm>
            <a:off x="0" y="0"/>
            <a:ext cx="9144000" cy="6858000"/>
            <a:chOff x="0" y="0"/>
            <a:chExt cx="9144000" cy="6858000"/>
          </a:xfrm>
        </p:grpSpPr>
        <p:grpSp>
          <p:nvGrpSpPr>
            <p:cNvPr id="21" name="Group 19"/>
            <p:cNvGrpSpPr>
              <a:grpSpLocks/>
            </p:cNvGrpSpPr>
            <p:nvPr/>
          </p:nvGrpSpPr>
          <p:grpSpPr bwMode="auto">
            <a:xfrm>
              <a:off x="0" y="0"/>
              <a:ext cx="9144000" cy="6858000"/>
              <a:chOff x="0" y="0"/>
              <a:chExt cx="9144000" cy="6858000"/>
            </a:xfrm>
          </p:grpSpPr>
          <p:grpSp>
            <p:nvGrpSpPr>
              <p:cNvPr id="24" name="Group 8"/>
              <p:cNvGrpSpPr>
                <a:grpSpLocks/>
              </p:cNvGrpSpPr>
              <p:nvPr/>
            </p:nvGrpSpPr>
            <p:grpSpPr bwMode="auto">
              <a:xfrm>
                <a:off x="0" y="0"/>
                <a:ext cx="9144000" cy="6858000"/>
                <a:chOff x="0" y="0"/>
                <a:chExt cx="5760" cy="4320"/>
              </a:xfrm>
            </p:grpSpPr>
            <p:grpSp>
              <p:nvGrpSpPr>
                <p:cNvPr id="26" name="Group 25"/>
                <p:cNvGrpSpPr>
                  <a:grpSpLocks/>
                </p:cNvGrpSpPr>
                <p:nvPr/>
              </p:nvGrpSpPr>
              <p:grpSpPr bwMode="auto">
                <a:xfrm>
                  <a:off x="0" y="0"/>
                  <a:ext cx="192" cy="4320"/>
                  <a:chOff x="0" y="-48"/>
                  <a:chExt cx="144" cy="4368"/>
                </a:xfrm>
              </p:grpSpPr>
              <p:sp>
                <p:nvSpPr>
                  <p:cNvPr id="36"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7"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7" name="Group 12"/>
                <p:cNvGrpSpPr>
                  <a:grpSpLocks/>
                </p:cNvGrpSpPr>
                <p:nvPr/>
              </p:nvGrpSpPr>
              <p:grpSpPr bwMode="auto">
                <a:xfrm>
                  <a:off x="5674" y="24"/>
                  <a:ext cx="86" cy="4296"/>
                  <a:chOff x="5616" y="-48"/>
                  <a:chExt cx="144" cy="4368"/>
                </a:xfrm>
              </p:grpSpPr>
              <p:sp>
                <p:nvSpPr>
                  <p:cNvPr id="34"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5"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8" name="Group 15"/>
                <p:cNvGrpSpPr>
                  <a:grpSpLocks/>
                </p:cNvGrpSpPr>
                <p:nvPr/>
              </p:nvGrpSpPr>
              <p:grpSpPr bwMode="auto">
                <a:xfrm>
                  <a:off x="144" y="0"/>
                  <a:ext cx="5616" cy="144"/>
                  <a:chOff x="96" y="-48"/>
                  <a:chExt cx="5520" cy="144"/>
                </a:xfrm>
              </p:grpSpPr>
              <p:sp>
                <p:nvSpPr>
                  <p:cNvPr id="32"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3"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9" name="Group 18"/>
                <p:cNvGrpSpPr>
                  <a:grpSpLocks/>
                </p:cNvGrpSpPr>
                <p:nvPr/>
              </p:nvGrpSpPr>
              <p:grpSpPr bwMode="auto">
                <a:xfrm>
                  <a:off x="144" y="4234"/>
                  <a:ext cx="5616" cy="86"/>
                  <a:chOff x="96" y="4176"/>
                  <a:chExt cx="5520" cy="144"/>
                </a:xfrm>
              </p:grpSpPr>
              <p:sp>
                <p:nvSpPr>
                  <p:cNvPr id="30"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1"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25" name="Rectangle 21">
                <a:extLst>
                  <a:ext uri="{FF2B5EF4-FFF2-40B4-BE49-F238E27FC236}">
                    <a16:creationId xmlns:a16="http://schemas.microsoft.com/office/drawing/2014/main" id="{1356E452-5F4A-4349-89B4-56822A4EFFB4}"/>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3" name="Picture 42" descr="A picture containing shape&#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30942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184150" y="292100"/>
            <a:ext cx="7772400" cy="693738"/>
          </a:xfrm>
        </p:spPr>
        <p:txBody>
          <a:bodyPr/>
          <a:lstStyle/>
          <a:p>
            <a:r>
              <a:rPr lang="en-IN" altLang="en-US" sz="2800" smtClean="0"/>
              <a:t>The vertical-axis Chinese windmill</a:t>
            </a:r>
          </a:p>
        </p:txBody>
      </p:sp>
      <p:pic>
        <p:nvPicPr>
          <p:cNvPr id="133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65250"/>
            <a:ext cx="71628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38"/>
          <p:cNvGrpSpPr>
            <a:grpSpLocks/>
          </p:cNvGrpSpPr>
          <p:nvPr/>
        </p:nvGrpSpPr>
        <p:grpSpPr bwMode="auto">
          <a:xfrm>
            <a:off x="0" y="0"/>
            <a:ext cx="9144000" cy="6858000"/>
            <a:chOff x="0" y="0"/>
            <a:chExt cx="9144000" cy="6858000"/>
          </a:xfrm>
        </p:grpSpPr>
        <p:grpSp>
          <p:nvGrpSpPr>
            <p:cNvPr id="21" name="Group 19"/>
            <p:cNvGrpSpPr>
              <a:grpSpLocks/>
            </p:cNvGrpSpPr>
            <p:nvPr/>
          </p:nvGrpSpPr>
          <p:grpSpPr bwMode="auto">
            <a:xfrm>
              <a:off x="0" y="0"/>
              <a:ext cx="9144000" cy="6858000"/>
              <a:chOff x="0" y="0"/>
              <a:chExt cx="9144000" cy="6858000"/>
            </a:xfrm>
          </p:grpSpPr>
          <p:grpSp>
            <p:nvGrpSpPr>
              <p:cNvPr id="24" name="Group 8"/>
              <p:cNvGrpSpPr>
                <a:grpSpLocks/>
              </p:cNvGrpSpPr>
              <p:nvPr/>
            </p:nvGrpSpPr>
            <p:grpSpPr bwMode="auto">
              <a:xfrm>
                <a:off x="0" y="0"/>
                <a:ext cx="9144000" cy="6858000"/>
                <a:chOff x="0" y="0"/>
                <a:chExt cx="5760" cy="4320"/>
              </a:xfrm>
            </p:grpSpPr>
            <p:grpSp>
              <p:nvGrpSpPr>
                <p:cNvPr id="26" name="Group 25"/>
                <p:cNvGrpSpPr>
                  <a:grpSpLocks/>
                </p:cNvGrpSpPr>
                <p:nvPr/>
              </p:nvGrpSpPr>
              <p:grpSpPr bwMode="auto">
                <a:xfrm>
                  <a:off x="0" y="0"/>
                  <a:ext cx="192" cy="4320"/>
                  <a:chOff x="0" y="-48"/>
                  <a:chExt cx="144" cy="4368"/>
                </a:xfrm>
              </p:grpSpPr>
              <p:sp>
                <p:nvSpPr>
                  <p:cNvPr id="36"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7"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7" name="Group 12"/>
                <p:cNvGrpSpPr>
                  <a:grpSpLocks/>
                </p:cNvGrpSpPr>
                <p:nvPr/>
              </p:nvGrpSpPr>
              <p:grpSpPr bwMode="auto">
                <a:xfrm>
                  <a:off x="5674" y="24"/>
                  <a:ext cx="86" cy="4296"/>
                  <a:chOff x="5616" y="-48"/>
                  <a:chExt cx="144" cy="4368"/>
                </a:xfrm>
              </p:grpSpPr>
              <p:sp>
                <p:nvSpPr>
                  <p:cNvPr id="34"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5"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8" name="Group 15"/>
                <p:cNvGrpSpPr>
                  <a:grpSpLocks/>
                </p:cNvGrpSpPr>
                <p:nvPr/>
              </p:nvGrpSpPr>
              <p:grpSpPr bwMode="auto">
                <a:xfrm>
                  <a:off x="144" y="0"/>
                  <a:ext cx="5616" cy="144"/>
                  <a:chOff x="96" y="-48"/>
                  <a:chExt cx="5520" cy="144"/>
                </a:xfrm>
              </p:grpSpPr>
              <p:sp>
                <p:nvSpPr>
                  <p:cNvPr id="32"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3"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9" name="Group 18"/>
                <p:cNvGrpSpPr>
                  <a:grpSpLocks/>
                </p:cNvGrpSpPr>
                <p:nvPr/>
              </p:nvGrpSpPr>
              <p:grpSpPr bwMode="auto">
                <a:xfrm>
                  <a:off x="144" y="4234"/>
                  <a:ext cx="5616" cy="86"/>
                  <a:chOff x="96" y="4176"/>
                  <a:chExt cx="5520" cy="144"/>
                </a:xfrm>
              </p:grpSpPr>
              <p:sp>
                <p:nvSpPr>
                  <p:cNvPr id="30"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1"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25" name="Rectangle 21">
                <a:extLst>
                  <a:ext uri="{FF2B5EF4-FFF2-40B4-BE49-F238E27FC236}">
                    <a16:creationId xmlns:a16="http://schemas.microsoft.com/office/drawing/2014/main" id="{1356E452-5F4A-4349-89B4-56822A4EFFB4}"/>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3" name="Picture 42" descr="A picture containing shape&#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56336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dissolve">
                                      <p:cBhvr>
                                        <p:cTn id="7"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54907" y="288623"/>
            <a:ext cx="7772400" cy="762000"/>
          </a:xfrm>
        </p:spPr>
        <p:txBody>
          <a:bodyPr/>
          <a:lstStyle/>
          <a:p>
            <a:r>
              <a:rPr lang="en-IN" altLang="en-US" sz="2800" dirty="0" smtClean="0"/>
              <a:t>The Horizontal-Axis European Windmill</a:t>
            </a:r>
          </a:p>
        </p:txBody>
      </p:sp>
      <p:sp>
        <p:nvSpPr>
          <p:cNvPr id="4" name="Content Placeholder 3"/>
          <p:cNvSpPr>
            <a:spLocks noGrp="1"/>
          </p:cNvSpPr>
          <p:nvPr>
            <p:ph idx="1"/>
          </p:nvPr>
        </p:nvSpPr>
        <p:spPr>
          <a:xfrm>
            <a:off x="3392488" y="1143000"/>
            <a:ext cx="5446712" cy="5257800"/>
          </a:xfrm>
        </p:spPr>
        <p:txBody>
          <a:bodyPr/>
          <a:lstStyle/>
          <a:p>
            <a:r>
              <a:rPr lang="en-IN" altLang="en-US" sz="2400" smtClean="0"/>
              <a:t>Conversion of the Roman watermill with its horizontal wheel shaft to the ordinary windmill with a horizontal shaft. </a:t>
            </a:r>
          </a:p>
          <a:p>
            <a:r>
              <a:rPr lang="en-IN" altLang="en-US" sz="2400" smtClean="0"/>
              <a:t>All the essentials of a windmill were ready to hand except the sails which replace the blades and rim on the water wheel.</a:t>
            </a:r>
          </a:p>
          <a:p>
            <a:r>
              <a:rPr lang="en-IN" altLang="en-US" sz="2400" smtClean="0"/>
              <a:t>The mechanism is is like that of an early watermill turned upside down,</a:t>
            </a:r>
          </a:p>
          <a:p>
            <a:r>
              <a:rPr lang="en-IN" altLang="en-US" sz="2400" smtClean="0"/>
              <a:t>The watermill drive being from below upwards and the windmill drive from above downwards.</a:t>
            </a:r>
          </a:p>
        </p:txBody>
      </p:sp>
      <p:pic>
        <p:nvPicPr>
          <p:cNvPr id="4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68438"/>
            <a:ext cx="3505200"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38"/>
          <p:cNvGrpSpPr>
            <a:grpSpLocks/>
          </p:cNvGrpSpPr>
          <p:nvPr/>
        </p:nvGrpSpPr>
        <p:grpSpPr bwMode="auto">
          <a:xfrm>
            <a:off x="0" y="0"/>
            <a:ext cx="9144000" cy="6858000"/>
            <a:chOff x="0" y="0"/>
            <a:chExt cx="9144000" cy="6858000"/>
          </a:xfrm>
        </p:grpSpPr>
        <p:grpSp>
          <p:nvGrpSpPr>
            <p:cNvPr id="22" name="Group 19"/>
            <p:cNvGrpSpPr>
              <a:grpSpLocks/>
            </p:cNvGrpSpPr>
            <p:nvPr/>
          </p:nvGrpSpPr>
          <p:grpSpPr bwMode="auto">
            <a:xfrm>
              <a:off x="0" y="0"/>
              <a:ext cx="9144000" cy="6858000"/>
              <a:chOff x="0" y="0"/>
              <a:chExt cx="9144000" cy="6858000"/>
            </a:xfrm>
          </p:grpSpPr>
          <p:grpSp>
            <p:nvGrpSpPr>
              <p:cNvPr id="25" name="Group 8"/>
              <p:cNvGrpSpPr>
                <a:grpSpLocks/>
              </p:cNvGrpSpPr>
              <p:nvPr/>
            </p:nvGrpSpPr>
            <p:grpSpPr bwMode="auto">
              <a:xfrm>
                <a:off x="0" y="0"/>
                <a:ext cx="9144000" cy="6858000"/>
                <a:chOff x="0" y="0"/>
                <a:chExt cx="5760" cy="4320"/>
              </a:xfrm>
            </p:grpSpPr>
            <p:grpSp>
              <p:nvGrpSpPr>
                <p:cNvPr id="27" name="Group 26"/>
                <p:cNvGrpSpPr>
                  <a:grpSpLocks/>
                </p:cNvGrpSpPr>
                <p:nvPr/>
              </p:nvGrpSpPr>
              <p:grpSpPr bwMode="auto">
                <a:xfrm>
                  <a:off x="0" y="0"/>
                  <a:ext cx="192" cy="4320"/>
                  <a:chOff x="0" y="-48"/>
                  <a:chExt cx="144" cy="4368"/>
                </a:xfrm>
              </p:grpSpPr>
              <p:sp>
                <p:nvSpPr>
                  <p:cNvPr id="37"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8"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8" name="Group 12"/>
                <p:cNvGrpSpPr>
                  <a:grpSpLocks/>
                </p:cNvGrpSpPr>
                <p:nvPr/>
              </p:nvGrpSpPr>
              <p:grpSpPr bwMode="auto">
                <a:xfrm>
                  <a:off x="5674" y="24"/>
                  <a:ext cx="86" cy="4296"/>
                  <a:chOff x="5616" y="-48"/>
                  <a:chExt cx="144" cy="4368"/>
                </a:xfrm>
              </p:grpSpPr>
              <p:sp>
                <p:nvSpPr>
                  <p:cNvPr id="35"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6"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29" name="Group 15"/>
                <p:cNvGrpSpPr>
                  <a:grpSpLocks/>
                </p:cNvGrpSpPr>
                <p:nvPr/>
              </p:nvGrpSpPr>
              <p:grpSpPr bwMode="auto">
                <a:xfrm>
                  <a:off x="144" y="0"/>
                  <a:ext cx="5616" cy="144"/>
                  <a:chOff x="96" y="-48"/>
                  <a:chExt cx="5520" cy="144"/>
                </a:xfrm>
              </p:grpSpPr>
              <p:sp>
                <p:nvSpPr>
                  <p:cNvPr id="33"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4"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nvGrpSpPr>
                <p:cNvPr id="30" name="Group 18"/>
                <p:cNvGrpSpPr>
                  <a:grpSpLocks/>
                </p:cNvGrpSpPr>
                <p:nvPr/>
              </p:nvGrpSpPr>
              <p:grpSpPr bwMode="auto">
                <a:xfrm>
                  <a:off x="144" y="4234"/>
                  <a:ext cx="5616" cy="86"/>
                  <a:chOff x="96" y="4176"/>
                  <a:chExt cx="5520" cy="144"/>
                </a:xfrm>
              </p:grpSpPr>
              <p:sp>
                <p:nvSpPr>
                  <p:cNvPr id="31"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32"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grpSp>
          </p:grpSp>
          <p:sp>
            <p:nvSpPr>
              <p:cNvPr id="26" name="Rectangle 21">
                <a:extLst>
                  <a:ext uri="{FF2B5EF4-FFF2-40B4-BE49-F238E27FC236}">
                    <a16:creationId xmlns:a16="http://schemas.microsoft.com/office/drawing/2014/main" id="{1356E452-5F4A-4349-89B4-56822A4EFFB4}"/>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4" name="Picture 42" descr="A picture containing shape&#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265027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106"/>
                                        </p:tgtEl>
                                        <p:attrNameLst>
                                          <p:attrName>style.visibility</p:attrName>
                                        </p:attrNameLst>
                                      </p:cBhvr>
                                      <p:to>
                                        <p:strVal val="visible"/>
                                      </p:to>
                                    </p:set>
                                    <p:animEffect transition="in" filter="dissolve">
                                      <p:cBhvr>
                                        <p:cTn id="7" dur="500"/>
                                        <p:tgtEl>
                                          <p:spTgt spid="4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dissolve">
                                      <p:cBhvr>
                                        <p:cTn id="22" dur="500"/>
                                        <p:tgtEl>
                                          <p:spTgt spid="4">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dissolv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1912</TotalTime>
  <Words>735</Words>
  <Application>Microsoft Office PowerPoint</Application>
  <PresentationFormat>On-screen Show (4:3)</PresentationFormat>
  <Paragraphs>76</Paragraphs>
  <Slides>16</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5" baseType="lpstr">
      <vt:lpstr>Arial</vt:lpstr>
      <vt:lpstr>Calibri</vt:lpstr>
      <vt:lpstr>Calibri Light</vt:lpstr>
      <vt:lpstr>CommercialScript BT</vt:lpstr>
      <vt:lpstr>Script MT Bold</vt:lpstr>
      <vt:lpstr>Tempus Sans ITC</vt:lpstr>
      <vt:lpstr>Times New Roman</vt:lpstr>
      <vt:lpstr>Office Theme</vt:lpstr>
      <vt:lpstr>Equation</vt:lpstr>
      <vt:lpstr>PowerPoint Presentation</vt:lpstr>
      <vt:lpstr>All Energy Sources are Renewable</vt:lpstr>
      <vt:lpstr>The Bountifulness of Wind as Mobility</vt:lpstr>
      <vt:lpstr>Evolution of Wind Turbines </vt:lpstr>
      <vt:lpstr>A Persian vertical-axis windmill in Sıstan</vt:lpstr>
      <vt:lpstr>The Windmills of Neh</vt:lpstr>
      <vt:lpstr>Performance of Persian Mills : 1963</vt:lpstr>
      <vt:lpstr>The vertical-axis Chinese windmill</vt:lpstr>
      <vt:lpstr>The Horizontal-Axis European Windmill</vt:lpstr>
      <vt:lpstr>Modern Wind Turbine as A Musical Instrument </vt:lpstr>
      <vt:lpstr>The Scientific Evaluation of Wind Potential</vt:lpstr>
      <vt:lpstr>How To Facilitate Availability of Wind Potential</vt:lpstr>
      <vt:lpstr>Advanced Sciences to Highlight the Superiority of Rural Sites for Wind Turbines</vt:lpstr>
      <vt:lpstr>Fundamental Force Fields responsible for Wind</vt:lpstr>
      <vt:lpstr>The Momentum Equation of Real Wind</vt:lpstr>
      <vt:lpstr>Convection Cells in Earth’s Atmosphere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Thochi Seb Rengma</dc:creator>
  <cp:lastModifiedBy>PMV Subbarao</cp:lastModifiedBy>
  <cp:revision>71</cp:revision>
  <dcterms:created xsi:type="dcterms:W3CDTF">2023-02-17T11:55:14Z</dcterms:created>
  <dcterms:modified xsi:type="dcterms:W3CDTF">2023-03-21T07:03:34Z</dcterms:modified>
</cp:coreProperties>
</file>