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notesMasterIdLst>
    <p:notesMasterId r:id="rId22"/>
  </p:notesMasterIdLst>
  <p:sldIdLst>
    <p:sldId id="442" r:id="rId2"/>
    <p:sldId id="598" r:id="rId3"/>
    <p:sldId id="599" r:id="rId4"/>
    <p:sldId id="583" r:id="rId5"/>
    <p:sldId id="585" r:id="rId6"/>
    <p:sldId id="586" r:id="rId7"/>
    <p:sldId id="587" r:id="rId8"/>
    <p:sldId id="600" r:id="rId9"/>
    <p:sldId id="601" r:id="rId10"/>
    <p:sldId id="604" r:id="rId11"/>
    <p:sldId id="605" r:id="rId12"/>
    <p:sldId id="607" r:id="rId13"/>
    <p:sldId id="608" r:id="rId14"/>
    <p:sldId id="609" r:id="rId15"/>
    <p:sldId id="602" r:id="rId16"/>
    <p:sldId id="606" r:id="rId17"/>
    <p:sldId id="603" r:id="rId18"/>
    <p:sldId id="594" r:id="rId19"/>
    <p:sldId id="596" r:id="rId20"/>
    <p:sldId id="59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024" units="cm"/>
          <inkml:channel name="Y" type="integer" max="6196" units="cm"/>
        </inkml:traceFormat>
        <inkml:channelProperties>
          <inkml:channelProperty channel="X" name="resolution" value="400" units="1/cm"/>
          <inkml:channelProperty channel="Y" name="resolution" value="400" units="1/cm"/>
        </inkml:channelProperties>
      </inkml:inkSource>
      <inkml:timestamp xml:id="ts0" timeString="2017-01-10T10:37:54.0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024" units="cm"/>
          <inkml:channel name="Y" type="integer" max="6196" units="cm"/>
        </inkml:traceFormat>
        <inkml:channelProperties>
          <inkml:channelProperty channel="X" name="resolution" value="400" units="1/cm"/>
          <inkml:channelProperty channel="Y" name="resolution" value="400" units="1/cm"/>
        </inkml:channelProperties>
      </inkml:inkSource>
      <inkml:timestamp xml:id="ts0" timeString="2017-01-10T10:56:39.6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10181 1309</inkml:trace>
  <inkml:trace contextRef="#ctx0" brushRef="#br0" timeOffset="24788">0 0,'0'0,"0"0,0 0,0 0,0 0,0 0,0 0,0 0,0 0,0 0,0 0,0 0,0 0,0 0,0 0,0 0,0 0,0 0,0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024" units="cm"/>
          <inkml:channel name="Y" type="integer" max="6196" units="cm"/>
        </inkml:traceFormat>
        <inkml:channelProperties>
          <inkml:channelProperty channel="X" name="resolution" value="400" units="1/cm"/>
          <inkml:channelProperty channel="Y" name="resolution" value="400" units="1/cm"/>
        </inkml:channelProperties>
      </inkml:inkSource>
      <inkml:timestamp xml:id="ts0" timeString="2017-01-12T10:28:20.06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9T06:06:11.5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22219 5580 367 0,'0'0'8'0,"-3"-3"1"0,-2 1 1 0,2-6 1 0,0 5-11 0,0-2 0 0,0 2 0 0,0-2 0 0,3 5 40 0,-3-3 7 0,0-2 1 0,3 5 0 15,-6-3 27-15,0 1 5 16,3-1 2-16,3 3 0 0,-6-3 17 0,0 1 3 16,3-3 1-16,0 2 0 0,-3-2-28 0,3 2-6 15,0-2-1-15,0-1 0 0,0-2-12 0,0 3-4 16,0-3 0-16,3 3 0 0,0 5-28 0,0 0-7 15,-3-5-1-15,3-3 0 0,-3 2-6 0,3 1-2 16,0 5 0-16,0 0 0 0,0 0 26 0,0-5 5 16,0-1 1-16,0 1 0 0,0 5-10 0,0 0-2 15,0 0 0-15,0 0 0 0,3-2-16 0,3 2-3 0,0-6-1 16,0 6 0-16,0 6-8 0,3-1 0 0,0 0 0 0,3 0 0 16,3-2 0-16,0 5 0 0,2 0 0 0,4 5 8 15,0 0-8-15,3 3 0 0,0 0 0 16,-1 3 0-16,7 2 0 0,0 0 0 0,-3 0-9 15,6 0 9-15,-4 1 0 0,1-4 0 0,0 3-8 16,-3 3 8-16,5-5 0 0,-5 4 16 0,3-1-4 16,-6-4 0-16,0 3-12 0,-4-2 0 0,1-3 0 0,0-3 0 15,-3 3 0-15,-3-3-10 0,3 3 2 0,-6-3 0 16,2 0 8-16,-5 0 9 0,-3 1-1 0,0-6-8 31,0 2-21-31,0-2-11 0,-3 0-3 0,-3-3 0 0,0-5-95 0,0 6-19 16,0-6-4-16</inkml:trace>
  <inkml:trace contextRef="#ctx0" brushRef="#br0" timeOffset="361.555">22711 5392 1688 0,'0'0'37'0,"0"0"8"0,0-5 2 0,0 5 0 0,0 0-38 0,0 0-9 0,0 0 0 16,0 0 0-16,0 0 24 0,0 0 4 0,0 0 0 0,0 0 0 16,-3 5-13-16,3 3-3 0,-3 3 0 0,0-1 0 15,0 4 14-15,0 1 2 0,0 4 1 0,0 2 0 16,0 3-9-16,-3 2-3 0,0 1 0 0,0 2 0 15,-3 3-17-15,3 2 8 0,0 3-8 0,-3 3 0 16,0 2 11-16,-3 3-11 0,3 3 10 0,-5-1-10 16,2 1 12-16,-3 0-4 0,0-3-8 0,0-3 12 15,0 3-12-15,0-3-8 0,0-5 8 0,0 0-13 32,4 0-41-32,2-5-8 0,0-3-2 0,0-5-498 0,3-3-100 0</inkml:trace>
  <inkml:trace contextRef="#ctx0" brushRef="#br0" timeOffset="685.2088">23112 5334 1119 0,'0'0'24'0,"0"0"6"0,3 8 1 0,0-3 1 15,-3 6-32-15,3-1 0 0,0 4 0 0,-3 2 0 0,0-3 57 0,0 3 6 16,0 2 1-16,-3-2 0 0,3 3 12 0,0-1 2 16,0 6 1-16,0-3 0 0,-3-2-19 0,3 2-4 0,-3 3-1 0,3-1 0 15,0 1-19-15,0 0-4 0,-3 2-1 16,0 4 0-16,0 1-7 0,1-2-2 0,-1 0 0 0,0 3 0 15,-3 0-22-15,3 2-13 0,-3-2 1 16,3 0 1-16,-3-3 11 0,3-5 0 0,0 0 8 16,0-3-8-16,3-3-13 0,0-2-7 0,0 0-2 0,3-5-557 15,0-3-111-15</inkml:trace>
  <inkml:trace contextRef="#ctx0" brushRef="#br0" timeOffset="1189.4057">23464 5464 1549 0,'0'0'44'0,"0"0"9"0,6 2-42 0,0-4-11 0,-6 2 0 0,3 0 0 0,-3 0 0 0,6 0 0 16,-4 0 0-16,-2 0 0 0,0 0 23 0,0 0 2 15,3 5 1-15,0 0 0 0,-3 3 17 0,0 0 3 16,0 0 1-16,0 3 0 0,0-3-6 0,-3 2-1 15,3 1 0-15,0-1 0 0,-3 4-14 0,3-1-3 16,-2 0-1-16,2 3 0 0,0 2-22 0,0 1 9 16,0-1-9-16,-3 1 0 0,3 2 0 0,0 0 0 15,0 3 0-15,0 0 0 0,0 0 15 0,0 0-4 16,0-1-1-16,3-1 0 0,-3 1-10 0,2 1-14 16,1 0 3-16,0-3 1 0,0 0 10 0,3-2 0 15,3-3 0-15,-3-3 0 0,3 0 0 0,0-2 0 0,0-3 0 16,-3-3 8-16,3 0 0 0,0-2 1 0,0-8 0 15,0 2 0-15,3-5 6 0,0 0 1 0,-1-5 0 16,-2 0 0-16,6-3-2 0,-3-3 0 0,-3-2 0 0,3 0 0 16,0 0 10-16,-3-3 1 0,-3-3 1 0,0-2 0 15,0 0 18-15,-6 3 3 0,0-1 1 0,0 1 0 16,-3 2-6-16,-3 0-1 0,0 0 0 0,0 3 0 16,-6-3-11-16,0 6-2 0,3-1-1 0,-6 1 0 15,0 2-19-15,6 3-8 0,0 2 8 0,1 1-8 16,-1 4 0-16,0 4 0 0,-3-1-14 0,0 6 5 15,0-1-1-15,3 1 0 0,-3 0 0 0,3-1 0 16,3 4-18 0,0-4-3-16,0 4-1 0,0-4 0 0,3 3-106 0,3-5-22 0,0 0-4 15,0 0-473-15,0 0-95 0</inkml:trace>
  <inkml:trace contextRef="#ctx0" brushRef="#br0" timeOffset="1622.4135">23886 5408 1494 0,'0'0'32'0,"0"0"8"0,0 0 0 0,0 0 3 0,0 0-35 0,0 0-8 15,0 0 0-15,0 0 0 0,0 0 67 0,0 0 11 16,0 0 2-16,0 0 1 0,0 0-5 0,0 0 0 16,0 0-1-16,0 0 0 0,0 0-15 0,0 0-4 0,0 0 0 15,-3 5 0-15,3 1-38 0,-3 2-8 16,3 0-2-16,-3-3 0 0,3 3-8 0,0 2 0 0,0-2 0 15,0 3 0-15,0-3 0 0,3 5 0 0,-3 6 0 0,3-1 0 16,0 1-8-16,0 2 8 0,0-5 0 16,0 5 0-16,3-3 0 0,0 4 0 0,0-1-9 0,3-3 9 15,-3 6 0-15,3-8 0 0,0 2 11 0,-3-2-11 16,6-2 0-16,3-1 0 0,-3-3 0 0,-1 1 0 16,1-6 12-16,3 0-4 0,0 1 0 0,-3-6-8 15,0 0 17-15,3 0-3 0,-6-6-1 0,3 1 0 16,0-3 14-16,-1-2 2 0,-2 2 1 0,0-3 0 15,0-2 17-15,-3 2 3 0,0-5 1 0,-3 3 0 16,0 3-7-16,-3-4 0 0,-3-1-1 0,0-1 0 16,0 2-11-16,-6 1-1 0,0 0-1 0,0-3 0 15,-3 3-14-15,-2 2-2 0,-1-2-1 0,-3 2 0 16,0 1-13-16,0-1 0 0,0 3 8 0,0 3-8 16,-2 0-12-16,-1 2-6 0,0 3-1 0,0 0 0 15,0 5-94-15,3 1-19 16,-2-1-4-16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2-07-27T04:15:07.38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34 0 258,'-19'0'0,"19"0"-129,-15 12 1,15-12 128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781B6-734D-4E22-BEB5-293666E98221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823C3-A004-436A-8D7A-540D3A938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4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5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9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4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8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9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3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4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6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9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B493D-A870-434D-B6C0-E3E1AE0279C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0A58D-DC15-45A8-9237-CA8B24F2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0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4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77.emf"/><Relationship Id="rId4" Type="http://schemas.openxmlformats.org/officeDocument/2006/relationships/customXml" Target="../ink/ink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customXml" Target="../ink/ink3.xml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64.e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customXml" Target="../ink/ink2.xml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2.wmf"/><Relationship Id="rId10" Type="http://schemas.openxmlformats.org/officeDocument/2006/relationships/image" Target="../media/image63.emf"/><Relationship Id="rId4" Type="http://schemas.openxmlformats.org/officeDocument/2006/relationships/image" Target="../media/image9.wmf"/><Relationship Id="rId9" Type="http://schemas.openxmlformats.org/officeDocument/2006/relationships/customXml" Target="../ink/ink1.xml"/><Relationship Id="rId1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1"/>
          <p:cNvSpPr>
            <a:spLocks noChangeArrowheads="1"/>
          </p:cNvSpPr>
          <p:nvPr/>
        </p:nvSpPr>
        <p:spPr bwMode="auto">
          <a:xfrm>
            <a:off x="228600" y="459106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2800" dirty="0" smtClean="0"/>
              <a:t>Estimated &amp; Design Wind Potential</a:t>
            </a:r>
            <a:endParaRPr lang="en-US" altLang="en-US" sz="2800" i="1" dirty="0">
              <a:latin typeface="Times New Roman" panose="02020603050405020304" pitchFamily="18" charset="0"/>
            </a:endParaRPr>
          </a:p>
        </p:txBody>
      </p:sp>
      <p:grpSp>
        <p:nvGrpSpPr>
          <p:cNvPr id="7171" name="Group 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175" name="Group 28"/>
            <p:cNvGrpSpPr>
              <a:grpSpLocks/>
            </p:cNvGrpSpPr>
            <p:nvPr/>
          </p:nvGrpSpPr>
          <p:grpSpPr bwMode="auto">
            <a:xfrm>
              <a:off x="0" y="0"/>
              <a:ext cx="192" cy="4320"/>
              <a:chOff x="0" y="-48"/>
              <a:chExt cx="144" cy="4368"/>
            </a:xfrm>
          </p:grpSpPr>
          <p:sp>
            <p:nvSpPr>
              <p:cNvPr id="7185" name="Rectangle 29"/>
              <p:cNvSpPr>
                <a:spLocks noChangeArrowheads="1"/>
              </p:cNvSpPr>
              <p:nvPr/>
            </p:nvSpPr>
            <p:spPr bwMode="auto">
              <a:xfrm>
                <a:off x="0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6" name="Rectangle 30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176" name="Group 31"/>
            <p:cNvGrpSpPr>
              <a:grpSpLocks/>
            </p:cNvGrpSpPr>
            <p:nvPr/>
          </p:nvGrpSpPr>
          <p:grpSpPr bwMode="auto">
            <a:xfrm>
              <a:off x="5674" y="24"/>
              <a:ext cx="86" cy="4296"/>
              <a:chOff x="5616" y="-48"/>
              <a:chExt cx="144" cy="4368"/>
            </a:xfrm>
          </p:grpSpPr>
          <p:sp>
            <p:nvSpPr>
              <p:cNvPr id="7183" name="Rectangle 32"/>
              <p:cNvSpPr>
                <a:spLocks noChangeArrowheads="1"/>
              </p:cNvSpPr>
              <p:nvPr/>
            </p:nvSpPr>
            <p:spPr bwMode="auto">
              <a:xfrm>
                <a:off x="5616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4" name="Rectangle 33"/>
              <p:cNvSpPr>
                <a:spLocks noChangeArrowheads="1"/>
              </p:cNvSpPr>
              <p:nvPr/>
            </p:nvSpPr>
            <p:spPr bwMode="auto">
              <a:xfrm>
                <a:off x="5616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177" name="Group 34"/>
            <p:cNvGrpSpPr>
              <a:grpSpLocks/>
            </p:cNvGrpSpPr>
            <p:nvPr/>
          </p:nvGrpSpPr>
          <p:grpSpPr bwMode="auto">
            <a:xfrm>
              <a:off x="144" y="0"/>
              <a:ext cx="5616" cy="144"/>
              <a:chOff x="96" y="-48"/>
              <a:chExt cx="5520" cy="144"/>
            </a:xfrm>
          </p:grpSpPr>
          <p:sp>
            <p:nvSpPr>
              <p:cNvPr id="7181" name="Rectangle 35"/>
              <p:cNvSpPr>
                <a:spLocks noChangeArrowheads="1"/>
              </p:cNvSpPr>
              <p:nvPr/>
            </p:nvSpPr>
            <p:spPr bwMode="auto">
              <a:xfrm>
                <a:off x="96" y="-48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2" name="Rectangle 36"/>
              <p:cNvSpPr>
                <a:spLocks noChangeArrowheads="1"/>
              </p:cNvSpPr>
              <p:nvPr/>
            </p:nvSpPr>
            <p:spPr bwMode="auto">
              <a:xfrm>
                <a:off x="2832" y="-48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7178" name="Group 37"/>
            <p:cNvGrpSpPr>
              <a:grpSpLocks/>
            </p:cNvGrpSpPr>
            <p:nvPr/>
          </p:nvGrpSpPr>
          <p:grpSpPr bwMode="auto">
            <a:xfrm>
              <a:off x="144" y="4234"/>
              <a:ext cx="5616" cy="86"/>
              <a:chOff x="96" y="4176"/>
              <a:chExt cx="5520" cy="144"/>
            </a:xfrm>
          </p:grpSpPr>
          <p:sp>
            <p:nvSpPr>
              <p:cNvPr id="7179" name="Rectangle 38"/>
              <p:cNvSpPr>
                <a:spLocks noChangeArrowheads="1"/>
              </p:cNvSpPr>
              <p:nvPr/>
            </p:nvSpPr>
            <p:spPr bwMode="auto">
              <a:xfrm>
                <a:off x="96" y="4176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0" name="Rectangle 39"/>
              <p:cNvSpPr>
                <a:spLocks noChangeArrowheads="1"/>
              </p:cNvSpPr>
              <p:nvPr/>
            </p:nvSpPr>
            <p:spPr bwMode="auto">
              <a:xfrm>
                <a:off x="2832" y="4176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1547813" y="3851816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1800" kern="0" dirty="0">
                <a:latin typeface="CommercialScript BT" pitchFamily="66" charset="0"/>
              </a:rPr>
              <a:t> P M V </a:t>
            </a:r>
            <a:r>
              <a:rPr lang="en-US" sz="1800" kern="0" dirty="0" err="1">
                <a:latin typeface="CommercialScript BT" pitchFamily="66" charset="0"/>
              </a:rPr>
              <a:t>Subbarao</a:t>
            </a:r>
            <a:endParaRPr lang="en-US" sz="1800" kern="0" dirty="0">
              <a:latin typeface="CommercialScript BT" pitchFamily="66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800" kern="0" dirty="0">
                <a:latin typeface="CommercialScript BT" pitchFamily="66" charset="0"/>
              </a:rPr>
              <a:t>Professor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800" kern="0" dirty="0">
                <a:latin typeface="Tempus Sans ITC" pitchFamily="82" charset="0"/>
              </a:rPr>
              <a:t>Mechanical Engineering Department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800" kern="0" dirty="0" err="1">
                <a:latin typeface="Tempus Sans ITC" pitchFamily="82" charset="0"/>
              </a:rPr>
              <a:t>Head,CRDT</a:t>
            </a:r>
            <a:endParaRPr lang="en-US" sz="1800" kern="0" dirty="0">
              <a:latin typeface="Tempus Sans ITC" pitchFamily="82" charset="0"/>
            </a:endParaRPr>
          </a:p>
        </p:txBody>
      </p:sp>
      <p:pic>
        <p:nvPicPr>
          <p:cNvPr id="22" name="Rectangle 1945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792377"/>
            <a:ext cx="457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2400000" lon="1200000" rev="0"/>
            </a:camera>
            <a:lightRig rig="threePt" dir="t"/>
          </a:scene3d>
          <a:sp3d>
            <a:bevelT w="139700" h="120650" prst="relaxedInset"/>
            <a:bevelB w="38100" h="88900"/>
          </a:sp3d>
        </p:spPr>
      </p:pic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625950" y="5597576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 smtClean="0">
                <a:solidFill>
                  <a:srgbClr val="FFC000"/>
                </a:solidFill>
                <a:latin typeface="STXingkai" panose="02010800040101010101" pitchFamily="2" charset="-122"/>
                <a:ea typeface="STXingkai" panose="02010800040101010101" pitchFamily="2" charset="-122"/>
              </a:rPr>
              <a:t>Statistical Understanding of Random Resource</a:t>
            </a:r>
            <a:endParaRPr lang="en-US" altLang="en-US" sz="2800" b="1" dirty="0">
              <a:solidFill>
                <a:srgbClr val="FFC000"/>
              </a:solidFill>
              <a:latin typeface="STXingkai" panose="02010800040101010101" pitchFamily="2" charset="-122"/>
              <a:ea typeface="STXingka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62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0664" y="270997"/>
            <a:ext cx="6340475" cy="789878"/>
          </a:xfrm>
        </p:spPr>
        <p:txBody>
          <a:bodyPr/>
          <a:lstStyle/>
          <a:p>
            <a:r>
              <a:rPr lang="en-US" altLang="en-US" sz="2800" dirty="0" smtClean="0"/>
              <a:t>Design Capacity of Wind Turbine</a:t>
            </a:r>
            <a:endParaRPr lang="en-IN" altLang="en-US" sz="2800" dirty="0" smtClean="0"/>
          </a:p>
        </p:txBody>
      </p:sp>
      <p:grpSp>
        <p:nvGrpSpPr>
          <p:cNvPr id="24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7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9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3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0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3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1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2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3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8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6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95264"/>
              </p:ext>
            </p:extLst>
          </p:nvPr>
        </p:nvGraphicFramePr>
        <p:xfrm>
          <a:off x="468804" y="1222901"/>
          <a:ext cx="7296633" cy="52220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65072">
                  <a:extLst>
                    <a:ext uri="{9D8B030D-6E8A-4147-A177-3AD203B41FA5}">
                      <a16:colId xmlns:a16="http://schemas.microsoft.com/office/drawing/2014/main" val="1588082691"/>
                    </a:ext>
                  </a:extLst>
                </a:gridCol>
                <a:gridCol w="1465072">
                  <a:extLst>
                    <a:ext uri="{9D8B030D-6E8A-4147-A177-3AD203B41FA5}">
                      <a16:colId xmlns:a16="http://schemas.microsoft.com/office/drawing/2014/main" val="1948414240"/>
                    </a:ext>
                  </a:extLst>
                </a:gridCol>
                <a:gridCol w="1921825">
                  <a:extLst>
                    <a:ext uri="{9D8B030D-6E8A-4147-A177-3AD203B41FA5}">
                      <a16:colId xmlns:a16="http://schemas.microsoft.com/office/drawing/2014/main" val="1154518537"/>
                    </a:ext>
                  </a:extLst>
                </a:gridCol>
                <a:gridCol w="2444664">
                  <a:extLst>
                    <a:ext uri="{9D8B030D-6E8A-4147-A177-3AD203B41FA5}">
                      <a16:colId xmlns:a16="http://schemas.microsoft.com/office/drawing/2014/main" val="1975257598"/>
                    </a:ext>
                  </a:extLst>
                </a:gridCol>
              </a:tblGrid>
              <a:tr h="165105">
                <a:tc>
                  <a:txBody>
                    <a:bodyPr/>
                    <a:lstStyle/>
                    <a:p>
                      <a:pPr algn="r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71232456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V (m/s)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f(V)</a:t>
                      </a:r>
                      <a:endParaRPr lang="en-IN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Number of </a:t>
                      </a:r>
                      <a:r>
                        <a:rPr lang="en-IN" sz="1400" u="none" strike="noStrike" dirty="0" smtClean="0">
                          <a:effectLst/>
                        </a:rPr>
                        <a:t>hours/year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 smtClean="0">
                          <a:effectLst/>
                        </a:rPr>
                        <a:t>v</a:t>
                      </a:r>
                      <a:r>
                        <a:rPr lang="en-IN" sz="1400" u="none" strike="noStrike" baseline="30000" dirty="0" smtClean="0">
                          <a:effectLst/>
                        </a:rPr>
                        <a:t>3</a:t>
                      </a:r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041561737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0.0319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279.4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4261363583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0.0593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519.5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596041174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0.08219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720.0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426645582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0.0993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869.9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64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670778366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0.1073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939.9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125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419014163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0.10844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949.9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216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711023940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0.1027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899.7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343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52873246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0.0919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805.0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512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219955341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0.0776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679.8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729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141873067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0.0651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570.3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1000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2177102250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0.0514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450.3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1331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79260594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0.0388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339.9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1728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210453202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0.0285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249.7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2197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117053897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0.0194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169.9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2744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118219953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0.0136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119.1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3375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75516920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0.009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78.8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4096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27761461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0.005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43.8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4913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02924227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0.004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35.0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5832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2467342699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0.003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26.3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6859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434157249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20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0.002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17.5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8000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53412805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21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0.001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9261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76429267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22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IN" sz="1400" u="none" strike="noStrike">
                          <a:effectLst/>
                        </a:rPr>
                        <a:t>0.001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10648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671701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2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0664" y="270997"/>
            <a:ext cx="6340475" cy="789878"/>
          </a:xfrm>
        </p:spPr>
        <p:txBody>
          <a:bodyPr/>
          <a:lstStyle/>
          <a:p>
            <a:r>
              <a:rPr lang="en-US" altLang="en-US" sz="2800" dirty="0" smtClean="0"/>
              <a:t>Design Capacity of Wind Turbine</a:t>
            </a:r>
            <a:endParaRPr lang="en-IN" altLang="en-US" sz="2800" dirty="0" smtClean="0"/>
          </a:p>
        </p:txBody>
      </p:sp>
      <p:grpSp>
        <p:nvGrpSpPr>
          <p:cNvPr id="24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7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9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3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0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3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1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2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3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8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6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62023"/>
              </p:ext>
            </p:extLst>
          </p:nvPr>
        </p:nvGraphicFramePr>
        <p:xfrm>
          <a:off x="548645" y="1254125"/>
          <a:ext cx="7708805" cy="52220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34599">
                  <a:extLst>
                    <a:ext uri="{9D8B030D-6E8A-4147-A177-3AD203B41FA5}">
                      <a16:colId xmlns:a16="http://schemas.microsoft.com/office/drawing/2014/main" val="514286904"/>
                    </a:ext>
                  </a:extLst>
                </a:gridCol>
                <a:gridCol w="1334599">
                  <a:extLst>
                    <a:ext uri="{9D8B030D-6E8A-4147-A177-3AD203B41FA5}">
                      <a16:colId xmlns:a16="http://schemas.microsoft.com/office/drawing/2014/main" val="1218894081"/>
                    </a:ext>
                  </a:extLst>
                </a:gridCol>
                <a:gridCol w="1739412">
                  <a:extLst>
                    <a:ext uri="{9D8B030D-6E8A-4147-A177-3AD203B41FA5}">
                      <a16:colId xmlns:a16="http://schemas.microsoft.com/office/drawing/2014/main" val="66023186"/>
                    </a:ext>
                  </a:extLst>
                </a:gridCol>
                <a:gridCol w="1507331">
                  <a:extLst>
                    <a:ext uri="{9D8B030D-6E8A-4147-A177-3AD203B41FA5}">
                      <a16:colId xmlns:a16="http://schemas.microsoft.com/office/drawing/2014/main" val="250102875"/>
                    </a:ext>
                  </a:extLst>
                </a:gridCol>
                <a:gridCol w="1792864">
                  <a:extLst>
                    <a:ext uri="{9D8B030D-6E8A-4147-A177-3AD203B41FA5}">
                      <a16:colId xmlns:a16="http://schemas.microsoft.com/office/drawing/2014/main" val="2263404345"/>
                    </a:ext>
                  </a:extLst>
                </a:gridCol>
              </a:tblGrid>
              <a:tr h="165105"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58291805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V (m/s)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f(V)</a:t>
                      </a:r>
                      <a:endParaRPr lang="en-IN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Number of </a:t>
                      </a:r>
                      <a:r>
                        <a:rPr lang="en-IN" sz="1400" u="none" strike="noStrike" dirty="0" smtClean="0">
                          <a:effectLst/>
                        </a:rPr>
                        <a:t>hours/year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r>
                        <a:rPr lang="en-IN" sz="1400" u="none" strike="noStrike" dirty="0" smtClean="0">
                          <a:effectLst/>
                        </a:rPr>
                        <a:t>V</a:t>
                      </a:r>
                      <a:r>
                        <a:rPr lang="en-IN" sz="1400" u="none" strike="noStrike" baseline="30000" dirty="0" smtClean="0">
                          <a:effectLst/>
                        </a:rPr>
                        <a:t>3</a:t>
                      </a:r>
                      <a:endParaRPr lang="en-IN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r>
                        <a:rPr lang="en-IN" sz="1400" u="none" strike="noStrike" dirty="0" smtClean="0">
                          <a:effectLst/>
                        </a:rPr>
                        <a:t>V</a:t>
                      </a:r>
                      <a:r>
                        <a:rPr lang="en-IN" sz="1400" u="none" strike="noStrike" baseline="30000" dirty="0" smtClean="0">
                          <a:effectLst/>
                        </a:rPr>
                        <a:t>3</a:t>
                      </a:r>
                      <a:r>
                        <a:rPr lang="en-IN" sz="1400" u="none" strike="noStrike" baseline="30000" dirty="0" smtClean="0">
                          <a:effectLst/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IN" sz="1400" u="none" strike="noStrike" baseline="0" dirty="0" smtClean="0">
                          <a:effectLst/>
                          <a:sym typeface="Symbol" panose="05050102010706020507" pitchFamily="18" charset="2"/>
                        </a:rPr>
                        <a:t>  </a:t>
                      </a:r>
                      <a:r>
                        <a:rPr lang="en-IN" sz="1400" u="none" strike="noStrike" dirty="0" smtClean="0">
                          <a:effectLst/>
                        </a:rPr>
                        <a:t>Number of hours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256978770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 dirty="0">
                          <a:effectLst/>
                        </a:rPr>
                        <a:t>1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0.0319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279.4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279.4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98867044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0.0593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519.5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4155.7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97704926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0.08219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720.0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19439.6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501352559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0.0993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869.9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64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55671.6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2901040677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0.1073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939.9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125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117493.5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075140503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0.10844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949.9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216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205185.8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888740854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0.1027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899.7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343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308580.6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95686919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0.0919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805.0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512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412182.5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38791214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0.0776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679.8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729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495556.7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682802906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0.0651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570.3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1000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570276.0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489696818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0.0514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450.3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1331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599301.4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485394964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0.0388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339.9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1728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587326.5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918672968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0.0285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249.7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2197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548503.0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53369774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0.0194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169.9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2744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466326.3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2928486399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0.0136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119.1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3375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402084.0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79264802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0.009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78.8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4096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322928.6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3819167173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0.005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43.8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4913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215189.4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4045974260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0.004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35.0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5832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204353.3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09813085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0.003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26.3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6859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180254.5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2360980058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20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0.002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17.5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8000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140160.0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4152585493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21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0.001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9261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81126.4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2947727299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22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u="none" strike="noStrike">
                          <a:effectLst/>
                        </a:rPr>
                        <a:t>0.001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10648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93276.5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/>
                </a:tc>
                <a:extLst>
                  <a:ext uri="{0D108BD9-81ED-4DB2-BD59-A6C34878D82A}">
                    <a16:rowId xmlns:a16="http://schemas.microsoft.com/office/drawing/2014/main" val="1679262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Factor of A Wind Turbine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9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41" name="Group 4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5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2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3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4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4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4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6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0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38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24" y="1582830"/>
            <a:ext cx="8587005" cy="35679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to make for wind turbines (or any energy source) is something called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factor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indicates how much energy is generated by a source relative to the maximum amount of energy it could provide.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expressed as a percentage, and is usually determined over the course of a single year.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insight into how well-sited the turbine is, but in general indicates how available an energy source is throughout the year.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3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Capacity Factor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9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41" name="Group 4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5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2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3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4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4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4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6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0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38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363"/>
            <a:ext cx="8587005" cy="241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closer to 100%, the more the energy source is available throughout the year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capacity factor of the U.S. wind fleet hovers around 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32% -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unusual to see 40% and up capacity factors for well-sited wind farms.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461550"/>
              </p:ext>
            </p:extLst>
          </p:nvPr>
        </p:nvGraphicFramePr>
        <p:xfrm>
          <a:off x="987005" y="1597950"/>
          <a:ext cx="6894251" cy="88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4" imgW="3251160" imgH="419040" progId="Equation.3">
                  <p:embed/>
                </p:oleObj>
              </mc:Choice>
              <mc:Fallback>
                <p:oleObj name="Equation" r:id="rId4" imgW="32511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7005" y="1597950"/>
                        <a:ext cx="6894251" cy="888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/>
              <p14:cNvContentPartPr/>
              <p14:nvPr/>
            </p14:nvContentPartPr>
            <p14:xfrm>
              <a:off x="7965720" y="1920240"/>
              <a:ext cx="736560" cy="3870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55640" y="1913760"/>
                <a:ext cx="759600" cy="39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232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0664" y="270997"/>
            <a:ext cx="6340475" cy="789878"/>
          </a:xfrm>
        </p:spPr>
        <p:txBody>
          <a:bodyPr>
            <a:normAutofit fontScale="90000"/>
          </a:bodyPr>
          <a:lstStyle/>
          <a:p>
            <a:r>
              <a:rPr lang="en-US" altLang="en-US" sz="2800" dirty="0" smtClean="0"/>
              <a:t> Determination Design Capacity Factor for A  Wind Turbine</a:t>
            </a:r>
            <a:endParaRPr lang="en-IN" altLang="en-US" sz="2800" dirty="0" smtClean="0"/>
          </a:p>
        </p:txBody>
      </p:sp>
      <p:grpSp>
        <p:nvGrpSpPr>
          <p:cNvPr id="24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7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9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3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0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3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1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2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3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8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6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16707"/>
              </p:ext>
            </p:extLst>
          </p:nvPr>
        </p:nvGraphicFramePr>
        <p:xfrm>
          <a:off x="966729" y="1290940"/>
          <a:ext cx="7361615" cy="501206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98188">
                  <a:extLst>
                    <a:ext uri="{9D8B030D-6E8A-4147-A177-3AD203B41FA5}">
                      <a16:colId xmlns:a16="http://schemas.microsoft.com/office/drawing/2014/main" val="2731768484"/>
                    </a:ext>
                  </a:extLst>
                </a:gridCol>
                <a:gridCol w="898188">
                  <a:extLst>
                    <a:ext uri="{9D8B030D-6E8A-4147-A177-3AD203B41FA5}">
                      <a16:colId xmlns:a16="http://schemas.microsoft.com/office/drawing/2014/main" val="3577561304"/>
                    </a:ext>
                  </a:extLst>
                </a:gridCol>
                <a:gridCol w="1341362">
                  <a:extLst>
                    <a:ext uri="{9D8B030D-6E8A-4147-A177-3AD203B41FA5}">
                      <a16:colId xmlns:a16="http://schemas.microsoft.com/office/drawing/2014/main" val="2343240866"/>
                    </a:ext>
                  </a:extLst>
                </a:gridCol>
                <a:gridCol w="556995">
                  <a:extLst>
                    <a:ext uri="{9D8B030D-6E8A-4147-A177-3AD203B41FA5}">
                      <a16:colId xmlns:a16="http://schemas.microsoft.com/office/drawing/2014/main" val="3851130977"/>
                    </a:ext>
                  </a:extLst>
                </a:gridCol>
                <a:gridCol w="1030441">
                  <a:extLst>
                    <a:ext uri="{9D8B030D-6E8A-4147-A177-3AD203B41FA5}">
                      <a16:colId xmlns:a16="http://schemas.microsoft.com/office/drawing/2014/main" val="1180847459"/>
                    </a:ext>
                  </a:extLst>
                </a:gridCol>
                <a:gridCol w="1049007">
                  <a:extLst>
                    <a:ext uri="{9D8B030D-6E8A-4147-A177-3AD203B41FA5}">
                      <a16:colId xmlns:a16="http://schemas.microsoft.com/office/drawing/2014/main" val="1679487786"/>
                    </a:ext>
                  </a:extLst>
                </a:gridCol>
                <a:gridCol w="1587434">
                  <a:extLst>
                    <a:ext uri="{9D8B030D-6E8A-4147-A177-3AD203B41FA5}">
                      <a16:colId xmlns:a16="http://schemas.microsoft.com/office/drawing/2014/main" val="2212255713"/>
                    </a:ext>
                  </a:extLst>
                </a:gridCol>
              </a:tblGrid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V (m/s)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f(V)</a:t>
                      </a:r>
                      <a:endParaRPr lang="en-IN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</a:rPr>
                        <a:t>Number of </a:t>
                      </a:r>
                      <a:r>
                        <a:rPr lang="en-IN" sz="1000" u="none" strike="noStrike" dirty="0" smtClean="0">
                          <a:effectLst/>
                        </a:rPr>
                        <a:t>hours/year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r>
                        <a:rPr lang="en-IN" sz="1000" u="none" strike="noStrike" dirty="0" smtClean="0">
                          <a:effectLst/>
                        </a:rPr>
                        <a:t>V</a:t>
                      </a:r>
                      <a:r>
                        <a:rPr lang="en-IN" sz="1000" u="none" strike="noStrike" baseline="30000" dirty="0" smtClean="0">
                          <a:effectLst/>
                        </a:rPr>
                        <a:t>3</a:t>
                      </a:r>
                      <a:endParaRPr lang="en-IN" sz="10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r>
                        <a:rPr lang="en-IN" sz="1000" u="none" strike="noStrike" dirty="0" smtClean="0">
                          <a:effectLst/>
                        </a:rPr>
                        <a:t>Available Energy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Design Limit V</a:t>
                      </a:r>
                      <a:r>
                        <a:rPr lang="en-US" sz="1000" b="1" i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IN" sz="1000" b="1" i="0" u="none" strike="noStrike" baseline="30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Design Energy</a:t>
                      </a:r>
                      <a:endParaRPr lang="en-IN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984807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0.0319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279.4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279.4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</a:rPr>
                        <a:t>279.4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216936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0.0593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519.5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4155.7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</a:rPr>
                        <a:t>4155.7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26345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0.08219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720.0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19439.6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</a:rPr>
                        <a:t>19439.6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235017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0.0993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869.9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64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55671.6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64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</a:rPr>
                        <a:t>55671.6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969058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0.1073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939.9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125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117493.5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125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</a:rPr>
                        <a:t>117493.5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623289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0.10844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949.9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216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205185.8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216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</a:rPr>
                        <a:t>205185.8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036790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0.1027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899.7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343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308580.6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343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</a:rPr>
                        <a:t>308580.6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395152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0.0919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805.0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512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412182.5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512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</a:rPr>
                        <a:t>412182.5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934827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0.0776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679.8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729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495556.7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729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495556.7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990708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0.0651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570.3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1000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570276.0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1000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570276.0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200405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0.0514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450.3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1331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599301.4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1331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599301.4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817875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0.0388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339.9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587326.5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587326.5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415424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0.0285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249.7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2197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548503.0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431412.5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96179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0.0194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169.9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2744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466326.3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293663.2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335241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0.0136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119.1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3375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402084.0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205867.0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753667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0.009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78.8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4096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322928.6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136235.5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300463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0.005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43.8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4913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215189.4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75686.4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743933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0.004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35.0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5832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204353.3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60549.1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44174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19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0.003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26.3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6859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180254.5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45411.8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76488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20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0.002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8000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140160.0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30274.6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694092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21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0.001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8.8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9261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81126.4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15137.3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079593"/>
                  </a:ext>
                </a:extLst>
              </a:tr>
              <a:tr h="217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22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100" u="none" strike="noStrike">
                          <a:effectLst/>
                        </a:rPr>
                        <a:t>0.001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8.8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10648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93276.5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>
                          <a:effectLst/>
                        </a:rPr>
                        <a:t>1728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000" u="none" strike="noStrike" dirty="0">
                          <a:effectLst/>
                        </a:rPr>
                        <a:t>15137.3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3" marR="4393" marT="43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073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5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Regime of A Wind Turbine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217096"/>
            <a:ext cx="8533074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Cut-in </a:t>
            </a:r>
            <a:r>
              <a:rPr lang="en-IN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 : At </a:t>
            </a:r>
            <a:r>
              <a:rPr lang="en-I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low wind speeds, there is insufficient torque exerted by the wind on the turbine blades to make them rotate. </a:t>
            </a:r>
            <a:endParaRPr lang="en-IN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 at which the turbine first starts to rotate and generate power is called the cut-in speed and is typically between 3 and 4 metres per second.</a:t>
            </a:r>
          </a:p>
        </p:txBody>
      </p:sp>
      <p:grpSp>
        <p:nvGrpSpPr>
          <p:cNvPr id="36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9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41" name="Group 4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5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2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3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4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4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4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6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0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38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2145" y="1259143"/>
            <a:ext cx="5911687" cy="396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Regime of A Wind Turbine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36" y="1239698"/>
            <a:ext cx="7162800" cy="4727448"/>
          </a:xfrm>
        </p:spPr>
      </p:pic>
      <p:sp>
        <p:nvSpPr>
          <p:cNvPr id="6" name="Rectangle 5"/>
          <p:cNvSpPr/>
          <p:nvPr/>
        </p:nvSpPr>
        <p:spPr>
          <a:xfrm>
            <a:off x="380614" y="4850645"/>
            <a:ext cx="8615628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Cut-out </a:t>
            </a:r>
            <a:r>
              <a:rPr lang="en-IN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 : As </a:t>
            </a:r>
            <a:r>
              <a:rPr lang="en-I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speed increases above the </a:t>
            </a:r>
            <a:r>
              <a:rPr lang="en-IN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rated </a:t>
            </a:r>
            <a:r>
              <a:rPr lang="en-I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wind speed, the forces on the turbine structure continue to rise and, at some point, there is a risk of damage to the rotor. </a:t>
            </a:r>
            <a:endParaRPr lang="en-IN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braking system is employed to bring the rotor to a standstill. </a:t>
            </a:r>
            <a:endParaRPr lang="en-IN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the cut-out speed and is usually around 25 metres per second.</a:t>
            </a:r>
          </a:p>
        </p:txBody>
      </p:sp>
      <p:grpSp>
        <p:nvGrpSpPr>
          <p:cNvPr id="36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9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41" name="Group 4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5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2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3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4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4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4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6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0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38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220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07975" y="235226"/>
            <a:ext cx="8229600" cy="881691"/>
          </a:xfrm>
        </p:spPr>
        <p:txBody>
          <a:bodyPr/>
          <a:lstStyle/>
          <a:p>
            <a:r>
              <a:rPr lang="en-IN" sz="2800" dirty="0" smtClean="0"/>
              <a:t>Typical Regions of WT Operation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57200" y="1219200"/>
            <a:ext cx="8382000" cy="4724400"/>
            <a:chOff x="457200" y="1219200"/>
            <a:chExt cx="8382000" cy="4724400"/>
          </a:xfrm>
        </p:grpSpPr>
        <p:pic>
          <p:nvPicPr>
            <p:cNvPr id="133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219200"/>
              <a:ext cx="7416800" cy="472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Connector 2"/>
            <p:cNvCxnSpPr/>
            <p:nvPr/>
          </p:nvCxnSpPr>
          <p:spPr>
            <a:xfrm>
              <a:off x="2667000" y="1981200"/>
              <a:ext cx="0" cy="28956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600200" y="397406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0" b="0" dirty="0" smtClean="0"/>
                <a:t>Region 1</a:t>
              </a:r>
              <a:endParaRPr lang="en-IN" sz="1800" b="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197804" y="1981200"/>
              <a:ext cx="0" cy="289560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731204" y="397406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0" b="0" dirty="0" smtClean="0"/>
                <a:t>Region 4</a:t>
              </a:r>
              <a:endParaRPr lang="en-IN" sz="1800" b="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644640" y="2035712"/>
              <a:ext cx="1804416" cy="2810564"/>
            </a:xfrm>
            <a:custGeom>
              <a:avLst/>
              <a:gdLst>
                <a:gd name="connsiteX0" fmla="*/ 0 w 1804416"/>
                <a:gd name="connsiteY0" fmla="*/ 12544 h 2810564"/>
                <a:gd name="connsiteX1" fmla="*/ 524256 w 1804416"/>
                <a:gd name="connsiteY1" fmla="*/ 352 h 2810564"/>
                <a:gd name="connsiteX2" fmla="*/ 597408 w 1804416"/>
                <a:gd name="connsiteY2" fmla="*/ 24736 h 2810564"/>
                <a:gd name="connsiteX3" fmla="*/ 621792 w 1804416"/>
                <a:gd name="connsiteY3" fmla="*/ 110080 h 2810564"/>
                <a:gd name="connsiteX4" fmla="*/ 646176 w 1804416"/>
                <a:gd name="connsiteY4" fmla="*/ 341728 h 2810564"/>
                <a:gd name="connsiteX5" fmla="*/ 646176 w 1804416"/>
                <a:gd name="connsiteY5" fmla="*/ 1865728 h 2810564"/>
                <a:gd name="connsiteX6" fmla="*/ 646176 w 1804416"/>
                <a:gd name="connsiteY6" fmla="*/ 2463136 h 2810564"/>
                <a:gd name="connsiteX7" fmla="*/ 621792 w 1804416"/>
                <a:gd name="connsiteY7" fmla="*/ 2633824 h 2810564"/>
                <a:gd name="connsiteX8" fmla="*/ 707136 w 1804416"/>
                <a:gd name="connsiteY8" fmla="*/ 2804512 h 2810564"/>
                <a:gd name="connsiteX9" fmla="*/ 1804416 w 1804416"/>
                <a:gd name="connsiteY9" fmla="*/ 2755744 h 2810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4416" h="2810564">
                  <a:moveTo>
                    <a:pt x="0" y="12544"/>
                  </a:moveTo>
                  <a:cubicBezTo>
                    <a:pt x="212344" y="5432"/>
                    <a:pt x="424688" y="-1680"/>
                    <a:pt x="524256" y="352"/>
                  </a:cubicBezTo>
                  <a:cubicBezTo>
                    <a:pt x="623824" y="2384"/>
                    <a:pt x="581152" y="6448"/>
                    <a:pt x="597408" y="24736"/>
                  </a:cubicBezTo>
                  <a:cubicBezTo>
                    <a:pt x="613664" y="43024"/>
                    <a:pt x="613664" y="57248"/>
                    <a:pt x="621792" y="110080"/>
                  </a:cubicBezTo>
                  <a:cubicBezTo>
                    <a:pt x="629920" y="162912"/>
                    <a:pt x="642112" y="49120"/>
                    <a:pt x="646176" y="341728"/>
                  </a:cubicBezTo>
                  <a:cubicBezTo>
                    <a:pt x="650240" y="634336"/>
                    <a:pt x="646176" y="1865728"/>
                    <a:pt x="646176" y="1865728"/>
                  </a:cubicBezTo>
                  <a:cubicBezTo>
                    <a:pt x="646176" y="2219296"/>
                    <a:pt x="650240" y="2335120"/>
                    <a:pt x="646176" y="2463136"/>
                  </a:cubicBezTo>
                  <a:cubicBezTo>
                    <a:pt x="642112" y="2591152"/>
                    <a:pt x="611632" y="2576928"/>
                    <a:pt x="621792" y="2633824"/>
                  </a:cubicBezTo>
                  <a:cubicBezTo>
                    <a:pt x="631952" y="2690720"/>
                    <a:pt x="510032" y="2784192"/>
                    <a:pt x="707136" y="2804512"/>
                  </a:cubicBezTo>
                  <a:cubicBezTo>
                    <a:pt x="904240" y="2824832"/>
                    <a:pt x="1354328" y="2790288"/>
                    <a:pt x="1804416" y="2755744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2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44" name="Group 4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5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5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5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3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6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5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7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4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9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3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41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51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50332" y="123450"/>
            <a:ext cx="6282413" cy="762000"/>
          </a:xfrm>
        </p:spPr>
        <p:txBody>
          <a:bodyPr/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 Power Density Map at 50 m Altitude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44550"/>
            <a:ext cx="5486400" cy="601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0" y="2589213"/>
            <a:ext cx="281940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50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20900" y="3530600"/>
              <a:ext cx="12700" cy="4763"/>
            </p14:xfrm>
          </p:contentPart>
        </mc:Choice>
        <mc:Fallback xmlns="">
          <p:pic>
            <p:nvPicPr>
              <p:cNvPr id="2150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18360" y="3528035"/>
                <a:ext cx="17780" cy="9892"/>
              </a:xfrm>
              <a:prstGeom prst="rect">
                <a:avLst/>
              </a:prstGeom>
            </p:spPr>
          </p:pic>
        </mc:Fallback>
      </mc:AlternateContent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6262688" y="1717675"/>
            <a:ext cx="274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2400"/>
              <a:t>Wind Power Density </a:t>
            </a:r>
            <a:r>
              <a:rPr lang="en-IN" altLang="en-US" sz="2400" i="1"/>
              <a:t>W/m</a:t>
            </a:r>
            <a:r>
              <a:rPr lang="en-IN" altLang="en-US" sz="2400" i="1" baseline="30000"/>
              <a:t>2</a:t>
            </a:r>
          </a:p>
        </p:txBody>
      </p:sp>
      <p:grpSp>
        <p:nvGrpSpPr>
          <p:cNvPr id="26631" name="Group 22"/>
          <p:cNvGrpSpPr>
            <a:grpSpLocks/>
          </p:cNvGrpSpPr>
          <p:nvPr/>
        </p:nvGrpSpPr>
        <p:grpSpPr bwMode="auto">
          <a:xfrm>
            <a:off x="0" y="-31980"/>
            <a:ext cx="9144000" cy="6858000"/>
            <a:chOff x="0" y="0"/>
            <a:chExt cx="9144000" cy="6858000"/>
          </a:xfrm>
        </p:grpSpPr>
        <p:grpSp>
          <p:nvGrpSpPr>
            <p:cNvPr id="26632" name="Group 8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grpSp>
            <p:nvGrpSpPr>
              <p:cNvPr id="26635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192" cy="4320"/>
                <a:chOff x="0" y="-48"/>
                <a:chExt cx="144" cy="4368"/>
              </a:xfrm>
            </p:grpSpPr>
            <p:sp>
              <p:nvSpPr>
                <p:cNvPr id="26645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6646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6636" name="Group 12"/>
              <p:cNvGrpSpPr>
                <a:grpSpLocks/>
              </p:cNvGrpSpPr>
              <p:nvPr/>
            </p:nvGrpSpPr>
            <p:grpSpPr bwMode="auto">
              <a:xfrm>
                <a:off x="5674" y="24"/>
                <a:ext cx="86" cy="4296"/>
                <a:chOff x="5616" y="-48"/>
                <a:chExt cx="144" cy="4368"/>
              </a:xfrm>
            </p:grpSpPr>
            <p:sp>
              <p:nvSpPr>
                <p:cNvPr id="26643" name="Rectangle 13"/>
                <p:cNvSpPr>
                  <a:spLocks noChangeArrowheads="1"/>
                </p:cNvSpPr>
                <p:nvPr/>
              </p:nvSpPr>
              <p:spPr bwMode="auto">
                <a:xfrm>
                  <a:off x="5616" y="-48"/>
                  <a:ext cx="144" cy="2352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6644" name="Rectangle 14"/>
                <p:cNvSpPr>
                  <a:spLocks noChangeArrowheads="1"/>
                </p:cNvSpPr>
                <p:nvPr/>
              </p:nvSpPr>
              <p:spPr bwMode="auto">
                <a:xfrm>
                  <a:off x="5616" y="2160"/>
                  <a:ext cx="144" cy="216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6637" name="Group 15"/>
              <p:cNvGrpSpPr>
                <a:grpSpLocks/>
              </p:cNvGrpSpPr>
              <p:nvPr/>
            </p:nvGrpSpPr>
            <p:grpSpPr bwMode="auto">
              <a:xfrm>
                <a:off x="144" y="0"/>
                <a:ext cx="5616" cy="144"/>
                <a:chOff x="96" y="-48"/>
                <a:chExt cx="5520" cy="144"/>
              </a:xfrm>
            </p:grpSpPr>
            <p:sp>
              <p:nvSpPr>
                <p:cNvPr id="26641" name="Rectangle 37"/>
                <p:cNvSpPr>
                  <a:spLocks noChangeArrowheads="1"/>
                </p:cNvSpPr>
                <p:nvPr/>
              </p:nvSpPr>
              <p:spPr bwMode="auto">
                <a:xfrm>
                  <a:off x="96" y="-48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6642" name="Rectangle 38"/>
                <p:cNvSpPr>
                  <a:spLocks noChangeArrowheads="1"/>
                </p:cNvSpPr>
                <p:nvPr/>
              </p:nvSpPr>
              <p:spPr bwMode="auto">
                <a:xfrm>
                  <a:off x="2832" y="-48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6638" name="Group 18"/>
              <p:cNvGrpSpPr>
                <a:grpSpLocks/>
              </p:cNvGrpSpPr>
              <p:nvPr/>
            </p:nvGrpSpPr>
            <p:grpSpPr bwMode="auto">
              <a:xfrm>
                <a:off x="144" y="4234"/>
                <a:ext cx="5616" cy="86"/>
                <a:chOff x="96" y="4176"/>
                <a:chExt cx="5520" cy="144"/>
              </a:xfrm>
            </p:grpSpPr>
            <p:sp>
              <p:nvSpPr>
                <p:cNvPr id="26639" name="Rectangle 19"/>
                <p:cNvSpPr>
                  <a:spLocks noChangeArrowheads="1"/>
                </p:cNvSpPr>
                <p:nvPr/>
              </p:nvSpPr>
              <p:spPr bwMode="auto">
                <a:xfrm>
                  <a:off x="96" y="4176"/>
                  <a:ext cx="2736" cy="14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66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6640" name="Rectangle 20"/>
                <p:cNvSpPr>
                  <a:spLocks noChangeArrowheads="1"/>
                </p:cNvSpPr>
                <p:nvPr/>
              </p:nvSpPr>
              <p:spPr bwMode="auto">
                <a:xfrm>
                  <a:off x="2832" y="4176"/>
                  <a:ext cx="2784" cy="144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99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pic>
          <p:nvPicPr>
            <p:cNvPr id="26633" name="Rectangle 1945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475" y="242887"/>
              <a:ext cx="188912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23988" y="1066800"/>
              <a:ext cx="8812212" cy="762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655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2800" smtClean="0"/>
              <a:t>Scale of Wind Turbines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95" y="1619040"/>
            <a:ext cx="8522798" cy="279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0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9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7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68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4400"/>
            <a:ext cx="7886700" cy="697213"/>
          </a:xfrm>
        </p:spPr>
        <p:txBody>
          <a:bodyPr>
            <a:normAutofit/>
          </a:bodyPr>
          <a:lstStyle/>
          <a:p>
            <a:r>
              <a:rPr lang="en-US" sz="2800" b="1" dirty="0"/>
              <a:t>Probability Distribution Functions for Wind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75" y="1303265"/>
            <a:ext cx="8560156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behavior of wind velocity at a given site can be specified as a probability distribution function,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f(V)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f(V)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represents the fraction of the wind speeds that lie within a range,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about the given velocity,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ideas of probability distribution functions with specific application to wind velocity and energy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distributions is essential to develop Micro scale rural wind units.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9" name="Group 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8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6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655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2800" smtClean="0"/>
              <a:t>Wind generation for developing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59726"/>
            <a:ext cx="8685474" cy="5638800"/>
          </a:xfrm>
        </p:spPr>
        <p:txBody>
          <a:bodyPr/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 the trend toward large-scale grid connected wind turbines seen in the West.</a:t>
            </a:r>
          </a:p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more immediate demand for rural energy supply in developing countries is for smaller machines in the 5 - 100 kW range. </a:t>
            </a:r>
          </a:p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can be connected to small, localized micro-grid systems and used in conjunction with diesel generating sets and/or solar photovoltaic systems. </a:t>
            </a:r>
          </a:p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area of growth being for very small battery charging wind turbines (50 - 150 Watts). </a:t>
            </a:r>
          </a:p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Inner Mongolia there are over 30,000 such machines used by herders for providing power for lighting, televisions, radios, etc.</a:t>
            </a:r>
          </a:p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applications for small wind machines include water pumping, telecommunications power supply and irrigation.</a:t>
            </a:r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2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4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5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6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11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9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8912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0664" y="270997"/>
            <a:ext cx="6340475" cy="789878"/>
          </a:xfrm>
        </p:spPr>
        <p:txBody>
          <a:bodyPr/>
          <a:lstStyle/>
          <a:p>
            <a:r>
              <a:rPr lang="en-IN" altLang="en-US" sz="2800" dirty="0" smtClean="0"/>
              <a:t>Statistical Nature of Wind </a:t>
            </a:r>
            <a:r>
              <a:rPr lang="en-US" altLang="en-US" sz="2800" dirty="0" smtClean="0"/>
              <a:t>at a given height</a:t>
            </a:r>
            <a:endParaRPr lang="en-IN" alt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1193360"/>
            <a:ext cx="5710238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1141413" y="4773613"/>
            <a:ext cx="4767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/>
              <a:t>Frequency of Occurrence of Speed </a:t>
            </a:r>
            <a:r>
              <a:rPr lang="en-IN" altLang="en-US" sz="2400" i="1"/>
              <a:t>V</a:t>
            </a:r>
          </a:p>
        </p:txBody>
      </p:sp>
      <p:graphicFrame>
        <p:nvGraphicFramePr>
          <p:cNvPr id="163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852419"/>
              </p:ext>
            </p:extLst>
          </p:nvPr>
        </p:nvGraphicFramePr>
        <p:xfrm>
          <a:off x="5295900" y="5381625"/>
          <a:ext cx="33432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4" imgW="1625400" imgH="393480" progId="Equation.3">
                  <p:embed/>
                </p:oleObj>
              </mc:Choice>
              <mc:Fallback>
                <p:oleObj name="Equation" r:id="rId4" imgW="1625400" imgH="393480" progId="Equation.3">
                  <p:embed/>
                  <p:pic>
                    <p:nvPicPr>
                      <p:cNvPr id="163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5381625"/>
                        <a:ext cx="33432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7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9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3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0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3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1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2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3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8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6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56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179388"/>
            <a:ext cx="6356350" cy="814387"/>
          </a:xfrm>
        </p:spPr>
        <p:txBody>
          <a:bodyPr/>
          <a:lstStyle/>
          <a:p>
            <a:r>
              <a:rPr lang="en-IN" altLang="en-US" sz="2800" dirty="0" smtClean="0"/>
              <a:t>PDF for of Measured Wind Speed at a Site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281970" y="1262226"/>
            <a:ext cx="8734425" cy="1616075"/>
          </a:xfrm>
        </p:spPr>
        <p:txBody>
          <a:bodyPr/>
          <a:lstStyle/>
          <a:p>
            <a:r>
              <a:rPr lang="en-IN" altLang="en-US" sz="2400" dirty="0" smtClean="0"/>
              <a:t>A single variable PDF can be generated using wind speed as a primary variable.</a:t>
            </a:r>
          </a:p>
          <a:p>
            <a:r>
              <a:rPr lang="en-IN" altLang="en-US" sz="2400" dirty="0" smtClean="0"/>
              <a:t>This function shows probability of occurrence of wind of a given speed in all possible directions.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325" y="2767013"/>
            <a:ext cx="5732463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4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6" name="Group 2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3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7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5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8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9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30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1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3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515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227013" y="114300"/>
            <a:ext cx="6875462" cy="838200"/>
          </a:xfrm>
        </p:spPr>
        <p:txBody>
          <a:bodyPr/>
          <a:lstStyle/>
          <a:p>
            <a:r>
              <a:rPr lang="en-US" altLang="en-US" sz="2800" smtClean="0"/>
              <a:t>Simple Models for Distribution of Wind Speed</a:t>
            </a:r>
            <a:endParaRPr lang="en-IN" altLang="en-US" sz="2800" smtClean="0"/>
          </a:p>
        </p:txBody>
      </p:sp>
      <p:sp>
        <p:nvSpPr>
          <p:cNvPr id="4101" name="Content Placeholder 3"/>
          <p:cNvSpPr>
            <a:spLocks noGrp="1"/>
          </p:cNvSpPr>
          <p:nvPr>
            <p:ph idx="1"/>
          </p:nvPr>
        </p:nvSpPr>
        <p:spPr>
          <a:xfrm>
            <a:off x="227013" y="1031875"/>
            <a:ext cx="8764587" cy="1676400"/>
          </a:xfrm>
        </p:spPr>
        <p:txBody>
          <a:bodyPr/>
          <a:lstStyle/>
          <a:p>
            <a:r>
              <a:rPr lang="en-US" altLang="en-US" sz="2400" dirty="0" smtClean="0"/>
              <a:t>Two probability distribution functions are commonly used for wind speed.  </a:t>
            </a:r>
          </a:p>
          <a:p>
            <a:r>
              <a:rPr lang="en-US" altLang="en-US" sz="2400" dirty="0" smtClean="0"/>
              <a:t>The simpler of the two is the </a:t>
            </a:r>
            <a:r>
              <a:rPr lang="en-US" altLang="en-US" sz="2400" b="1" dirty="0" smtClean="0"/>
              <a:t>Rayleigh distribution</a:t>
            </a:r>
            <a:r>
              <a:rPr lang="en-US" altLang="en-US" sz="2400" dirty="0" smtClean="0"/>
              <a:t> which has a single parameter </a:t>
            </a:r>
            <a:r>
              <a:rPr lang="en-US" altLang="en-US" sz="2400" i="1" dirty="0" smtClean="0"/>
              <a:t>c</a:t>
            </a:r>
            <a:r>
              <a:rPr lang="en-US" altLang="en-US" sz="2400" dirty="0" smtClean="0"/>
              <a:t>.</a:t>
            </a:r>
            <a:endParaRPr lang="en-IN" altLang="en-US" sz="2400" dirty="0" smtClean="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3429000" y="2438400"/>
          <a:ext cx="4508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3" imgW="2019300" imgH="406400" progId="Equation.3">
                  <p:embed/>
                </p:oleObj>
              </mc:Choice>
              <mc:Fallback>
                <p:oleObj name="Equation" r:id="rId3" imgW="2019300" imgH="406400" progId="Equation.3">
                  <p:embed/>
                  <p:pic>
                    <p:nvPicPr>
                      <p:cNvPr id="5222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4508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609600" y="3352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The </a:t>
            </a:r>
            <a:r>
              <a:rPr lang="en-US" altLang="en-US" sz="2400" b="1"/>
              <a:t>Weibull distribution</a:t>
            </a:r>
            <a:r>
              <a:rPr lang="en-US" altLang="en-US" sz="2400"/>
              <a:t> shown below has two parameters </a:t>
            </a:r>
            <a:r>
              <a:rPr lang="en-US" altLang="en-US" sz="2400" i="1"/>
              <a:t>k</a:t>
            </a:r>
            <a:r>
              <a:rPr lang="en-US" altLang="en-US" sz="2400"/>
              <a:t> and </a:t>
            </a:r>
            <a:r>
              <a:rPr lang="en-US" altLang="en-US" sz="2400" i="1"/>
              <a:t>c</a:t>
            </a:r>
            <a:r>
              <a:rPr lang="en-US" altLang="en-US" sz="2400"/>
              <a:t>.  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06400" y="4960938"/>
            <a:ext cx="853440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IN" i="1" dirty="0"/>
              <a:t>c </a:t>
            </a:r>
            <a:r>
              <a:rPr lang="en-IN" dirty="0"/>
              <a:t>= Empirical </a:t>
            </a:r>
            <a:r>
              <a:rPr lang="en-IN" dirty="0" err="1"/>
              <a:t>Weibull</a:t>
            </a:r>
            <a:r>
              <a:rPr lang="en-IN" dirty="0"/>
              <a:t> scale factor </a:t>
            </a:r>
            <a:r>
              <a:rPr lang="en-IN" i="1" dirty="0"/>
              <a:t>(m/s)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The Rayleigh distribution is actually a special case of the </a:t>
            </a:r>
            <a:r>
              <a:rPr lang="en-US" dirty="0" err="1"/>
              <a:t>Weibull</a:t>
            </a:r>
            <a:r>
              <a:rPr lang="en-US" dirty="0"/>
              <a:t> distribution with </a:t>
            </a:r>
            <a:r>
              <a:rPr lang="en-US" i="1" dirty="0"/>
              <a:t>k</a:t>
            </a:r>
            <a:r>
              <a:rPr lang="en-US" dirty="0"/>
              <a:t> = 2.</a:t>
            </a:r>
            <a:endParaRPr lang="en-IN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IN" kern="0" dirty="0">
              <a:latin typeface="+mn-lt"/>
            </a:endParaRPr>
          </a:p>
        </p:txBody>
      </p: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590800" y="3784600"/>
          <a:ext cx="51879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5" imgW="2362200" imgH="482600" progId="Equation.3">
                  <p:embed/>
                </p:oleObj>
              </mc:Choice>
              <mc:Fallback>
                <p:oleObj name="Equation" r:id="rId5" imgW="2362200" imgH="482600" progId="Equation.3">
                  <p:embed/>
                  <p:pic>
                    <p:nvPicPr>
                      <p:cNvPr id="52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84600"/>
                        <a:ext cx="51879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0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32" name="Group 3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4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3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4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1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4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5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36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7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31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9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691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7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altLang="en-US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2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4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6" name="Group 2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3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7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5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8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9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30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1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3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27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80383" y="107877"/>
            <a:ext cx="6650037" cy="973137"/>
          </a:xfrm>
        </p:spPr>
        <p:txBody>
          <a:bodyPr/>
          <a:lstStyle/>
          <a:p>
            <a:r>
              <a:rPr lang="en-US" altLang="en-US" sz="2800" dirty="0" smtClean="0"/>
              <a:t>Statistical Moments of </a:t>
            </a:r>
            <a:r>
              <a:rPr lang="en-US" altLang="en-US" sz="2800" b="1" dirty="0" smtClean="0"/>
              <a:t>Weibull distribution</a:t>
            </a:r>
            <a:r>
              <a:rPr lang="en-US" altLang="en-US" sz="2800" dirty="0" smtClean="0"/>
              <a:t> </a:t>
            </a:r>
            <a:endParaRPr lang="en-IN" altLang="en-US" sz="2800" dirty="0" smtClean="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4919663" y="3538538"/>
          <a:ext cx="34067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Equation" r:id="rId3" imgW="1358310" imgH="482391" progId="Equation.3">
                  <p:embed/>
                </p:oleObj>
              </mc:Choice>
              <mc:Fallback>
                <p:oleObj name="Equation" r:id="rId3" imgW="1358310" imgH="482391" progId="Equation.3">
                  <p:embed/>
                  <p:pic>
                    <p:nvPicPr>
                      <p:cNvPr id="5734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3538538"/>
                        <a:ext cx="34067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sp>
        <p:nvSpPr>
          <p:cNvPr id="1946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sp>
        <p:nvSpPr>
          <p:cNvPr id="1946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graphicFrame>
        <p:nvGraphicFramePr>
          <p:cNvPr id="7171" name="Object 14"/>
          <p:cNvGraphicFramePr>
            <a:graphicFrameLocks noChangeAspect="1"/>
          </p:cNvGraphicFramePr>
          <p:nvPr/>
        </p:nvGraphicFramePr>
        <p:xfrm>
          <a:off x="3360738" y="1063625"/>
          <a:ext cx="325913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5" imgW="1155700" imgH="431800" progId="Equation.3">
                  <p:embed/>
                </p:oleObj>
              </mc:Choice>
              <mc:Fallback>
                <p:oleObj name="Equation" r:id="rId5" imgW="1155700" imgH="431800" progId="Equation.3">
                  <p:embed/>
                  <p:pic>
                    <p:nvPicPr>
                      <p:cNvPr id="717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1063625"/>
                        <a:ext cx="325913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sp>
        <p:nvSpPr>
          <p:cNvPr id="19468" name="AutoShape 19" descr="http://www.damtp.cam.ac.uk/lab/people/sd/lectures/nummeth98/index0059.gif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2745" y="1194710"/>
            <a:ext cx="203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/>
              <a:t>Average value: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33400" y="3962400"/>
            <a:ext cx="411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Most probable value of velocity</a:t>
            </a:r>
            <a:endParaRPr lang="en-IN" altLang="en-US" sz="2400"/>
          </a:p>
        </p:txBody>
      </p:sp>
      <p:sp>
        <p:nvSpPr>
          <p:cNvPr id="1947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IN" altLang="en-US" sz="2400"/>
          </a:p>
        </p:txBody>
      </p:sp>
      <p:graphicFrame>
        <p:nvGraphicFramePr>
          <p:cNvPr id="120858" name="Object 26"/>
          <p:cNvGraphicFramePr>
            <a:graphicFrameLocks noChangeAspect="1"/>
          </p:cNvGraphicFramePr>
          <p:nvPr/>
        </p:nvGraphicFramePr>
        <p:xfrm>
          <a:off x="2500313" y="2433638"/>
          <a:ext cx="424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7" imgW="2120900" imgH="457200" progId="Equation.3">
                  <p:embed/>
                </p:oleObj>
              </mc:Choice>
              <mc:Fallback>
                <p:oleObj name="Equation" r:id="rId7" imgW="2120900" imgH="457200" progId="Equation.3">
                  <p:embed/>
                  <p:pic>
                    <p:nvPicPr>
                      <p:cNvPr id="12085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433638"/>
                        <a:ext cx="4241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293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83713" y="5346700"/>
              <a:ext cx="1587" cy="1588"/>
            </p14:xfrm>
          </p:contentPart>
        </mc:Choice>
        <mc:Fallback xmlns="">
          <p:pic>
            <p:nvPicPr>
              <p:cNvPr id="12293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342451" y="5305412"/>
                <a:ext cx="84111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294" name="Ink 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11975" y="6318250"/>
              <a:ext cx="3665538" cy="471488"/>
            </p14:xfrm>
          </p:contentPart>
        </mc:Choice>
        <mc:Fallback xmlns="">
          <p:pic>
            <p:nvPicPr>
              <p:cNvPr id="12294" name="Ink 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902615" y="6308892"/>
                <a:ext cx="3684258" cy="4902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295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73638" y="6369050"/>
              <a:ext cx="1587" cy="1588"/>
            </p14:xfrm>
          </p:contentPart>
        </mc:Choice>
        <mc:Fallback xmlns="">
          <p:pic>
            <p:nvPicPr>
              <p:cNvPr id="12295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32376" y="6327762"/>
                <a:ext cx="84111" cy="84164"/>
              </a:xfrm>
              <a:prstGeom prst="rect">
                <a:avLst/>
              </a:prstGeom>
            </p:spPr>
          </p:pic>
        </mc:Fallback>
      </mc:AlternateContent>
      <p:sp>
        <p:nvSpPr>
          <p:cNvPr id="2" name="Rectangle 1"/>
          <p:cNvSpPr/>
          <p:nvPr/>
        </p:nvSpPr>
        <p:spPr>
          <a:xfrm>
            <a:off x="612775" y="5173663"/>
            <a:ext cx="34544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2400" dirty="0">
                <a:latin typeface="+mn-lt"/>
              </a:rPr>
              <a:t>The maximum wind speed</a:t>
            </a:r>
          </a:p>
        </p:txBody>
      </p:sp>
      <p:graphicFrame>
        <p:nvGraphicFramePr>
          <p:cNvPr id="52" name="Object 1"/>
          <p:cNvGraphicFramePr>
            <a:graphicFrameLocks noChangeAspect="1"/>
          </p:cNvGraphicFramePr>
          <p:nvPr/>
        </p:nvGraphicFramePr>
        <p:xfrm>
          <a:off x="4387850" y="4919663"/>
          <a:ext cx="35671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14" imgW="1422400" imgH="482600" progId="Equation.3">
                  <p:embed/>
                </p:oleObj>
              </mc:Choice>
              <mc:Fallback>
                <p:oleObj name="Equation" r:id="rId14" imgW="1422400" imgH="482600" progId="Equation.3">
                  <p:embed/>
                  <p:pic>
                    <p:nvPicPr>
                      <p:cNvPr id="5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4919663"/>
                        <a:ext cx="35671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2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44" name="Group 4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6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5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5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6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5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47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4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9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3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41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245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0664" y="270997"/>
            <a:ext cx="6340475" cy="789878"/>
          </a:xfrm>
        </p:spPr>
        <p:txBody>
          <a:bodyPr/>
          <a:lstStyle/>
          <a:p>
            <a:r>
              <a:rPr lang="en-IN" altLang="en-US" sz="2800" dirty="0" smtClean="0"/>
              <a:t>Statistical Nature of Wind </a:t>
            </a:r>
            <a:r>
              <a:rPr lang="en-US" altLang="en-US" sz="2800" dirty="0" smtClean="0"/>
              <a:t>at a given height</a:t>
            </a:r>
            <a:endParaRPr lang="en-IN" alt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33931"/>
            <a:ext cx="2837079" cy="176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390664" y="3252846"/>
            <a:ext cx="29502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000" dirty="0"/>
              <a:t>Frequency of Occurrence of Speed </a:t>
            </a:r>
            <a:r>
              <a:rPr lang="en-IN" altLang="en-US" sz="2000" i="1" dirty="0"/>
              <a:t>V</a:t>
            </a:r>
          </a:p>
        </p:txBody>
      </p:sp>
      <p:graphicFrame>
        <p:nvGraphicFramePr>
          <p:cNvPr id="163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159204"/>
              </p:ext>
            </p:extLst>
          </p:nvPr>
        </p:nvGraphicFramePr>
        <p:xfrm>
          <a:off x="514257" y="3875181"/>
          <a:ext cx="33432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4" imgW="1625400" imgH="393480" progId="Equation.3">
                  <p:embed/>
                </p:oleObj>
              </mc:Choice>
              <mc:Fallback>
                <p:oleObj name="Equation" r:id="rId4" imgW="1625400" imgH="393480" progId="Equation.3">
                  <p:embed/>
                  <p:pic>
                    <p:nvPicPr>
                      <p:cNvPr id="163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257" y="3875181"/>
                        <a:ext cx="33432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7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9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3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0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3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1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2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3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8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6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935437"/>
              </p:ext>
            </p:extLst>
          </p:nvPr>
        </p:nvGraphicFramePr>
        <p:xfrm>
          <a:off x="4152156" y="1330336"/>
          <a:ext cx="1753529" cy="4781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3728">
                  <a:extLst>
                    <a:ext uri="{9D8B030D-6E8A-4147-A177-3AD203B41FA5}">
                      <a16:colId xmlns:a16="http://schemas.microsoft.com/office/drawing/2014/main" val="3230009720"/>
                    </a:ext>
                  </a:extLst>
                </a:gridCol>
                <a:gridCol w="819801">
                  <a:extLst>
                    <a:ext uri="{9D8B030D-6E8A-4147-A177-3AD203B41FA5}">
                      <a16:colId xmlns:a16="http://schemas.microsoft.com/office/drawing/2014/main" val="2510881248"/>
                    </a:ext>
                  </a:extLst>
                </a:gridCol>
              </a:tblGrid>
              <a:tr h="3315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 (m/s)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f(V)</a:t>
                      </a:r>
                      <a:endParaRPr lang="en-IN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60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0.0319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47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0.0593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92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0.08219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32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0.0993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47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0.1073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03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0.10844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944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0.1027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33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0.0919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874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0.0776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47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0.0651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23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0.514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26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2649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89718"/>
              </p:ext>
            </p:extLst>
          </p:nvPr>
        </p:nvGraphicFramePr>
        <p:xfrm>
          <a:off x="6383141" y="1322158"/>
          <a:ext cx="1753529" cy="4781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3728">
                  <a:extLst>
                    <a:ext uri="{9D8B030D-6E8A-4147-A177-3AD203B41FA5}">
                      <a16:colId xmlns:a16="http://schemas.microsoft.com/office/drawing/2014/main" val="3230009720"/>
                    </a:ext>
                  </a:extLst>
                </a:gridCol>
                <a:gridCol w="819801">
                  <a:extLst>
                    <a:ext uri="{9D8B030D-6E8A-4147-A177-3AD203B41FA5}">
                      <a16:colId xmlns:a16="http://schemas.microsoft.com/office/drawing/2014/main" val="2510881248"/>
                    </a:ext>
                  </a:extLst>
                </a:gridCol>
              </a:tblGrid>
              <a:tr h="3315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 (m/s)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f(V)</a:t>
                      </a:r>
                      <a:endParaRPr lang="en-IN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60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0.0388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47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0.0285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92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0.0194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32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0.0136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47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0.009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03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0.005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944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0.004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33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0.003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874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0.002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47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0.001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23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0.001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26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26492"/>
                  </a:ext>
                </a:extLst>
              </a:tr>
            </a:tbl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519531"/>
              </p:ext>
            </p:extLst>
          </p:nvPr>
        </p:nvGraphicFramePr>
        <p:xfrm>
          <a:off x="1009650" y="4843212"/>
          <a:ext cx="23510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7" imgW="1143000" imgH="495000" progId="Equation.3">
                  <p:embed/>
                </p:oleObj>
              </mc:Choice>
              <mc:Fallback>
                <p:oleObj name="Equation" r:id="rId7" imgW="1143000" imgH="495000" progId="Equation.3">
                  <p:embed/>
                  <p:pic>
                    <p:nvPicPr>
                      <p:cNvPr id="163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843212"/>
                        <a:ext cx="23510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92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0664" y="270997"/>
            <a:ext cx="6340475" cy="789878"/>
          </a:xfrm>
        </p:spPr>
        <p:txBody>
          <a:bodyPr/>
          <a:lstStyle/>
          <a:p>
            <a:r>
              <a:rPr lang="en-US" altLang="en-US" sz="2800" dirty="0" smtClean="0"/>
              <a:t>Design Capacity of Wind Turbine</a:t>
            </a:r>
            <a:endParaRPr lang="en-IN" altLang="en-US" sz="2800" dirty="0" smtClean="0"/>
          </a:p>
        </p:txBody>
      </p:sp>
      <p:grpSp>
        <p:nvGrpSpPr>
          <p:cNvPr id="24" name="Group 38"/>
          <p:cNvGrpSpPr>
            <a:grpSpLocks/>
          </p:cNvGrpSpPr>
          <p:nvPr/>
        </p:nvGrpSpPr>
        <p:grpSpPr bwMode="auto">
          <a:xfrm>
            <a:off x="0" y="-4460"/>
            <a:ext cx="9144000" cy="6858000"/>
            <a:chOff x="0" y="0"/>
            <a:chExt cx="9144000" cy="6858000"/>
          </a:xfrm>
        </p:grpSpPr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7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9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3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4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0" name="Group 12"/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3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1" name="Group 15"/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3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32" name="Group 18"/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3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3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8" name="Rectangle 21">
                <a:extLst>
                  <a:ext uri="{FF2B5EF4-FFF2-40B4-BE49-F238E27FC236}">
                    <a16:creationId xmlns:a16="http://schemas.microsoft.com/office/drawing/2014/main" id="{1356E452-5F4A-4349-89B4-56822A4EF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6" name="Picture 42" descr="A picture containing shape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364177"/>
              </p:ext>
            </p:extLst>
          </p:nvPr>
        </p:nvGraphicFramePr>
        <p:xfrm>
          <a:off x="771463" y="1219571"/>
          <a:ext cx="3617656" cy="522208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08869">
                  <a:extLst>
                    <a:ext uri="{9D8B030D-6E8A-4147-A177-3AD203B41FA5}">
                      <a16:colId xmlns:a16="http://schemas.microsoft.com/office/drawing/2014/main" val="2918231277"/>
                    </a:ext>
                  </a:extLst>
                </a:gridCol>
                <a:gridCol w="908869">
                  <a:extLst>
                    <a:ext uri="{9D8B030D-6E8A-4147-A177-3AD203B41FA5}">
                      <a16:colId xmlns:a16="http://schemas.microsoft.com/office/drawing/2014/main" val="2967984511"/>
                    </a:ext>
                  </a:extLst>
                </a:gridCol>
                <a:gridCol w="1799918">
                  <a:extLst>
                    <a:ext uri="{9D8B030D-6E8A-4147-A177-3AD203B41FA5}">
                      <a16:colId xmlns:a16="http://schemas.microsoft.com/office/drawing/2014/main" val="3594649397"/>
                    </a:ext>
                  </a:extLst>
                </a:gridCol>
              </a:tblGrid>
              <a:tr h="165105"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644334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V (m/s)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f(V)</a:t>
                      </a:r>
                      <a:endParaRPr lang="en-IN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</a:rPr>
                        <a:t>Number of </a:t>
                      </a:r>
                      <a:r>
                        <a:rPr lang="en-IN" sz="1400" u="none" strike="noStrike" dirty="0" smtClean="0">
                          <a:effectLst/>
                        </a:rPr>
                        <a:t>hours/year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400028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0.0319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279.4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069528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0.0593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</a:rPr>
                        <a:t>519.5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29791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0.08219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720.0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13519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0.0993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</a:rPr>
                        <a:t>869.9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58401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0.1073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939.9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74292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0.10844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949.9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2976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0.1027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899.7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216220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0.0919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805.0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120426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0.0776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679.8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193658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0.0651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570.3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729033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0.0514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450.3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47009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0.0388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339.9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1794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0.0285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249.7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00552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0.0194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169.9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91844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0.0136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119.1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713180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16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0.009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78.8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13424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17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0.005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43.8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26730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0.004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35.0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73673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19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0.003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26.3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191913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20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0.002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17.5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0674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21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0.001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>
                          <a:effectLst/>
                        </a:rPr>
                        <a:t>8.8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684384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22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>
                          <a:effectLst/>
                        </a:rPr>
                        <a:t>0.001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</a:rPr>
                        <a:t>8.8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7" marR="4227" marT="42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773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72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2115</TotalTime>
  <Words>1133</Words>
  <Application>Microsoft Office PowerPoint</Application>
  <PresentationFormat>On-screen Show (4:3)</PresentationFormat>
  <Paragraphs>545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STXingkai</vt:lpstr>
      <vt:lpstr>Arial</vt:lpstr>
      <vt:lpstr>Calibri</vt:lpstr>
      <vt:lpstr>Calibri Light</vt:lpstr>
      <vt:lpstr>CommercialScript BT</vt:lpstr>
      <vt:lpstr>Symbol</vt:lpstr>
      <vt:lpstr>Tempus Sans ITC</vt:lpstr>
      <vt:lpstr>Times New Roman</vt:lpstr>
      <vt:lpstr>Office Theme</vt:lpstr>
      <vt:lpstr>Equation</vt:lpstr>
      <vt:lpstr>PowerPoint Presentation</vt:lpstr>
      <vt:lpstr>Probability Distribution Functions for Wind</vt:lpstr>
      <vt:lpstr>Statistical Nature of Wind at a given height</vt:lpstr>
      <vt:lpstr>PDF for of Measured Wind Speed at a Site</vt:lpstr>
      <vt:lpstr>Simple Models for Distribution of Wind Speed</vt:lpstr>
      <vt:lpstr>PowerPoint Presentation</vt:lpstr>
      <vt:lpstr>Statistical Moments of Weibull distribution </vt:lpstr>
      <vt:lpstr>Statistical Nature of Wind at a given height</vt:lpstr>
      <vt:lpstr>Design Capacity of Wind Turbine</vt:lpstr>
      <vt:lpstr>Design Capacity of Wind Turbine</vt:lpstr>
      <vt:lpstr>Design Capacity of Wind Turbine</vt:lpstr>
      <vt:lpstr>Capacity Factor of A Wind Turbine</vt:lpstr>
      <vt:lpstr>Selection of Capacity Factor</vt:lpstr>
      <vt:lpstr> Determination Design Capacity Factor for A  Wind Turbine</vt:lpstr>
      <vt:lpstr>Operational Regime of A Wind Turbine</vt:lpstr>
      <vt:lpstr>Operational Regime of A Wind Turbine</vt:lpstr>
      <vt:lpstr>Typical Regions of WT Operation</vt:lpstr>
      <vt:lpstr>Wind Power Density Map at 50 m Altitude</vt:lpstr>
      <vt:lpstr>Scale of Wind Turbines</vt:lpstr>
      <vt:lpstr>Wind generation for developing countries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Thochi Seb Rengma</dc:creator>
  <cp:lastModifiedBy>PMV Subbarao</cp:lastModifiedBy>
  <cp:revision>94</cp:revision>
  <dcterms:created xsi:type="dcterms:W3CDTF">2023-02-17T11:55:14Z</dcterms:created>
  <dcterms:modified xsi:type="dcterms:W3CDTF">2023-03-29T09:40:22Z</dcterms:modified>
</cp:coreProperties>
</file>