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2" r:id="rId2"/>
    <p:sldId id="373" r:id="rId3"/>
    <p:sldId id="313" r:id="rId4"/>
    <p:sldId id="314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74" r:id="rId15"/>
    <p:sldId id="375" r:id="rId16"/>
    <p:sldId id="327" r:id="rId17"/>
    <p:sldId id="376" r:id="rId18"/>
    <p:sldId id="3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>
      <p:cViewPr varScale="1">
        <p:scale>
          <a:sx n="99" d="100"/>
          <a:sy n="99" d="100"/>
        </p:scale>
        <p:origin x="8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8T05:31:38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13168 14909 1677 0,'0'0'36'15,"0"0"8"-15,0 0 2 0,-6 0 2 0,-3-2-38 0,3-1-10 0,6 3 0 0,-9 0 0 0,3-3 0 0,0 1 12 0,-3-1-12 0,3-2 12 0,6 5-12 0,0 0 0 0,0 0 0 0,-6 0 0 0,0-3 0 16,0-2 0-16,0 5 0 0,6 0 0 0,-9-3 27 0,9 3 9 15,0 0 3-15,-6 0 0 0,6 0 17 0,0 0 4 16,-5 0 1-16,5 0 0 0,0 0-40 0,0 0-8 16,0 0-1-16,0 0-1 0,0 0-11 0,0 0 0 15,0 0 0-15,0 0 0 0,0 0 0 0,5 8 0 16,1-5 0-16,0 2 0 0,0-2 0 0,0-1 0 16,3 1 0-16,0 0 0 0,3-1 0 0,3 1 0 15,0-3 0-15,0 3 0 0,3-3 0 0,-1 2 0 16,-2-4 0-16,3 2 0 0,3 0 0 0,0-3 0 15,0 3 0-15,3-3 0 0,-1 1 0 0,4-1 0 0,3 3 0 16,0-3 0-16,-1 3-9 0,4-2 9 0,0 2 0 16,3 0 0-16,-1 0 0 0,1-3 0 0,0 3 0 0,5-5 0 15,-2-1 0-15,3-1 0 0,-1 4 0 0,4-2 0 16,3-1 0-16,-4 1 0 0,4-3 0 0,-3 3 0 16,2-1 0-16,-2 1 0 0,0 0 0 0,5 0 0 15,-2 2 0-15,2-2 0 0,1 2 0 0,3 0 0 16,-4-5 0-16,4 6 0 0,-4-3 0 0,7 2 0 15,-3 0 0-15,2 1 0 0,-2 2 0 0,2 0 0 16,1 0 0-16,-4 0 0 0,4 0 0 0,-1 2 0 16,-2 1 0-16,0 0 0 0,-1-1 0 0,1 3 0 15,-1 1 0-15,4-4 0 0,-1-4 0 0,-2 4 0 16,0 1 0-16,2 0 0 0,-2 2 0 0,2-2 0 16,1 2 0-16,-1-2 0 0,4 4 0 0,-6-1 0 15,5-1 0-15,-2 3 0 0,-1-3 0 0,1 1 0 16,5 2 0-16,-2 2 0 0,-1-5 0 0,1 3 0 0,2-2-11 15,1 2 11-15,2 2-10 0,-2-2 10 0,2-3-20 16,-2 1 1-16,2 2 1 0,-2 0 0 0,5 2 18 0,-2-2 12 16,-4 3-1-16,4 2-1 0,-1 0-22 0,1 0-5 15,2 1-1-15,1-1 0 0,-1 0 18 0,4 3 0 16,-1-3 0-16,0 0 0 0,4 3 11 0,-1-3 5 16,4 1 2-16,-1-4 0 0,3 4-18 0,1-7 0 15,2 1 0-15,0 0 0 0,1 0 0 0,2-8 0 16,-6-8 0-16,4 3 0 0,-1 5 0 0,0 5 0 15,1-5 0-15,-1 3 0 0,3 2 0 0,-2 1 0 16,2-4 0-16,-2-2 0 0,2-5 16 0,0 5 0 0,0 3 0 16,-2-3 0-16,5 0 26 0,-6-3 5 0,-2 3 1 15,-4-3 0-15,4 1-28 0,-7-4-6 0,3 1-1 16,-2 2 0-16,-7-2 13 0,4-3 2 0,-1 3 1 0,-5 0 0 16,2-3-3-16,-2 0-1 0,-1-3 0 0,-2 3 0 15,-1-2-3-15,1-1-1 0,-1 3 0 0,-2-3 0 16,2 1-9-16,-5-1-3 0,5 3 0 0,-5-2 0 15,2-1 2-15,-2 3 0 0,-1 0 0 0,-2-2 0 16,-6 2-11-16,2 0 0 0,-2 0-12 0,-1 3 12 16,-2 2 0-16,0-2 0 0,-1 2 0 0,-5 3 0 15,0 0 0-15,-4 3 0 0,-2-1 0 0,0 1 0 16,0 0 0-16,-1 2 0 0,-2 0 0 0,-3-2 8 16,0 2-8-16,0 0 0 0,-1 1 0 0,1-1 0 15,-3-2-13-15,0 2 1 0,-3 0 1 0,-1-2 0 16,1 2-13-1,-3-2-2-15,-3 2-1 0,0-2 0 0,0-1-1 0,-3 1-1 0,0 0 0 16,-3-1 0-16,-1 1 7 0,-2 0 2 0,0-1 0 0,0-2 0 16,-6 0-12-16,0 0-1 15,0 0-1-15,0 0 0 0,0 0-22 0,0 0-4 0,0 0 0 0,0 0-1 16,0 0-26-16,0 0-5 0,-9-5 0 0</inkml:trace>
  <inkml:trace contextRef="#ctx0" brushRef="#br0" timeOffset="2122.5641">20261 15282 2023 0,'0'11'44'0,"0"-11"10"0,0-11 2 0,0 3 0 0,0 8-44 0,0 0-12 0,0 0 0 0,0 0 0 15,0 0 22-15,0 0 2 0,3-5 1 0,-3 5 0 16,0 0-13-16,0 0-4 0,0-8 0 0,-3 0 0 16,0 3-8-16,3 5 0 0,-3 5 0 0,3-5 0 15,-6-8-8-15,3-5 8 0,0-5 0 0,0 7 0 16,3 11 0-16,0 0 0 0,-3-8 0 0,0-3 0 15,0-2 0-15,3 0 10 0,-3-3-1 0,3 3 0 16,0-3-9-16,0 0 0 0,3 0 9 0,-3 0-9 16,0-2 8-16,3-1-8 0,-3 1 10 0,3-3-10 0,0 2 13 15,0-5-3-15,-3 1-1 0,3-1 0 0,-3 3 0 16,3-1 0-16,-3-1 0 0,0-1 0 0,0-3-9 16,0 3 0-16,0-5 0 0,0 0-11 0,3 3 11 15,-3-3 0-15,0 2 0 0,0-2 0 0,-3-3 0 16,3 1 0-16,0-1 0 0,-3 0-8 0,3-2 8 0,-3-3 0 15,3 0-9-15,-3 0 9 0,3 0 0 0,0-3 0 16,3-2 0-16,-3 2 0 0,3 0 0 0,-3-2 8 16,3 0-8-16,0-1 12 0,0 1-12 0,3 0 0 15,-3 2 0-15,3-3 0 0,-3 1 10 0,3 0 0 16,0 2 0-16,0-5 0 0,-3 3 4 0,0-1 1 16,0-1 0-16,3 4 0 0,-3-3-5 0,2 4-1 0,-2-1 0 15,0 0 0-15,0 1-9 0,0-1 8 0,0 0-8 16,-3 1 8-16,3-1-8 0,-3 3 0 0,3 3 0 15,0-1-11-15,-3 1 11 0,3-1 0 0,-3 1 8 16,3 0-8-16,-3 2 34 0,0 3 2 0,0-3 1 16,-3 0 0-16,3 0-11 0,0-2-2 0,-3 2-1 0,3 1 0 15,-3-4-3-15,3 1-1 0,3-3 0 0,-3 2 0 16,0-2-5-16,0 0-1 0,0 0 0 0,3 0 0 16,-3 0-13-16,3 0 0 0,0 3 0 0,0-6 0 15,0 0 12-15,3 1-3 0,-3 2-1 0,0-3 0 16,3 0-8-16,-3-2 0 0,6 0 0 0,-6 2 8 15,0 0-8-15,0 0 0 0,0-2 0 0,0 0 0 16,-3-1 0-16,3 1 0 0,0 0 0 0,0 2 8 16,0-2-8-16,0 2 0 0,0 0 0 0,0 1 0 15,0-4 0-15,0 4 0 0,0-4-9 0,0 4 9 0,0-4-10 16,0 1 2-16,2 5 0 0,-2-3 0 0,0 3 8 16,0 0 0-16,3-2 0 0,-3 1 0 0,3 1 0 15,-3-2 0-15,0-1 0 0,0 0 0 0,0 3-20 16,3-2-1-16,-3 2-1 0,0 2 0 0,0-2 10 0,-3 0 1 15,3 0 1-15,0 0 0 0,-3 0 10 0,3 0 14 16,-3 0-3-16,0 3-1 0,3-1-10 0,-3 1 0 16,3-1 0-16,-3 4 0 0,3-4 0 0,0 1 8 15,0-1-8-15,0-2 0 0,0 0 20 0,0 0 0 16,3 0-1-16,0 0 0 0,-3-2-29 0,3 1-6 16,3-1 0-16,-3 2-1 0,2 0 27 0,-2 0 6 0,3 0 0 15,-3 0 1-15,3 0-17 0,-3 2-11 0,3-2 2 16,-3 5 0-16,3 1 9 0,-3-1 14 0,0-3-3 15,0 1-1-15,0 2-2 0,0 1 0 16,-3-1 0-16,3 0 0 0,-3-2-8 0,0 2 0 0,0 3 0 0,-3 0 8 16,0 0-8-16,3-1 0 0,-3 4 0 0,0 0 0 15,0-4 12-15,0 4-4 0,0-3 0 16,0 2 0-16,3-2-8 0,-3 3 10 0,0-1-10 0,0 1 10 16,0-3-10-16,3 5 0 0,-3-2 0 0,0 2 0 15,3-3 0-15,-3 4 0 0,2-1 0 0,-2 0 0 16,3 0 0-16,-3-2 0 0,0 4-10 0,3-1 10 15,-3-1 0-15,0 3 0 0,0 2 0 0,0 1 0 16,0-6 0-16,0 3 0 0,-3 2 0 0,3 1 0 16,-3-4 0-16,1 4 0 0,-1-1 0 0,3 1 0 15,0 2 0-15,-3 0 0 0,3-2 13 0,-3 2-4 0,0 0-9 16,3 3-9-16,-3-1 9 0,3 1-13 0,-3 3 13 16,3-4 0-16,-3 4 0 0,3-1 0 0,0-5 0 15,-3 6 0-15,3-1 0 0,0 1 10 0,-3-1-10 16,3-2 0-16,-3 0 0 0,3 2 0 0,0 3 0 15,0 8 0-15,0 0 0 0,0 0 0 0,-3-8 0 0,0 3 0 16,0-1 0-16,0 1 0 0,3 0 0 0,-3 0 0 16,3 5 0-16,0-3 0 0,0 3 0 0,-3-8 0 15,0 3 8-15,3 5-8 0,3-6 0 0,-3 6 0 16,0 0 0-16,-3-2 0 0,3-4 0 0,0 6 0 16,0-5 0-16,0 5 0 0,0 0 0 0,0-5 0 15,0 0 0-15,0-1 0 0,0 1 0 0,0 5 0 0,0-5 0 16,0-1 0-16,0 4 0 0,-3-6 0 15,3 0 0-15,0 3 0 0,-3-3 0 0,3 0 0 16,0 0 8-16,0 0-8 0,0 0 0 0,0-3 0 0,0 1 0 0,3-1 0 16,-3 1 0-16,3 2 0 0,-3-6 0 15,3 4 0-15,-3-3 0 0,0-1 0 0,0 4 0 0,0-1 8 16,0 1-8-16,0-1 0 0,-3 0 0 0,3 1 0 16,-3-1 0-16,0 1 0 0,0-1 0 0,0 3 0 15,3 0 0-15,-3 0 0 0,0 0 0 0,0 3 0 16,0 0 8-16,0 0-8 0,0-1 8 0,3 6-8 15,0 0 0-15,0 0 0 0,-6-5 0 0,6 5 0 16,0 0 0-16,0 0 0 0,-3-3 0 0,3 3 0 16,0 0-10-16,0 0 10 0,-6 8-13 0,-3 0 5 15,3 0-4-15,3 3 0 0,-3 2 0 0,-2 3 0 16,2 2 2-16,-3 3 0 0,0 1 0 0,-3 1 0 0,0 1-5 16,0 3-1-16,0-3 0 0,-3-1 0 0,6 1 7 15,-3-3 1-15,3-2 0 0,1-6 0 0,2 0-5 0,0-2-1 16,3-6 0-16,3-5 0 0,0 0 14 15,0 0 0-15,0 0-10 0,3-8 10 16,0-2-26-16,3-4-1 0,2 1 0 0,1-5 0 16,0-1-26-16,3-5-6 0,0 1-1 0,0-1 0 15,0-3 18-15,0-2 3 0,0 0 1 0,0 0 0 0,0 0 22 16,-1 2 5-16,-2 1 1 0,0 2 0 0,3 0 10 0,-3 1 0 16,0 4 0-16,-3 0-8 0,3 6 17 0,-3 3 4 0,0 2 1 15,0 2 0-15,-3 1 10 0,3 5 3 0,0 0 0 16,0 3 0-16,0 2-17 0,0 3-10 0,3 0 12 15,-1 5-12-15,1 3 8 0,0 0-8 0,3 2 0 16,0 1 0-16,0-3 12 0,-3 2-2 0,6 4 0 0,-3-1 0 16,0 0-10-16,0-3-11 0,2 1 3 0,-2-1 0 31,0-4-90-31,0-1-18 0,0-5-3 0,-3 0-770 0</inkml:trace>
  <inkml:trace contextRef="#ctx0" brushRef="#br0" timeOffset="4108.071">18618 4966 2138 0,'0'0'47'0,"-6"-5"9"0,0 2 3 0,-3-5 1 0,3 3-48 0,-3 0-12 0,3-6 0 0,0 1 0 16,-3 2-96-16,3-3-23 0,0 1-4 0,-3-1-1 15,3 0 28-15,-2-2 6 0,-4 0 1 0,3 0 0 0,-3-1 107 0,0-1 22 16,0-4 4-16,-3 3 0 0,0-2 36 0,0-1 6 15,0-2 2-15,4 5 0 0,-4 0-25 0,-3 0-5 16,-3-2-1-16,3 2 0 0,-3-3-31 0,0 6-6 16,1-5-2-16,-4 2 0 0,0 0-18 0,3 3 8 15,-3 2-8-15,1-5 0 0,-4 3 0 0,3-3 0 16,-6 3 0-16,3 0 0 0,-5-1-15 0,2 4 0 16,-6 2 0-16,0-3 0 0,4 3 3 0,-4 0 0 15,0-2 0-15,-2-1 0 0,-1 3 2 0,0 3 1 16,-3 0 0-16,1-3 0 0,-1-3 9 0,-2 6 0 15,-1 0 0-15,0-1-8 0,1 4 8 0,-4-6 0 16,0-3 0-16,1 6 0 0,-4 0 0 0,3-1 16 0,-2 4-3 16,-1-4 0-16,4 4-13 0,-7-4-16 0,3 1 3 15,-2 3 1-15,2-1 12 0,-2 0 0 0,-1 3 0 16,1-2 0-16,-1 2 0 0,-3 0 0 0,1 0 0 16,-1 5 0-16,-2-2 0 0,-1 2 16 0,4 0-3 0,-4 0-1 15,1 3-12-15,-1 0-16 0,-2 0 3 0,-1 5 1 16,4 1 12-16,-1-1 0 0,3-3 0 0,-2 6 0 15,-1-2 0-15,1 1 0 0,-1 1 0 0,1 0 0 16,-1 0 0-16,4 3 0 0,-4-4 0 0,4 4 0 16,-7 2 0-16,7 0 0 0,-4 3 0 0,-2-5 0 15,2 4 0-15,0 1 0 0,1 3 0 0,2 2 0 16,1 0 0-16,-1 3-9 0,1 2 9 0,2-2-8 0,1 2 8 16,2 3 0-16,3 0 0 0,1 3 0 15,2 2 0-15,0 1 0 0,7-1 0 0,-1 0-8 0,3 1 8 16,1 2 0-16,-1 2 0 0,3-4-8 0,6 4 8 15,1 4 0-15,-1-1 0 0,3 0 0 0,3 0 0 0,0 3 0 16,3-2 0-16,4 4 0 0,-1 1 0 0,0-1-8 16,6 3 8-16,0 1 0 0,3-4 0 0,0 3 0 15,3 1 0-15,3 1 0 0,3 1 0 0,-3 0 0 16,3-3 0-16,3 6 0 0,0 2 0 0,3 0 0 16,3 0-9-16,0 3 9 0,2 0 0 0,1 2 0 15,0 1 8-15,0-1-8 0,3 6 0 0,3 0 0 16,3-3 0-16,-4-3 0 0,4-2 0 0,0 2 0 15,0 1 0-15,0-1 0 0,3-2 0 0,-4 0 0 0,7-3 0 16,0 3 0-16,0 0 0 0,5-3 0 0,-2-3 0 16,6 1 0-16,2-3 0 0,4-1 0 0,0-1 0 0,5-1 0 15,4-3 0-15,0 1 0 0,2-3 0 0,7-3 0 16,-1-2 0-16,1-1 0 0,8-2 0 0,0-2 0 16,1-1 8-16,-1-5-8 0,4 0 8 0,2-2-8 15,1-4 60-15,5-2 6 0,0-2 2 0,1-1 0 31,2 3-102-31,3-5-20 0,3-5-4 0,1-3-1 0,2 0 59 0,-3-1 0 0,1-1 0 0,2-6 11 16,0-6-11-16,3 1 0 0,-2 2 0 0,-1-5 0 16,-3-3 0-16,0-2 10 0,4-3-10 0,-7-2 10 15,3-1 1-15,-3-2 0 0,1 0 0 0,-4-6 0 16,-3 1 0-16,1-4 0 0,-1-4 0 0,-3 0 0 0,-2 2 10 16,-1-5 3-16,-2-6 0 0,-1 3 0 0,-5-5 4 15,2-2 0-15,-6-4 1 0,-2 4 0 0,-1-1-4 16,-5-2-1-16,-3-3 0 0,-4-6 0 15,-2 1-11-15,-4 0-2 0,-2-3-1 0,-6 3 0 0,-3-6-10 0,-4 3 0 16,-5-2 0-16,-3-1 0 0,0-2 0 0,-6-3 0 16,-3 0 0-16,0-2 0 0,-4 2 0 0,-2-3 0 15,-3-2 0-15,3 0 0 0,-3-3 8 0,0-2-8 16,0-1 12-16,-3-2-4 0,0-2-8 0,0 1 0 16,0 1 0-16,-3-2 0 0,0 2-24 0,0-3 4 0,-3 3 0 0,-3 2 0 15,4 1 4-15,-4-1 0 16,-3 4 1-16,3-4 0 0,-6 6 15 0,0 0 0 15,0 2 0-15,-3 4 0 0,0-4 0 0,-2 6 0 0,-1-3 0 16,0 5 0-16,-3 1 0 0,0 2 0 0,0 3 0 0,4 2 0 16,-1 0 0-16,0 1 0 0,3-1 8 0,-3 3-8 15,3 3 0-15,3 0 0 0,4-3 0 0,-4 8-9 16,3-3-9-16,0 5-2 0,0 4 0 16,0-1 0-16,3 3 7 0,0 2 1 0,3 4 0 0,0 4 0 15,0 3 20-15,3 0 4 0,0 3 0 0,3 0 1 16,3 5-13-16,0-3 0 0,0 3 0 0,6 0 0 15,3 1 0-15,0 4 0 0,3-2 0 0,3 2 0 16,0 0 0-16,3 3 0 0,2 0 0 0,4 6 0 16,3-1-28-1,-3 3-1-15,2 0-1 0,1 0 0 0,6 5 8 0,-3-3 2 0,5 4 0 0,-5 2 0 16,3-1 12-16,3 4 8 0,-4 0-10 0,1 2 10 16,6 0 0-16,-4 3 0 0,4-1 0 0,0 4 0 15,-1-3 0-15,1 5 0 0,-3 0 0 0,-1 3 0 16,4-1 0-16,-3 4 0 0,2-1 0 0,-5 3 0 0,0 0 0 0,0 0-9 15,2 3 9-15,-5-3 0 0,3 5 0 0,-6-2 0 16,-1 2 0-16,-2 3 0 0,0-2 0 0,-3-1 0 16,2 0 0-16,4-2 0 0,-3 0 0 0,3-1 12 15,0 1 0-15,-1 0-1 0,1 0 5 0,3-1 2 16,0 1 0-16,-1 0 0 0,-2-1-10 0,3 1-8 16,0-3 12-16,2 3-12 0,1-1 8 0,3-2-8 15,-4 3 0-15,4 0 0 0,0 2 8 0,-1-2-8 16,1 0 0-16,3-1 0 0,-3 1 0 0,2-3 0 15,-2 3 8-15,0-1-8 0,-4 1 19 0,1 0 0 16,0 5 0-16,-1-3 0 0,-2 0-30 0,0 3-5 0,-6-2-2 16,0-1 0-16,-4 3 18 0,1 0 0 0,-3-3 0 15,0 3 0-15,-3 0 0 0,0 0 0 0,-4 0 0 16,1 0 0-16,0-2 11 0,0 1 5 0,-6 1 2 16,0-5 0-16,-3-5-18 0,0 2 0 0,0 0 0 15,0 0 0-15,-6 0-12 0,0 0 0 0,0-5 0 0,-3-1 0 16,0-2 12-16,3 0 0 0,-3-5 0 15,0 0 0-15,0-3 8 0,0 0 5 0,0-5 1 0,0 0 0 16,0 0-14-16,0 0 0 0,3-3 0 0,-3-2 0 31,0-1-56-31,-3 1-7 0,6-1-1 0,-3-2-564 0,-3-2-112 0</inkml:trace>
  <inkml:trace contextRef="#ctx0" brushRef="#br0" timeOffset="4965.6907">20317 6556 1220 0,'0'0'27'0,"-3"-5"5"0,1-5 2 15,2-1 0-15,-3 0-34 0,3-2 0 0,0-3 0 0,0 0 0 16,-3 3-44-16,3-3-16 0,0 0-4 0,-3 3 0 0,0-3 77 0,3 0 15 16,-3 3 4-16,-3 0 0 0,3 2 44 0,-3 1 10 15,0 2 2-15,3 0 0 0,-6 3-15 0,3-1-2 16,-3 6-1-16,0 0 0 0,0 6-45 0,0-4-9 15,-3 9-1-15,0-1-1 0,0 6-14 0,-2-2-16 16,-1 1 3-16,0 7 1 0,3 4 12 0,-6 0 0 16,3 4 0-16,-3 1 0 0,0 4 0 0,-2-1 10 0,2 1 0 15,-3 2 0-15,-3 2-10 0,0-2 0 0,0-2 0 16,1-1 0-16,-1-2 0 0,3-3 0 0,0-3 0 16,0-2 0-16,6-3 0 0,-2-5 0 0,5 0 0 15,0-3 0-15,3-5 0 0,3 0 0 16,0-5 8-16,6-3-8 0,0 0 0 0,0 0-20 0,0-8 3 15,0-3 1-15,6-5-5 0,0-2-1 0,0-3 0 0,6-3 0 16,0-5 2-16,0 0 1 0,2-3 0 0,4-2 0 16,0 2 19-16,3 0 17 0,0-2-3 0,3 2-1 15,-4 3-13-15,4 0 0 0,0 0-9 0,3 8 9 16,-3-1 20-16,2 6 11 0,-2 3 1 0,0 0 1 16,0 2 2-16,0 1 0 0,3 5 0 0,-4-1 0 15,4 6 12-15,3 0 2 0,-3 8 1 0,5 3 0 0,1-1-33 16,3 9-6-16,0-3-2 0,-1 5 0 15,4-3-9-15,0 9 0 0,-1-3 0 0,4 0 0 16,0 2-16-16,5 3-1 0,4-2-1 0,0 2-564 16,2-3-113-16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8T05:39:39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4685 16743 1029 0,'0'8'22'0,"-3"0"5"0,3-8 1 0,0 0 2 0,0 0-30 0,0 0 0 0,-3-16 0 16,0 11 0-16,0 12 32 0,0-1 1 0,3-6 0 0,0-8 0 16,-3-21-5-16,0 18-2 0,-6 24 0 0,6 3 0 15,0-8 3-15,0-3 1 0,3-5 0 0,-6-2 0 16,3-9-6-16,0 6 0 0,3 5-1 0,0 0 0 16,0 0-13-16,0 0-2 0,0 0-8 0,0 0 12 15,-6 8-12-15,6-8 0 0,0 0 0 0,0 0 0 16,0 0 0-16,0 0 0 15,0 0 0-15,0 0 0 0,0 0 0 0,0-5 0 0,0-11 0 0,0 10 9 16,0 6-9-16,0 11 0 0,3-6-10 0,0 3 10 16,-3-5 0-16,3-8 0 0,0-3 0 0,0 2 0 15,-3 6 0-15,3 8 0 0,0-2 0 0,-3-6 10 16,6 0-10-16,-6 0 12 0,0 0-12 0,3 5 12 16,6-2 0-16,-6-3 1 0,0 2 0 0,0-10 0 15,0-10-1-15,3 12-1 0,-3 14 0 0,2 3 0 16,1-8-11-16</inkml:trace>
  <inkml:trace contextRef="#ctx0" brushRef="#br0">4753 15700 1699 0,'3'3'151'0,"3"-3"-121"0,3 5-30 0,-6-2 0 0,3 0 16 0,3 7-4 16,-3 6 0-16,3-8 0 0,-3-13-12 0</inkml:trace>
  <inkml:trace contextRef="#ctx0" brushRef="#br0" timeOffset="4671.2932">6866 7522 1540 0,'0'0'34'0,"-6"5"7"0,3 1 2 0,-3 2 0 0,1-3-35 0,-1 0-8 16,3 1 0-16,-3 1 0 0,3-1 13 0,0-1 1 0,3-5 0 0,-3 8 0 16,-3-3-14-16,6-5 9 0,0 0-9 0,-6 6 8 15,0-1 33-15,0-3 7 0,0 4 0 0,-3-4 1 16,3 1 5-16,-6 2 1 0,3 1 0 0,-3 2 0 15,0 2-39-15,-2 3-8 0,-1 1-8 0,-3 2 11 16,0 2-11-16,0 1 0 0,0 4 0 0,-3 6 0 16,1 3 0-16,-4 3 10 0,-3-1-2 0,-3 3-8 15,0 5 0-15,1 1 0 0,-1 4 0 0,-6 4-12 16,3-1 12-16,-2 3 13 0,-4-3-2 0,3 0-1 16,4 3 14-16,-4 0 4 0,0 0 0 0,0 0 0 15,1 0-16-15,2 0-2 0,0 0-1 0,0 0 0 0,4-3-9 16,-4 0 0-16,3 0 0 0,0-2 0 0,1 0 0 15,5-17 0-15,3 1-10 0,-3 0 10 0,3 0-19 16,-2-1 3-16,2-1 0 0,0-4 0 16,3-2-28-16,-3 2-6 0,0-5-1 0,3-5-829 15</inkml:trace>
  <inkml:trace contextRef="#ctx0" brushRef="#br0" timeOffset="5216.488">7560 7988 1653 0,'0'0'47'0,"0"0"10"0,0 0-45 0,3-3-12 0,0-2 0 0,-3 5 0 16,6 0 0-16,-6 0 8 0,0 0-8 0,0 0 8 15,0 0 12-15,0 0 1 0,-3-5 1 0,0-1 0 0,0 1 13 16,3 5 2-16,0 0 1 0,0 0 0 0,-6 0-21 15,0 0-4-15,-3 0-1 0,3 3 0 0,-3 5 4 0,-3-1 0 16,3 1 0-16,0 0 0 0,-3 3 16 0,1 0 3 16,-1 2 1-16,0 0 0 0,0 3-15 0,-3 2-2 15,0 1-1-15,0-1 0 0,-3 4-10 0,-2 1-8 16,2 7 12-16,-3-1-12 16,3 0 12-16,-6 2-4 0,3 4 0 0,-5-1-8 0,-1 6 8 0,0 0-8 15,-3-3 0-15,-3 5 0 0,-2 3 0 0,-1 0 0 16,0 0 0-16,-2 0 0 0,2 3 0 0,-3-3 0 15,0 0 0-15,1-1 0 0,-1 1 0 0,0 0 10 16,1-2-10-16,2-1 8 16,3 0-8-16,-2-2 0 0,2 0 0 0,-3 0 0 0,3-1 0 0,1 1 0 15,2 0 0-15,-3-1 0 16,3-2-25-16,1 3-7 0,-1-3-2 0,-3-3 0 16,3 3-84-16,0-5-17 0,1 0-3 0,2 0-1 0</inkml:trace>
  <inkml:trace contextRef="#ctx0" brushRef="#br0" timeOffset="6972.7439">5991 10038 1582 0,'0'0'44'0,"0"0"12"0,-6-2-45 0,6 2-11 16,0 0 0-16,-9-3 0 0,3 0 43 0,0 1 6 0,-2 2 2 15,2 0 0-15,0 0-41 0,-3-3-10 0,0 3 0 0,0 0 0 16,3 0 0-16,-3 3 0 0,3-3 0 0,0 0 0 16,-3-3 0-16,0 0 0 0,3 1 0 0,0-1 0 15,0-2 0-15,0 2 0 0,3-2 11 0,-3 2-11 16,6 3 20-16,-3-5-3 0,0 0 0 0,3 5 0 15,0 0-5-15,0 0-2 0,-5-3 0 0,5 3 0 16,0 0-10-16,-6-3 0 0,-3 3 0 0,3 0 0 16,0 3 0-16,-3 2 0 0,3 3 0 0,-3 0 0 15,0 3 0-15,0-1 0 0,0 1 0 0,0 0 0 16,-3-1 0-16,3 3-14 0,-3 1 5 0,4-1 1 16,-4 0 8-16,0 3 12 0,0 0-2 0,0 0-1 15,0 0-9-15,0 5 0 0,-3-3 0 0,-3 9 0 16,3-4 0-16,-2 1-12 0,-4 5 2 0,3 1 1 15,-6-1 9-15,0 5 0 0,0-2 0 0,-2 2-8 16,-1 3 8-16,-3 0 0 0,0 3 8 0,1 2-8 16,-1 3-8-16,0 3-7 0,-3-1-1 0,4 1 0 0,-1 0 16 15,-6 2-9-15,3 3 9 0,1 0-8 0,-4 0 8 16,0 2 0-16,6-2 0 0,-2 0 0 16,-1-3-31-16,3 1-4 0,0-1-1 15,-2 3-453-15,5 0-91 0</inkml:trace>
  <inkml:trace contextRef="#ctx0" brushRef="#br0" timeOffset="8241.4646">4565 16605 910 0,'0'27'81'0,"3"-6"-65"16,-3-3-16-16,3-4 0 0,0-6 0 0,0 0 72 15,0-1 12-15,3-1 1 0,0 2 1 0,-3-3-18 16,3-2-4-16,-6-3-1 0,6-8 0 0,0 5-19 0,-3 11-4 16,3-3-1-16,-6-5 0 0,0 0-7 0,3 6 0 15,-3-6-1-15,6 0 0 0,-6 0 6 0,3 5 2 16,3-3 0-16,-3 4 0 0,3-12-12 0,-3-4-3 0,3 2 0 16,3 13 0-16,-6 1-7 0,0-4-1 0,0 1-1 15,6 2 0-15,-9-5-15 0,0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8T06:16:17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8667 9297 1165 0,'-12'0'24'0,"9"0"7"0,0 0-31 0,3 0 0 0,0 0 0 0,0 0 0 15,0 0 22-15,0 0-2 0,0 0 0 0,0 0 0 16,0 0-20-16,0 0 0 0,3-5 0 0,-3 5 0 15,0 0 0-15,0 0 0 0,0 0 0 0,0 0 0 16,0 0 8-16,0 0-8 0,-3-2 8 0,3 2-8 16,-6 0 0-16,0 0 0 0,0-3 0 0,1 3 0 15,-4-3 0-15,0 3 0 0,-3-2 0 0,3-1-8 16,-3 3 0-16,0-3 0 0,-3 1 0 0,0-4 0 16,0 4-4-16,3-1 0 0,-2-2 0 0,-1 2 0 15,0 0 20-15,-3-2 3 0,0 3 1 0,0-1 0 16,-3 0-4-16,1 3 0 0,-4 0 0 0,0 0 0 15,0 3-8-15,3 0 0 0,-3 2 0 0,-2 0 0 16,2 0 0-16,-3 3 0 0,3 0 0 0,-3 3 0 0,4-1 12 16,-1 4 0-16,0-1 0 0,0 0 0 0,0 0 16 15,1 3 3-15,2 0 1 0,-3 0 0 0,3 5-20 0,0-2-3 16,0 2-1-16,4-3 0 0,-1-4 12 16,3 1 1-16,-3 4 1 0,3 0 0 0,0 2-14 0,0 0-8 15,0 3 8-15,4-1-8 0,-4 1 0 0,3 3 0 16,0-1 0-16,3 1-12 0,0 2 12 0,0 5 0 15,3 1 0-15,-3-1 0 0,3 3 0 0,0 0 0 16,3 0 0-16,-3 0 0 0,3 3 0 0,3 2 8 16,-3 3-8-16,0 3 0 0,3 2 0 0,0 3 0 15,-3 0 0-15,3-3 0 0,0 3 0 0,3-3 0 0,3 1 0 16,0-1 0-16,0 0 0 0,3 3 0 16,-3-3 0-16,6-2 0 0,3-3 0 0,-3 0 0 15,3 0 8-15,3-3-8 0,-1-2 0 0,4 0 0 0,3-3 0 16,0-3 8-16,6-2-8 0,-1 0 0 0,4-3 0 0,-3-3-8 15,3-2 8-15,5 0 0 0,-2-3 0 0,6-3 0 16,-1-4 0-16,4-4 0 0,3 3 0 0,-4-5 8 16,1-5-8-16,3-3 0 0,-4 0-8 0,7-3 8 15,-1-5 0-15,1-2-8 0,0-1 8 0,-1-5 0 16,-2 1 0-16,0-7 11 0,-1 1-1 0,4-5 0 16,-4-1 11-16,1-2 3 0,0-5 0 0,-1-1 0 15,-2-4 8-15,0 2 3 0,-7-3 0 0,1-2 0 16,0-6 1-16,-4-2 1 0,-2-3 0 0,-6 0 0 15,0-3-14-15,-6 3-3 0,-4-5-1 0,-2 3 0 16,-3-6 29-16,-6-3 5 0,-3-2 2 0,-6 3 0 16,-3-3-11-16,-3-1-3 0,-9-1 0 0,1-4 0 0,-10 1-22 15,0 2-5-15,-6 0-1 0,-3 0 0 0,-5 6-29 16,-7-1-7-16,-5 3-1 0,-7 3 0 16,-5 3-86-16,-7 2-18 0,-8 0-3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09B1-C7E2-407A-8B97-29A406162E62}" type="datetimeFigureOut">
              <a:rPr lang="en-IN" smtClean="0"/>
              <a:t>18-04-2023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06143-505A-4E82-AFC4-399DAAFBF1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52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FE6D81-CF1E-4A61-9CAD-9F306A6BEE7D}" type="slidenum">
              <a:rPr lang="fr-CA" altLang="ja-JP"/>
              <a:pPr eaLnBrk="1" hangingPunct="1"/>
              <a:t>16</a:t>
            </a:fld>
            <a:endParaRPr lang="fr-CA" altLang="ja-JP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I will introduce the principle to begin with.</a:t>
            </a:r>
          </a:p>
          <a:p>
            <a:endParaRPr lang="en-US" altLang="ja-JP" smtClean="0"/>
          </a:p>
          <a:p>
            <a:r>
              <a:rPr lang="en-US" altLang="ja-JP" smtClean="0"/>
              <a:t>Solar cell, invented in the USA in 1954, is a kind of semiconductor to convert energy of light directly into electricity.  Most semiconductor used for solar cell are silicon semiconductors and it</a:t>
            </a:r>
            <a:r>
              <a:rPr kumimoji="1" lang="en-US" altLang="ja-JP" smtClean="0"/>
              <a:t> is composed of P-type semiconductor and N-type semiconductor.</a:t>
            </a:r>
            <a:r>
              <a:rPr kumimoji="1" lang="en-US" altLang="ja-JP" b="1" u="sng" smtClean="0">
                <a:solidFill>
                  <a:srgbClr val="FF33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Sunlight hitting the cell produces two types of electrons, negatively charged and positively charged electrons in the semiconductors. Negatively charged electrons gather around N-type semiconductor while positively charged electrons gather around P-type semiconductor. </a:t>
            </a:r>
          </a:p>
          <a:p>
            <a:pPr>
              <a:spcBef>
                <a:spcPct val="0"/>
              </a:spcBef>
            </a:pPr>
            <a:endParaRPr kumimoji="1" lang="en-US" altLang="ja-JP" smtClean="0"/>
          </a:p>
          <a:p>
            <a:pPr>
              <a:spcBef>
                <a:spcPct val="0"/>
              </a:spcBef>
            </a:pPr>
            <a:r>
              <a:rPr kumimoji="1" lang="en-US" altLang="ja-JP" smtClean="0"/>
              <a:t> When youconnect loads such as a light bulb or motor, electric current occurs between two electrodes.</a:t>
            </a:r>
          </a:p>
        </p:txBody>
      </p:sp>
    </p:spTree>
    <p:extLst>
      <p:ext uri="{BB962C8B-B14F-4D97-AF65-F5344CB8AC3E}">
        <p14:creationId xmlns:p14="http://schemas.microsoft.com/office/powerpoint/2010/main" val="356228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1B3070-06D7-4065-9E48-8C4513EA4F9F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1749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936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53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849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82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725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172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24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83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68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950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390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A16D-FFCB-4F18-A628-2530580CE629}" type="datetimeFigureOut">
              <a:rPr lang="en-IN" smtClean="0"/>
              <a:t>18-04-2023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686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10" Type="http://schemas.openxmlformats.org/officeDocument/2006/relationships/image" Target="../media/image1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Solar Energy as a Direct Source of Energy </a:t>
            </a:r>
            <a:endParaRPr lang="en-US" sz="28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5578475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FF9900"/>
                </a:solidFill>
                <a:latin typeface="Script MT Bold" panose="03040602040607080904" pitchFamily="66" charset="0"/>
              </a:rPr>
              <a:t>Recognition of Electro-magnetic Nature of </a:t>
            </a:r>
            <a:r>
              <a:rPr lang="en-US" sz="3200" dirty="0">
                <a:solidFill>
                  <a:srgbClr val="FF9900"/>
                </a:solidFill>
                <a:latin typeface="Script MT Bold" panose="03040602040607080904" pitchFamily="66" charset="0"/>
              </a:rPr>
              <a:t>Solar Energy</a:t>
            </a:r>
            <a:r>
              <a:rPr lang="en-US" sz="3200" dirty="0" smtClean="0">
                <a:solidFill>
                  <a:srgbClr val="FF9900"/>
                </a:solidFill>
                <a:latin typeface="Script MT Bold" panose="03040602040607080904" pitchFamily="66" charset="0"/>
              </a:rPr>
              <a:t>…....</a:t>
            </a:r>
            <a:endParaRPr lang="en-US" sz="3200" dirty="0">
              <a:solidFill>
                <a:srgbClr val="FF9900"/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5222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2231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52241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42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2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52239" name="Rectangle 13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40" name="Rectangle 14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3" name="Group 15"/>
            <p:cNvGrpSpPr>
              <a:grpSpLocks/>
            </p:cNvGrpSpPr>
            <p:nvPr/>
          </p:nvGrpSpPr>
          <p:grpSpPr bwMode="auto">
            <a:xfrm>
              <a:off x="144" y="0"/>
              <a:ext cx="5617" cy="144"/>
              <a:chOff x="96" y="-48"/>
              <a:chExt cx="5520" cy="144"/>
            </a:xfrm>
          </p:grpSpPr>
          <p:sp>
            <p:nvSpPr>
              <p:cNvPr id="52237" name="Rectangle 16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38" name="Rectangle 17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4" name="Group 18"/>
            <p:cNvGrpSpPr>
              <a:grpSpLocks/>
            </p:cNvGrpSpPr>
            <p:nvPr/>
          </p:nvGrpSpPr>
          <p:grpSpPr bwMode="auto">
            <a:xfrm>
              <a:off x="144" y="4234"/>
              <a:ext cx="5617" cy="86"/>
              <a:chOff x="96" y="4176"/>
              <a:chExt cx="5520" cy="144"/>
            </a:xfrm>
          </p:grpSpPr>
          <p:sp>
            <p:nvSpPr>
              <p:cNvPr id="52235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36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990600" y="3300663"/>
            <a:ext cx="640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1800" kern="0" dirty="0" smtClean="0">
                <a:latin typeface="CommercialScript BT"/>
              </a:rPr>
              <a:t> P M V Subbarao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CommercialScript BT"/>
              </a:rPr>
              <a:t>Professor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Tempus Sans ITC" panose="04020404030D07020202" pitchFamily="82" charset="0"/>
              </a:rPr>
              <a:t>Head, CRDT</a:t>
            </a:r>
          </a:p>
        </p:txBody>
      </p:sp>
      <p:pic>
        <p:nvPicPr>
          <p:cNvPr id="22" name="Picture 2" descr="A picture containing shape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22388"/>
            <a:ext cx="35528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1361132"/>
            <a:ext cx="77724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latin typeface="Chiller" panose="04020404031007020602" pitchFamily="82" charset="0"/>
              </a:rPr>
              <a:t>Solar Photo Voltaic Power Plants</a:t>
            </a:r>
            <a:endParaRPr lang="en-US" sz="3600" dirty="0" smtClean="0">
              <a:solidFill>
                <a:schemeClr val="accent2"/>
              </a:solidFill>
              <a:latin typeface="Chiller" panose="04020404031007020602" pitchFamily="82" charset="0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75475" name="Rectangle 18"/>
          <p:cNvSpPr>
            <a:spLocks noChangeArrowheads="1"/>
          </p:cNvSpPr>
          <p:nvPr/>
        </p:nvSpPr>
        <p:spPr bwMode="auto">
          <a:xfrm>
            <a:off x="533400" y="5562600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>
                <a:latin typeface="Script MT Bold" panose="03040602040607080904" pitchFamily="66" charset="0"/>
              </a:rPr>
              <a:t>No Moving Parts, a Direct E.C.S…..</a:t>
            </a:r>
          </a:p>
        </p:txBody>
      </p: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56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1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304800" y="138113"/>
            <a:ext cx="5956911" cy="95831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of Chemical Reactions Caused by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57385"/>
            <a:ext cx="8699115" cy="4993194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French scientist Edmond Becquerel, 19 years old, discovered the photovoltaic effect in 1840.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especially interested in phosphorescence and luminescence, chemical reactions caused by exposing certain substances to light.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the1840s he found that these reactions could produce an electric current in both liquids and metals.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devised an instrument, called an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actinometer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could measure the intensity of a light source by observing the amount of electrical current it elicited in these substances.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between light energy and chemical energy was seized upon by many scientists in the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years.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61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639762"/>
          </a:xfrm>
        </p:spPr>
        <p:txBody>
          <a:bodyPr/>
          <a:lstStyle/>
          <a:p>
            <a:r>
              <a:rPr lang="en-IN" sz="2800" dirty="0" smtClean="0"/>
              <a:t>PV Cell as a Electricity Generator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95753"/>
            <a:ext cx="8662053" cy="5338397"/>
          </a:xfrm>
        </p:spPr>
        <p:txBody>
          <a:bodyPr/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1905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 1905 Albert Einstein published the first theoretical work describing the photovoltaic effect titled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 an Heuristic Point of View Toward the Emission and Transformation of Light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1920s, scientists referred to the phenomenon as the “photovoltaic effect.”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Laboratories (now AT&amp;T labs)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silicon solar cell capable of generating a measurable electric current.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Times reported the discovery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beginning of a new era, leading eventually to the realization of harnessing the almost limitless energy of the sun for the uses of civilization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030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66" y="277812"/>
            <a:ext cx="6739221" cy="698501"/>
          </a:xfrm>
        </p:spPr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Exotic Use to Common Use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927" y="1409272"/>
            <a:ext cx="8229600" cy="4525963"/>
          </a:xfrm>
        </p:spPr>
        <p:txBody>
          <a:bodyPr/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1970’s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costly (uneconomical) solar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in space flourished during the 1960s and early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1970s.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Solar-cell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proved too expensive for terrestrial use until the early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1970s.</a:t>
            </a: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1978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 Nov. 4, 1978 Jimmy Carter signs Solar Photovoltaic Energy Research, Development, and Demonstration Act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dedicated research worldwide, the efficiency of </a:t>
            </a:r>
            <a:r>
              <a:rPr lang="en-I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photovoltaics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continued to increase while production costs have dropped substantially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$100 per Watt in 1970 to $1 per Watt now.</a:t>
            </a:r>
          </a:p>
        </p:txBody>
      </p: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73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55600" y="276225"/>
            <a:ext cx="6929438" cy="828675"/>
          </a:xfrm>
        </p:spPr>
        <p:txBody>
          <a:bodyPr>
            <a:normAutofit fontScale="90000"/>
          </a:bodyPr>
          <a:lstStyle/>
          <a:p>
            <a:r>
              <a:rPr lang="en-US" altLang="en-US" sz="2800" smtClean="0"/>
              <a:t>Capability of Solar Radiation with Silicon as Working Substance </a:t>
            </a:r>
            <a:endParaRPr lang="en-IN" altLang="en-US" sz="2800" smtClean="0"/>
          </a:p>
        </p:txBody>
      </p:sp>
      <p:grpSp>
        <p:nvGrpSpPr>
          <p:cNvPr id="6147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149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151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615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6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16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5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15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15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5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150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594725" cy="5384800"/>
          </a:xfrm>
        </p:spPr>
        <p:txBody>
          <a:bodyPr>
            <a:normAutofit lnSpcReduction="10000"/>
          </a:bodyPr>
          <a:lstStyle/>
          <a:p>
            <a:r>
              <a:rPr lang="en-US" altLang="en-US" sz="2400" smtClean="0"/>
              <a:t>When  solar radiation strikes a silicon crystal, it may be reflected, be absorbed, or may go right through. </a:t>
            </a:r>
          </a:p>
          <a:p>
            <a:r>
              <a:rPr lang="en-US" altLang="en-US" sz="2400" smtClean="0"/>
              <a:t>What if it is absorbed?</a:t>
            </a:r>
          </a:p>
          <a:p>
            <a:r>
              <a:rPr lang="en-US" altLang="en-US" sz="2400" smtClean="0"/>
              <a:t> When light of relatively low energy is absorbed by a silicon, it enhances the internal energy without altering the electrical properties of the material. </a:t>
            </a:r>
          </a:p>
          <a:p>
            <a:r>
              <a:rPr lang="en-US" altLang="en-US" sz="2400" smtClean="0"/>
              <a:t>That is, low-energy light striking a silicon crystal causes atoms of silicon to vibrate and twist in their bound positions, but do not break loose. </a:t>
            </a:r>
          </a:p>
          <a:p>
            <a:r>
              <a:rPr lang="en-US" altLang="en-US" sz="2400" smtClean="0"/>
              <a:t>Similarly, electrons in bonds also gain more energy and are said to attain a higher energy level. </a:t>
            </a:r>
          </a:p>
          <a:p>
            <a:r>
              <a:rPr lang="en-US" altLang="en-US" sz="2400" smtClean="0"/>
              <a:t>Since these energy levels are not stable, the electrons soon return to their original lower energy levels, giving off as internal energy.</a:t>
            </a:r>
            <a:endParaRPr lang="en-IN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5075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87338" y="152400"/>
            <a:ext cx="6929437" cy="828675"/>
          </a:xfrm>
        </p:spPr>
        <p:txBody>
          <a:bodyPr>
            <a:normAutofit fontScale="90000"/>
          </a:bodyPr>
          <a:lstStyle/>
          <a:p>
            <a:r>
              <a:rPr lang="en-US" altLang="en-US" sz="2800" smtClean="0"/>
              <a:t>Work Transfer Capability of Solar Radiation in Silicon </a:t>
            </a:r>
            <a:endParaRPr lang="en-IN" altLang="en-US" sz="2800" smtClean="0"/>
          </a:p>
        </p:txBody>
      </p:sp>
      <p:grpSp>
        <p:nvGrpSpPr>
          <p:cNvPr id="7171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7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7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17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18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9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18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718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18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17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96875" y="1066800"/>
            <a:ext cx="8594725" cy="5384800"/>
          </a:xfrm>
        </p:spPr>
        <p:txBody>
          <a:bodyPr>
            <a:normAutofit lnSpcReduction="10000"/>
          </a:bodyPr>
          <a:lstStyle/>
          <a:p>
            <a:r>
              <a:rPr lang="en-US" altLang="en-US" sz="2400" smtClean="0"/>
              <a:t>Solar radiation of greater energy can alter the electrical properties of the crystal. </a:t>
            </a:r>
          </a:p>
          <a:p>
            <a:r>
              <a:rPr lang="en-US" altLang="en-US" sz="2400" smtClean="0"/>
              <a:t>If such light strikes a bound electron, the electron is torn from its place in the crystal. </a:t>
            </a:r>
          </a:p>
          <a:p>
            <a:r>
              <a:rPr lang="en-US" altLang="en-US" sz="2400" smtClean="0"/>
              <a:t>This leaves behind a silicon bond missing an electron and frees an electron to move about in the crystal. </a:t>
            </a:r>
          </a:p>
          <a:p>
            <a:r>
              <a:rPr lang="en-US" altLang="en-US" sz="2400" smtClean="0"/>
              <a:t>A bond missing an electron, rather picturesquely, is called a hole. </a:t>
            </a:r>
          </a:p>
          <a:p>
            <a:r>
              <a:rPr lang="en-US" altLang="en-US" sz="2400" smtClean="0"/>
              <a:t>An electron free to move throughout the crystal is said to be in the crystal's conduction band. </a:t>
            </a:r>
          </a:p>
          <a:p>
            <a:r>
              <a:rPr lang="en-US" altLang="en-US" sz="2400" smtClean="0"/>
              <a:t>Both the conduction-band electrons and the holes play important parts in the electrical behavior of PV cells. </a:t>
            </a:r>
          </a:p>
          <a:p>
            <a:r>
              <a:rPr lang="en-US" altLang="en-US" sz="2400" smtClean="0"/>
              <a:t>Electrons and holes freed from their positions in the crystal in this manner are said to be light-generated electron-hole pairs (EHP).</a:t>
            </a:r>
            <a:endParaRPr lang="en-IN" altLang="en-US" sz="2400" smtClean="0"/>
          </a:p>
        </p:txBody>
      </p:sp>
      <p:pic>
        <p:nvPicPr>
          <p:cNvPr id="61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1279525"/>
            <a:ext cx="42433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457200" y="3078163"/>
            <a:ext cx="7772400" cy="1384300"/>
          </a:xfrm>
          <a:prstGeom prst="rect">
            <a:avLst/>
          </a:prstGeom>
          <a:solidFill>
            <a:schemeClr val="bg1"/>
          </a:solidFill>
          <a:ln w="98425" cmpd="dbl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To harvest the electrons and holes to produce an electric force and a current, another mechanism is needed-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A built-in "potential" barrier.</a:t>
            </a:r>
            <a:endParaRPr lang="en-IN" altLang="en-US" sz="2800">
              <a:solidFill>
                <a:srgbClr val="00B050"/>
              </a:solidFill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78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6150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5"/>
          <p:cNvSpPr>
            <a:spLocks noGrp="1" noChangeArrowheads="1"/>
          </p:cNvSpPr>
          <p:nvPr>
            <p:ph type="title"/>
          </p:nvPr>
        </p:nvSpPr>
        <p:spPr>
          <a:xfrm>
            <a:off x="201233" y="274775"/>
            <a:ext cx="6658739" cy="685800"/>
          </a:xfrm>
        </p:spPr>
        <p:txBody>
          <a:bodyPr/>
          <a:lstStyle/>
          <a:p>
            <a:r>
              <a:rPr lang="en-US" altLang="ja-JP" sz="2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Mechanism of Generation</a:t>
            </a:r>
          </a:p>
        </p:txBody>
      </p:sp>
      <p:sp>
        <p:nvSpPr>
          <p:cNvPr id="137219" name="Line 87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7220" name="Line 88"/>
          <p:cNvSpPr>
            <a:spLocks noChangeShapeType="1"/>
          </p:cNvSpPr>
          <p:nvPr/>
        </p:nvSpPr>
        <p:spPr bwMode="auto">
          <a:xfrm>
            <a:off x="2411413" y="5805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sp>
        <p:nvSpPr>
          <p:cNvPr id="137221" name="Line 89"/>
          <p:cNvSpPr>
            <a:spLocks noChangeShapeType="1"/>
          </p:cNvSpPr>
          <p:nvPr/>
        </p:nvSpPr>
        <p:spPr bwMode="auto">
          <a:xfrm flipV="1">
            <a:off x="900113" y="2997200"/>
            <a:ext cx="0" cy="576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IN"/>
          </a:p>
        </p:txBody>
      </p:sp>
      <p:grpSp>
        <p:nvGrpSpPr>
          <p:cNvPr id="137222" name="Group 97"/>
          <p:cNvGrpSpPr>
            <a:grpSpLocks/>
          </p:cNvGrpSpPr>
          <p:nvPr/>
        </p:nvGrpSpPr>
        <p:grpSpPr bwMode="auto">
          <a:xfrm>
            <a:off x="1371600" y="3581400"/>
            <a:ext cx="6973888" cy="3033713"/>
            <a:chOff x="758825" y="2819400"/>
            <a:chExt cx="7586662" cy="3795713"/>
          </a:xfrm>
        </p:grpSpPr>
        <p:grpSp>
          <p:nvGrpSpPr>
            <p:cNvPr id="137224" name="Group 96"/>
            <p:cNvGrpSpPr>
              <a:grpSpLocks/>
            </p:cNvGrpSpPr>
            <p:nvPr/>
          </p:nvGrpSpPr>
          <p:grpSpPr bwMode="auto">
            <a:xfrm>
              <a:off x="1219200" y="2819400"/>
              <a:ext cx="7126287" cy="3795713"/>
              <a:chOff x="953" y="1776"/>
              <a:chExt cx="4489" cy="2391"/>
            </a:xfrm>
          </p:grpSpPr>
          <p:sp>
            <p:nvSpPr>
              <p:cNvPr id="137230" name="Freeform 3"/>
              <p:cNvSpPr>
                <a:spLocks/>
              </p:cNvSpPr>
              <p:nvPr/>
            </p:nvSpPr>
            <p:spPr bwMode="auto">
              <a:xfrm>
                <a:off x="2450" y="2252"/>
                <a:ext cx="2450" cy="1471"/>
              </a:xfrm>
              <a:custGeom>
                <a:avLst/>
                <a:gdLst>
                  <a:gd name="T0" fmla="*/ 227 w 2450"/>
                  <a:gd name="T1" fmla="*/ 556 h 1451"/>
                  <a:gd name="T2" fmla="*/ 409 w 2450"/>
                  <a:gd name="T3" fmla="*/ 0 h 1451"/>
                  <a:gd name="T4" fmla="*/ 2450 w 2450"/>
                  <a:gd name="T5" fmla="*/ 0 h 1451"/>
                  <a:gd name="T6" fmla="*/ 2450 w 2450"/>
                  <a:gd name="T7" fmla="*/ 1619 h 1451"/>
                  <a:gd name="T8" fmla="*/ 136 w 2450"/>
                  <a:gd name="T9" fmla="*/ 1619 h 1451"/>
                  <a:gd name="T10" fmla="*/ 0 w 2450"/>
                  <a:gd name="T11" fmla="*/ 1367 h 14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0"/>
                  <a:gd name="T19" fmla="*/ 0 h 1451"/>
                  <a:gd name="T20" fmla="*/ 2450 w 2450"/>
                  <a:gd name="T21" fmla="*/ 1451 h 14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0" h="1451">
                    <a:moveTo>
                      <a:pt x="227" y="499"/>
                    </a:moveTo>
                    <a:lnTo>
                      <a:pt x="409" y="0"/>
                    </a:lnTo>
                    <a:lnTo>
                      <a:pt x="2450" y="0"/>
                    </a:lnTo>
                    <a:lnTo>
                      <a:pt x="2450" y="1451"/>
                    </a:lnTo>
                    <a:lnTo>
                      <a:pt x="136" y="1451"/>
                    </a:lnTo>
                    <a:lnTo>
                      <a:pt x="0" y="1225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grpSp>
            <p:nvGrpSpPr>
              <p:cNvPr id="137231" name="Group 4"/>
              <p:cNvGrpSpPr>
                <a:grpSpLocks/>
              </p:cNvGrpSpPr>
              <p:nvPr/>
            </p:nvGrpSpPr>
            <p:grpSpPr bwMode="auto">
              <a:xfrm>
                <a:off x="1376" y="2668"/>
                <a:ext cx="1854" cy="1087"/>
                <a:chOff x="944" y="2596"/>
                <a:chExt cx="1854" cy="1140"/>
              </a:xfrm>
            </p:grpSpPr>
            <p:sp>
              <p:nvSpPr>
                <p:cNvPr id="137286" name="Rectangle 5"/>
                <p:cNvSpPr>
                  <a:spLocks noChangeArrowheads="1"/>
                </p:cNvSpPr>
                <p:nvPr/>
              </p:nvSpPr>
              <p:spPr bwMode="auto">
                <a:xfrm rot="19829787" flipH="1">
                  <a:off x="974" y="2931"/>
                  <a:ext cx="1768" cy="589"/>
                </a:xfrm>
                <a:prstGeom prst="rect">
                  <a:avLst/>
                </a:prstGeom>
                <a:solidFill>
                  <a:srgbClr val="FF99C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87" name="Rectangle 6"/>
                <p:cNvSpPr>
                  <a:spLocks noChangeArrowheads="1"/>
                </p:cNvSpPr>
                <p:nvPr/>
              </p:nvSpPr>
              <p:spPr bwMode="auto">
                <a:xfrm rot="-1770213">
                  <a:off x="969" y="3004"/>
                  <a:ext cx="1769" cy="427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88" name="Rectangle 7"/>
                <p:cNvSpPr>
                  <a:spLocks noChangeArrowheads="1"/>
                </p:cNvSpPr>
                <p:nvPr/>
              </p:nvSpPr>
              <p:spPr bwMode="auto">
                <a:xfrm rot="-1770213">
                  <a:off x="951" y="3072"/>
                  <a:ext cx="1769" cy="227"/>
                </a:xfrm>
                <a:prstGeom prst="rect">
                  <a:avLst/>
                </a:prstGeom>
                <a:solidFill>
                  <a:srgbClr val="FFFF99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89" name="Rectangle 8"/>
                <p:cNvSpPr>
                  <a:spLocks noChangeArrowheads="1"/>
                </p:cNvSpPr>
                <p:nvPr/>
              </p:nvSpPr>
              <p:spPr bwMode="auto">
                <a:xfrm rot="-1770213">
                  <a:off x="1029" y="3233"/>
                  <a:ext cx="1769" cy="182"/>
                </a:xfrm>
                <a:prstGeom prst="rect">
                  <a:avLst/>
                </a:prstGeom>
                <a:solidFill>
                  <a:srgbClr val="FF66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90" name="Rectangle 9"/>
                <p:cNvSpPr>
                  <a:spLocks noChangeArrowheads="1"/>
                </p:cNvSpPr>
                <p:nvPr/>
              </p:nvSpPr>
              <p:spPr bwMode="auto">
                <a:xfrm rot="-1770213">
                  <a:off x="944" y="3333"/>
                  <a:ext cx="272" cy="73"/>
                </a:xfrm>
                <a:prstGeom prst="rect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91" name="Rectangle 10"/>
                <p:cNvSpPr>
                  <a:spLocks noChangeArrowheads="1"/>
                </p:cNvSpPr>
                <p:nvPr/>
              </p:nvSpPr>
              <p:spPr bwMode="auto">
                <a:xfrm rot="-1770213">
                  <a:off x="1302" y="3143"/>
                  <a:ext cx="227" cy="73"/>
                </a:xfrm>
                <a:prstGeom prst="rect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92" name="Rectangle 11"/>
                <p:cNvSpPr>
                  <a:spLocks noChangeArrowheads="1"/>
                </p:cNvSpPr>
                <p:nvPr/>
              </p:nvSpPr>
              <p:spPr bwMode="auto">
                <a:xfrm rot="-1770213">
                  <a:off x="1617" y="2964"/>
                  <a:ext cx="227" cy="73"/>
                </a:xfrm>
                <a:prstGeom prst="rect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93" name="Rectangle 12"/>
                <p:cNvSpPr>
                  <a:spLocks noChangeArrowheads="1"/>
                </p:cNvSpPr>
                <p:nvPr/>
              </p:nvSpPr>
              <p:spPr bwMode="auto">
                <a:xfrm rot="-1770213">
                  <a:off x="1933" y="2785"/>
                  <a:ext cx="227" cy="73"/>
                </a:xfrm>
                <a:prstGeom prst="rect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94" name="Oval 13"/>
                <p:cNvSpPr>
                  <a:spLocks noChangeArrowheads="1"/>
                </p:cNvSpPr>
                <p:nvPr/>
              </p:nvSpPr>
              <p:spPr bwMode="auto">
                <a:xfrm rot="-1770213">
                  <a:off x="2180" y="2969"/>
                  <a:ext cx="68" cy="68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1200">
                      <a:ea typeface="MS PGothic" panose="020B0600070205080204" pitchFamily="34" charset="-128"/>
                    </a:rPr>
                    <a:t>+</a:t>
                  </a:r>
                </a:p>
              </p:txBody>
            </p:sp>
            <p:sp>
              <p:nvSpPr>
                <p:cNvPr id="137295" name="Oval 14"/>
                <p:cNvSpPr>
                  <a:spLocks noChangeArrowheads="1"/>
                </p:cNvSpPr>
                <p:nvPr/>
              </p:nvSpPr>
              <p:spPr bwMode="auto">
                <a:xfrm rot="-1770213">
                  <a:off x="1903" y="3216"/>
                  <a:ext cx="68" cy="68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1200">
                      <a:ea typeface="MS PGothic" panose="020B0600070205080204" pitchFamily="34" charset="-128"/>
                    </a:rPr>
                    <a:t>+</a:t>
                  </a:r>
                </a:p>
              </p:txBody>
            </p:sp>
            <p:sp>
              <p:nvSpPr>
                <p:cNvPr id="137296" name="Oval 15"/>
                <p:cNvSpPr>
                  <a:spLocks noChangeArrowheads="1"/>
                </p:cNvSpPr>
                <p:nvPr/>
              </p:nvSpPr>
              <p:spPr bwMode="auto">
                <a:xfrm rot="-1770213">
                  <a:off x="1509" y="3439"/>
                  <a:ext cx="68" cy="68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1200">
                      <a:ea typeface="MS PGothic" panose="020B0600070205080204" pitchFamily="34" charset="-128"/>
                    </a:rPr>
                    <a:t>+</a:t>
                  </a:r>
                </a:p>
              </p:txBody>
            </p:sp>
            <p:sp>
              <p:nvSpPr>
                <p:cNvPr id="137297" name="Oval 16"/>
                <p:cNvSpPr>
                  <a:spLocks noChangeArrowheads="1"/>
                </p:cNvSpPr>
                <p:nvPr/>
              </p:nvSpPr>
              <p:spPr bwMode="auto">
                <a:xfrm rot="-1770213">
                  <a:off x="1233" y="3504"/>
                  <a:ext cx="68" cy="68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1200">
                      <a:ea typeface="MS PGothic" panose="020B0600070205080204" pitchFamily="34" charset="-128"/>
                    </a:rPr>
                    <a:t>+</a:t>
                  </a:r>
                </a:p>
              </p:txBody>
            </p:sp>
            <p:sp>
              <p:nvSpPr>
                <p:cNvPr id="137298" name="Oval 17"/>
                <p:cNvSpPr>
                  <a:spLocks noChangeArrowheads="1"/>
                </p:cNvSpPr>
                <p:nvPr/>
              </p:nvSpPr>
              <p:spPr bwMode="auto">
                <a:xfrm rot="-1770213">
                  <a:off x="1351" y="3437"/>
                  <a:ext cx="68" cy="68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en-US" altLang="ja-JP" sz="1400">
                      <a:ea typeface="MS PGothic" panose="020B0600070205080204" pitchFamily="34" charset="-128"/>
                    </a:rPr>
                    <a:t>-</a:t>
                  </a:r>
                </a:p>
              </p:txBody>
            </p:sp>
            <p:sp>
              <p:nvSpPr>
                <p:cNvPr id="137299" name="Oval 18"/>
                <p:cNvSpPr>
                  <a:spLocks noChangeArrowheads="1"/>
                </p:cNvSpPr>
                <p:nvPr/>
              </p:nvSpPr>
              <p:spPr bwMode="auto">
                <a:xfrm rot="-1770213">
                  <a:off x="1666" y="3350"/>
                  <a:ext cx="68" cy="68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en-US" altLang="ja-JP" sz="1400">
                      <a:ea typeface="MS PGothic" panose="020B0600070205080204" pitchFamily="34" charset="-128"/>
                    </a:rPr>
                    <a:t>-</a:t>
                  </a:r>
                </a:p>
              </p:txBody>
            </p:sp>
            <p:sp>
              <p:nvSpPr>
                <p:cNvPr id="137300" name="Oval 19"/>
                <p:cNvSpPr>
                  <a:spLocks noChangeArrowheads="1"/>
                </p:cNvSpPr>
                <p:nvPr/>
              </p:nvSpPr>
              <p:spPr bwMode="auto">
                <a:xfrm rot="-1770213">
                  <a:off x="2021" y="3149"/>
                  <a:ext cx="68" cy="68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en-US" altLang="ja-JP" sz="1400">
                      <a:ea typeface="MS PGothic" panose="020B0600070205080204" pitchFamily="34" charset="-128"/>
                    </a:rPr>
                    <a:t>-</a:t>
                  </a:r>
                </a:p>
              </p:txBody>
            </p:sp>
            <p:sp>
              <p:nvSpPr>
                <p:cNvPr id="137301" name="Oval 20"/>
                <p:cNvSpPr>
                  <a:spLocks noChangeArrowheads="1"/>
                </p:cNvSpPr>
                <p:nvPr/>
              </p:nvSpPr>
              <p:spPr bwMode="auto">
                <a:xfrm rot="-1770213">
                  <a:off x="2298" y="2902"/>
                  <a:ext cx="68" cy="68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en-US" altLang="ja-JP" sz="1400">
                      <a:ea typeface="MS PGothic" panose="020B0600070205080204" pitchFamily="34" charset="-128"/>
                    </a:rPr>
                    <a:t>-</a:t>
                  </a:r>
                </a:p>
              </p:txBody>
            </p:sp>
            <p:sp>
              <p:nvSpPr>
                <p:cNvPr id="137302" name="Rectangle 21"/>
                <p:cNvSpPr>
                  <a:spLocks noChangeArrowheads="1"/>
                </p:cNvSpPr>
                <p:nvPr/>
              </p:nvSpPr>
              <p:spPr bwMode="auto">
                <a:xfrm rot="-1770213">
                  <a:off x="2246" y="2596"/>
                  <a:ext cx="272" cy="73"/>
                </a:xfrm>
                <a:prstGeom prst="rect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303" name="Line 22"/>
                <p:cNvSpPr>
                  <a:spLocks noChangeShapeType="1"/>
                </p:cNvSpPr>
                <p:nvPr/>
              </p:nvSpPr>
              <p:spPr bwMode="auto">
                <a:xfrm rot="19142005" flipV="1">
                  <a:off x="2257" y="275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7304" name="Line 23"/>
                <p:cNvSpPr>
                  <a:spLocks noChangeShapeType="1"/>
                </p:cNvSpPr>
                <p:nvPr/>
              </p:nvSpPr>
              <p:spPr bwMode="auto">
                <a:xfrm rot="-1770213">
                  <a:off x="2288" y="3024"/>
                  <a:ext cx="45" cy="1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7305" name="Line 24"/>
                <p:cNvSpPr>
                  <a:spLocks noChangeShapeType="1"/>
                </p:cNvSpPr>
                <p:nvPr/>
              </p:nvSpPr>
              <p:spPr bwMode="auto">
                <a:xfrm rot="-1770213">
                  <a:off x="1984" y="3291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7306" name="Line 25"/>
                <p:cNvSpPr>
                  <a:spLocks noChangeShapeType="1"/>
                </p:cNvSpPr>
                <p:nvPr/>
              </p:nvSpPr>
              <p:spPr bwMode="auto">
                <a:xfrm rot="18815758" flipV="1">
                  <a:off x="1947" y="2936"/>
                  <a:ext cx="39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7307" name="Line 26"/>
                <p:cNvSpPr>
                  <a:spLocks noChangeShapeType="1"/>
                </p:cNvSpPr>
                <p:nvPr/>
              </p:nvSpPr>
              <p:spPr bwMode="auto">
                <a:xfrm rot="19864618" flipV="1">
                  <a:off x="1630" y="3117"/>
                  <a:ext cx="39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7308" name="Line 27"/>
                <p:cNvSpPr>
                  <a:spLocks noChangeShapeType="1"/>
                </p:cNvSpPr>
                <p:nvPr/>
              </p:nvSpPr>
              <p:spPr bwMode="auto">
                <a:xfrm rot="-1770213" flipH="1" flipV="1">
                  <a:off x="1313" y="3289"/>
                  <a:ext cx="13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7309" name="Line 28"/>
                <p:cNvSpPr>
                  <a:spLocks noChangeShapeType="1"/>
                </p:cNvSpPr>
                <p:nvPr/>
              </p:nvSpPr>
              <p:spPr bwMode="auto">
                <a:xfrm rot="-1770213">
                  <a:off x="1592" y="35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  <p:sp>
              <p:nvSpPr>
                <p:cNvPr id="137310" name="Line 29"/>
                <p:cNvSpPr>
                  <a:spLocks noChangeShapeType="1"/>
                </p:cNvSpPr>
                <p:nvPr/>
              </p:nvSpPr>
              <p:spPr bwMode="auto">
                <a:xfrm rot="-1770213">
                  <a:off x="1333" y="3577"/>
                  <a:ext cx="0" cy="1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</p:grpSp>
          <p:sp>
            <p:nvSpPr>
              <p:cNvPr id="137232" name="Text Box 30"/>
              <p:cNvSpPr txBox="1">
                <a:spLocks noChangeArrowheads="1"/>
              </p:cNvSpPr>
              <p:nvPr/>
            </p:nvSpPr>
            <p:spPr bwMode="auto">
              <a:xfrm>
                <a:off x="1200" y="3936"/>
                <a:ext cx="132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>
                    <a:ea typeface="MS PGothic" panose="020B0600070205080204" pitchFamily="34" charset="-128"/>
                  </a:rPr>
                  <a:t>Photo Voltaic cell</a:t>
                </a:r>
              </a:p>
            </p:txBody>
          </p:sp>
          <p:sp>
            <p:nvSpPr>
              <p:cNvPr id="137233" name="Text Box 31"/>
              <p:cNvSpPr txBox="1">
                <a:spLocks noChangeArrowheads="1"/>
              </p:cNvSpPr>
              <p:nvPr/>
            </p:nvSpPr>
            <p:spPr bwMode="auto">
              <a:xfrm>
                <a:off x="3402" y="2279"/>
                <a:ext cx="65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sz="1600">
                    <a:ea typeface="MS PGothic" panose="020B0600070205080204" pitchFamily="34" charset="-128"/>
                  </a:rPr>
                  <a:t>Electrode</a:t>
                </a:r>
              </a:p>
            </p:txBody>
          </p:sp>
          <p:sp>
            <p:nvSpPr>
              <p:cNvPr id="137234" name="Text Box 32"/>
              <p:cNvSpPr txBox="1">
                <a:spLocks noChangeArrowheads="1"/>
              </p:cNvSpPr>
              <p:nvPr/>
            </p:nvSpPr>
            <p:spPr bwMode="auto">
              <a:xfrm>
                <a:off x="3402" y="2841"/>
                <a:ext cx="14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sz="1600">
                    <a:ea typeface="MS PGothic" panose="020B0600070205080204" pitchFamily="34" charset="-128"/>
                  </a:rPr>
                  <a:t>P-Type Semiconductor</a:t>
                </a:r>
              </a:p>
            </p:txBody>
          </p:sp>
          <p:sp>
            <p:nvSpPr>
              <p:cNvPr id="137235" name="Text Box 33"/>
              <p:cNvSpPr txBox="1">
                <a:spLocks noChangeArrowheads="1"/>
              </p:cNvSpPr>
              <p:nvPr/>
            </p:nvSpPr>
            <p:spPr bwMode="auto">
              <a:xfrm>
                <a:off x="3402" y="2625"/>
                <a:ext cx="14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sz="1600">
                    <a:ea typeface="MS PGothic" panose="020B0600070205080204" pitchFamily="34" charset="-128"/>
                  </a:rPr>
                  <a:t>N-Type Semiconductor</a:t>
                </a:r>
              </a:p>
            </p:txBody>
          </p:sp>
          <p:sp>
            <p:nvSpPr>
              <p:cNvPr id="137236" name="Text Box 34"/>
              <p:cNvSpPr txBox="1">
                <a:spLocks noChangeArrowheads="1"/>
              </p:cNvSpPr>
              <p:nvPr/>
            </p:nvSpPr>
            <p:spPr bwMode="auto">
              <a:xfrm>
                <a:off x="3402" y="2409"/>
                <a:ext cx="113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sz="1600">
                    <a:ea typeface="MS PGothic" panose="020B0600070205080204" pitchFamily="34" charset="-128"/>
                  </a:rPr>
                  <a:t>Reflect-Proof Film</a:t>
                </a:r>
              </a:p>
            </p:txBody>
          </p:sp>
          <p:sp>
            <p:nvSpPr>
              <p:cNvPr id="137237" name="Text Box 35"/>
              <p:cNvSpPr txBox="1">
                <a:spLocks noChangeArrowheads="1"/>
              </p:cNvSpPr>
              <p:nvPr/>
            </p:nvSpPr>
            <p:spPr bwMode="auto">
              <a:xfrm>
                <a:off x="3357" y="3317"/>
                <a:ext cx="65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sz="1600">
                    <a:ea typeface="MS PGothic" panose="020B0600070205080204" pitchFamily="34" charset="-128"/>
                  </a:rPr>
                  <a:t>Electrode</a:t>
                </a:r>
              </a:p>
            </p:txBody>
          </p:sp>
          <p:sp>
            <p:nvSpPr>
              <p:cNvPr id="137238" name="Text Box 36"/>
              <p:cNvSpPr txBox="1">
                <a:spLocks noChangeArrowheads="1"/>
              </p:cNvSpPr>
              <p:nvPr/>
            </p:nvSpPr>
            <p:spPr bwMode="auto">
              <a:xfrm>
                <a:off x="1724" y="2625"/>
                <a:ext cx="8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sz="1600" dirty="0">
                    <a:ea typeface="MS PGothic" panose="020B0600070205080204" pitchFamily="34" charset="-128"/>
                  </a:rPr>
                  <a:t>Solar Energy</a:t>
                </a:r>
              </a:p>
            </p:txBody>
          </p:sp>
          <p:grpSp>
            <p:nvGrpSpPr>
              <p:cNvPr id="137239" name="Group 37"/>
              <p:cNvGrpSpPr>
                <a:grpSpLocks/>
              </p:cNvGrpSpPr>
              <p:nvPr/>
            </p:nvGrpSpPr>
            <p:grpSpPr bwMode="auto">
              <a:xfrm>
                <a:off x="2928" y="2064"/>
                <a:ext cx="363" cy="347"/>
                <a:chOff x="4286" y="2296"/>
                <a:chExt cx="363" cy="363"/>
              </a:xfrm>
            </p:grpSpPr>
            <p:sp>
              <p:nvSpPr>
                <p:cNvPr id="137284" name="Oval 38"/>
                <p:cNvSpPr>
                  <a:spLocks noChangeArrowheads="1"/>
                </p:cNvSpPr>
                <p:nvPr/>
              </p:nvSpPr>
              <p:spPr bwMode="auto">
                <a:xfrm>
                  <a:off x="4286" y="2296"/>
                  <a:ext cx="363" cy="363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85" name="Rectangle 39"/>
                <p:cNvSpPr>
                  <a:spLocks noChangeArrowheads="1"/>
                </p:cNvSpPr>
                <p:nvPr/>
              </p:nvSpPr>
              <p:spPr bwMode="auto">
                <a:xfrm>
                  <a:off x="4331" y="2459"/>
                  <a:ext cx="272" cy="46"/>
                </a:xfrm>
                <a:prstGeom prst="rect">
                  <a:avLst/>
                </a:prstGeom>
                <a:solidFill>
                  <a:srgbClr val="FFFFFF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37240" name="Group 40"/>
              <p:cNvGrpSpPr>
                <a:grpSpLocks/>
              </p:cNvGrpSpPr>
              <p:nvPr/>
            </p:nvGrpSpPr>
            <p:grpSpPr bwMode="auto">
              <a:xfrm>
                <a:off x="2928" y="3550"/>
                <a:ext cx="363" cy="346"/>
                <a:chOff x="4286" y="3521"/>
                <a:chExt cx="363" cy="363"/>
              </a:xfrm>
            </p:grpSpPr>
            <p:sp>
              <p:nvSpPr>
                <p:cNvPr id="137279" name="Oval 41"/>
                <p:cNvSpPr>
                  <a:spLocks noChangeArrowheads="1"/>
                </p:cNvSpPr>
                <p:nvPr/>
              </p:nvSpPr>
              <p:spPr bwMode="auto">
                <a:xfrm>
                  <a:off x="4286" y="3521"/>
                  <a:ext cx="363" cy="363"/>
                </a:xfrm>
                <a:prstGeom prst="ellipse">
                  <a:avLst/>
                </a:prstGeom>
                <a:solidFill>
                  <a:srgbClr val="FF99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grpSp>
              <p:nvGrpSpPr>
                <p:cNvPr id="137280" name="Group 42"/>
                <p:cNvGrpSpPr>
                  <a:grpSpLocks/>
                </p:cNvGrpSpPr>
                <p:nvPr/>
              </p:nvGrpSpPr>
              <p:grpSpPr bwMode="auto">
                <a:xfrm>
                  <a:off x="4331" y="3566"/>
                  <a:ext cx="272" cy="272"/>
                  <a:chOff x="4558" y="2573"/>
                  <a:chExt cx="272" cy="272"/>
                </a:xfrm>
              </p:grpSpPr>
              <p:sp>
                <p:nvSpPr>
                  <p:cNvPr id="13728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558" y="2686"/>
                    <a:ext cx="272" cy="4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37282" name="Rectangl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558" y="2686"/>
                    <a:ext cx="272" cy="4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3728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690"/>
                    <a:ext cx="91" cy="3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</p:grpSp>
          <p:sp>
            <p:nvSpPr>
              <p:cNvPr id="137241" name="Rectangle 46"/>
              <p:cNvSpPr>
                <a:spLocks noChangeArrowheads="1"/>
              </p:cNvSpPr>
              <p:nvPr/>
            </p:nvSpPr>
            <p:spPr bwMode="auto">
              <a:xfrm>
                <a:off x="4718" y="2814"/>
                <a:ext cx="363" cy="51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>
                    <a:ea typeface="MS PGothic" panose="020B0600070205080204" pitchFamily="34" charset="-128"/>
                  </a:rPr>
                  <a:t>Load</a:t>
                </a:r>
              </a:p>
            </p:txBody>
          </p:sp>
          <p:sp>
            <p:nvSpPr>
              <p:cNvPr id="137242" name="Text Box 47"/>
              <p:cNvSpPr txBox="1">
                <a:spLocks noChangeArrowheads="1"/>
              </p:cNvSpPr>
              <p:nvPr/>
            </p:nvSpPr>
            <p:spPr bwMode="auto">
              <a:xfrm rot="-5400000">
                <a:off x="4838" y="2965"/>
                <a:ext cx="99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sz="1600">
                    <a:ea typeface="MS PGothic" panose="020B0600070205080204" pitchFamily="34" charset="-128"/>
                  </a:rPr>
                  <a:t>Electric Current</a:t>
                </a:r>
              </a:p>
            </p:txBody>
          </p:sp>
          <p:sp>
            <p:nvSpPr>
              <p:cNvPr id="137243" name="Line 48"/>
              <p:cNvSpPr>
                <a:spLocks noChangeShapeType="1"/>
              </p:cNvSpPr>
              <p:nvPr/>
            </p:nvSpPr>
            <p:spPr bwMode="auto">
              <a:xfrm flipV="1">
                <a:off x="5171" y="2901"/>
                <a:ext cx="0" cy="3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137244" name="Line 49"/>
              <p:cNvSpPr>
                <a:spLocks noChangeShapeType="1"/>
              </p:cNvSpPr>
              <p:nvPr/>
            </p:nvSpPr>
            <p:spPr bwMode="auto">
              <a:xfrm rot="10800000" flipV="1">
                <a:off x="2966" y="2518"/>
                <a:ext cx="478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137245" name="Line 50"/>
              <p:cNvSpPr>
                <a:spLocks noChangeShapeType="1"/>
              </p:cNvSpPr>
              <p:nvPr/>
            </p:nvSpPr>
            <p:spPr bwMode="auto">
              <a:xfrm rot="10800000" flipV="1">
                <a:off x="3039" y="2728"/>
                <a:ext cx="409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137246" name="Line 51"/>
              <p:cNvSpPr>
                <a:spLocks noChangeShapeType="1"/>
              </p:cNvSpPr>
              <p:nvPr/>
            </p:nvSpPr>
            <p:spPr bwMode="auto">
              <a:xfrm rot="10800000" flipV="1">
                <a:off x="3130" y="2944"/>
                <a:ext cx="318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137247" name="Line 52"/>
              <p:cNvSpPr>
                <a:spLocks noChangeShapeType="1"/>
              </p:cNvSpPr>
              <p:nvPr/>
            </p:nvSpPr>
            <p:spPr bwMode="auto">
              <a:xfrm rot="10800000">
                <a:off x="2949" y="3247"/>
                <a:ext cx="453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grpSp>
            <p:nvGrpSpPr>
              <p:cNvPr id="137248" name="Group 53"/>
              <p:cNvGrpSpPr>
                <a:grpSpLocks/>
              </p:cNvGrpSpPr>
              <p:nvPr/>
            </p:nvGrpSpPr>
            <p:grpSpPr bwMode="auto">
              <a:xfrm>
                <a:off x="953" y="1776"/>
                <a:ext cx="1406" cy="1075"/>
                <a:chOff x="521" y="1661"/>
                <a:chExt cx="1406" cy="1127"/>
              </a:xfrm>
            </p:grpSpPr>
            <p:sp>
              <p:nvSpPr>
                <p:cNvPr id="137255" name="Oval 54"/>
                <p:cNvSpPr>
                  <a:spLocks noChangeArrowheads="1"/>
                </p:cNvSpPr>
                <p:nvPr/>
              </p:nvSpPr>
              <p:spPr bwMode="auto">
                <a:xfrm>
                  <a:off x="521" y="1661"/>
                  <a:ext cx="998" cy="725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56" name="Oval 55"/>
                <p:cNvSpPr>
                  <a:spLocks noChangeArrowheads="1"/>
                </p:cNvSpPr>
                <p:nvPr/>
              </p:nvSpPr>
              <p:spPr bwMode="auto">
                <a:xfrm>
                  <a:off x="1111" y="2412"/>
                  <a:ext cx="113" cy="11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57" name="Oval 56"/>
                <p:cNvSpPr>
                  <a:spLocks noChangeArrowheads="1"/>
                </p:cNvSpPr>
                <p:nvPr/>
              </p:nvSpPr>
              <p:spPr bwMode="auto">
                <a:xfrm>
                  <a:off x="956" y="2432"/>
                  <a:ext cx="113" cy="11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58" name="Oval 57"/>
                <p:cNvSpPr>
                  <a:spLocks noChangeArrowheads="1"/>
                </p:cNvSpPr>
                <p:nvPr/>
              </p:nvSpPr>
              <p:spPr bwMode="auto">
                <a:xfrm>
                  <a:off x="793" y="2398"/>
                  <a:ext cx="113" cy="11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59" name="Oval 58"/>
                <p:cNvSpPr>
                  <a:spLocks noChangeArrowheads="1"/>
                </p:cNvSpPr>
                <p:nvPr/>
              </p:nvSpPr>
              <p:spPr bwMode="auto">
                <a:xfrm>
                  <a:off x="1260" y="2358"/>
                  <a:ext cx="113" cy="11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60" name="Oval 59"/>
                <p:cNvSpPr>
                  <a:spLocks noChangeArrowheads="1"/>
                </p:cNvSpPr>
                <p:nvPr/>
              </p:nvSpPr>
              <p:spPr bwMode="auto">
                <a:xfrm>
                  <a:off x="1387" y="2285"/>
                  <a:ext cx="113" cy="11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61" name="Oval 60"/>
                <p:cNvSpPr>
                  <a:spLocks noChangeArrowheads="1"/>
                </p:cNvSpPr>
                <p:nvPr/>
              </p:nvSpPr>
              <p:spPr bwMode="auto">
                <a:xfrm>
                  <a:off x="1495" y="2160"/>
                  <a:ext cx="113" cy="11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62" name="Oval 61"/>
                <p:cNvSpPr>
                  <a:spLocks noChangeArrowheads="1"/>
                </p:cNvSpPr>
                <p:nvPr/>
              </p:nvSpPr>
              <p:spPr bwMode="auto">
                <a:xfrm>
                  <a:off x="1564" y="2024"/>
                  <a:ext cx="113" cy="113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63" name="Oval 62"/>
                <p:cNvSpPr>
                  <a:spLocks noChangeArrowheads="1"/>
                </p:cNvSpPr>
                <p:nvPr/>
              </p:nvSpPr>
              <p:spPr bwMode="auto">
                <a:xfrm>
                  <a:off x="770" y="2569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64" name="Oval 63"/>
                <p:cNvSpPr>
                  <a:spLocks noChangeArrowheads="1"/>
                </p:cNvSpPr>
                <p:nvPr/>
              </p:nvSpPr>
              <p:spPr bwMode="auto">
                <a:xfrm>
                  <a:off x="974" y="2607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65" name="Oval 64"/>
                <p:cNvSpPr>
                  <a:spLocks noChangeArrowheads="1"/>
                </p:cNvSpPr>
                <p:nvPr/>
              </p:nvSpPr>
              <p:spPr bwMode="auto">
                <a:xfrm>
                  <a:off x="1187" y="2569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66" name="Oval 65"/>
                <p:cNvSpPr>
                  <a:spLocks noChangeArrowheads="1"/>
                </p:cNvSpPr>
                <p:nvPr/>
              </p:nvSpPr>
              <p:spPr bwMode="auto">
                <a:xfrm>
                  <a:off x="1359" y="2494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67" name="Oval 66"/>
                <p:cNvSpPr>
                  <a:spLocks noChangeArrowheads="1"/>
                </p:cNvSpPr>
                <p:nvPr/>
              </p:nvSpPr>
              <p:spPr bwMode="auto">
                <a:xfrm>
                  <a:off x="1519" y="2387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68" name="Oval 67"/>
                <p:cNvSpPr>
                  <a:spLocks noChangeArrowheads="1"/>
                </p:cNvSpPr>
                <p:nvPr/>
              </p:nvSpPr>
              <p:spPr bwMode="auto">
                <a:xfrm>
                  <a:off x="1655" y="2251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69" name="Oval 68"/>
                <p:cNvSpPr>
                  <a:spLocks noChangeArrowheads="1"/>
                </p:cNvSpPr>
                <p:nvPr/>
              </p:nvSpPr>
              <p:spPr bwMode="auto">
                <a:xfrm>
                  <a:off x="1746" y="2070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70" name="Oval 69"/>
                <p:cNvSpPr>
                  <a:spLocks noChangeArrowheads="1"/>
                </p:cNvSpPr>
                <p:nvPr/>
              </p:nvSpPr>
              <p:spPr bwMode="auto">
                <a:xfrm>
                  <a:off x="748" y="2705"/>
                  <a:ext cx="45" cy="45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71" name="Oval 70"/>
                <p:cNvSpPr>
                  <a:spLocks noChangeArrowheads="1"/>
                </p:cNvSpPr>
                <p:nvPr/>
              </p:nvSpPr>
              <p:spPr bwMode="auto">
                <a:xfrm>
                  <a:off x="985" y="2743"/>
                  <a:ext cx="45" cy="45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72" name="Oval 71"/>
                <p:cNvSpPr>
                  <a:spLocks noChangeArrowheads="1"/>
                </p:cNvSpPr>
                <p:nvPr/>
              </p:nvSpPr>
              <p:spPr bwMode="auto">
                <a:xfrm>
                  <a:off x="1247" y="2705"/>
                  <a:ext cx="45" cy="45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73" name="Oval 72"/>
                <p:cNvSpPr>
                  <a:spLocks noChangeArrowheads="1"/>
                </p:cNvSpPr>
                <p:nvPr/>
              </p:nvSpPr>
              <p:spPr bwMode="auto">
                <a:xfrm>
                  <a:off x="1631" y="2478"/>
                  <a:ext cx="45" cy="45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74" name="Oval 73"/>
                <p:cNvSpPr>
                  <a:spLocks noChangeArrowheads="1"/>
                </p:cNvSpPr>
                <p:nvPr/>
              </p:nvSpPr>
              <p:spPr bwMode="auto">
                <a:xfrm>
                  <a:off x="1767" y="2312"/>
                  <a:ext cx="45" cy="45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75" name="Oval 74"/>
                <p:cNvSpPr>
                  <a:spLocks noChangeArrowheads="1"/>
                </p:cNvSpPr>
                <p:nvPr/>
              </p:nvSpPr>
              <p:spPr bwMode="auto">
                <a:xfrm>
                  <a:off x="1882" y="2115"/>
                  <a:ext cx="45" cy="45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76" name="Rectangle 75"/>
                <p:cNvSpPr>
                  <a:spLocks noChangeArrowheads="1"/>
                </p:cNvSpPr>
                <p:nvPr/>
              </p:nvSpPr>
              <p:spPr bwMode="auto">
                <a:xfrm>
                  <a:off x="521" y="1707"/>
                  <a:ext cx="227" cy="6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77" name="Rectangle 76"/>
                <p:cNvSpPr>
                  <a:spLocks noChangeArrowheads="1"/>
                </p:cNvSpPr>
                <p:nvPr/>
              </p:nvSpPr>
              <p:spPr bwMode="auto">
                <a:xfrm>
                  <a:off x="521" y="1661"/>
                  <a:ext cx="1315" cy="31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37278" name="Freeform 77"/>
                <p:cNvSpPr>
                  <a:spLocks/>
                </p:cNvSpPr>
                <p:nvPr/>
              </p:nvSpPr>
              <p:spPr bwMode="auto">
                <a:xfrm>
                  <a:off x="748" y="1979"/>
                  <a:ext cx="766" cy="351"/>
                </a:xfrm>
                <a:custGeom>
                  <a:avLst/>
                  <a:gdLst>
                    <a:gd name="T0" fmla="*/ 0 w 771"/>
                    <a:gd name="T1" fmla="*/ 278 h 363"/>
                    <a:gd name="T2" fmla="*/ 0 w 771"/>
                    <a:gd name="T3" fmla="*/ 0 h 363"/>
                    <a:gd name="T4" fmla="*/ 731 w 771"/>
                    <a:gd name="T5" fmla="*/ 0 h 363"/>
                    <a:gd name="T6" fmla="*/ 0 60000 65536"/>
                    <a:gd name="T7" fmla="*/ 0 60000 65536"/>
                    <a:gd name="T8" fmla="*/ 0 60000 65536"/>
                    <a:gd name="T9" fmla="*/ 0 w 771"/>
                    <a:gd name="T10" fmla="*/ 0 h 363"/>
                    <a:gd name="T11" fmla="*/ 771 w 771"/>
                    <a:gd name="T12" fmla="*/ 363 h 3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1" h="363">
                      <a:moveTo>
                        <a:pt x="0" y="363"/>
                      </a:moveTo>
                      <a:lnTo>
                        <a:pt x="0" y="0"/>
                      </a:lnTo>
                      <a:lnTo>
                        <a:pt x="771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IN"/>
                </a:p>
              </p:txBody>
            </p:sp>
          </p:grpSp>
          <p:sp>
            <p:nvSpPr>
              <p:cNvPr id="137249" name="Line 78"/>
              <p:cNvSpPr>
                <a:spLocks noChangeShapeType="1"/>
              </p:cNvSpPr>
              <p:nvPr/>
            </p:nvSpPr>
            <p:spPr bwMode="auto">
              <a:xfrm rot="10800000" flipV="1">
                <a:off x="2677" y="2381"/>
                <a:ext cx="771" cy="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137250" name="Freeform 79"/>
              <p:cNvSpPr>
                <a:spLocks/>
              </p:cNvSpPr>
              <p:nvPr/>
            </p:nvSpPr>
            <p:spPr bwMode="auto">
              <a:xfrm>
                <a:off x="2042" y="2901"/>
                <a:ext cx="181" cy="302"/>
              </a:xfrm>
              <a:custGeom>
                <a:avLst/>
                <a:gdLst>
                  <a:gd name="T0" fmla="*/ 0 w 317"/>
                  <a:gd name="T1" fmla="*/ 0 h 544"/>
                  <a:gd name="T2" fmla="*/ 3 w 317"/>
                  <a:gd name="T3" fmla="*/ 5 h 544"/>
                  <a:gd name="T4" fmla="*/ 3 w 317"/>
                  <a:gd name="T5" fmla="*/ 4 h 544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544"/>
                  <a:gd name="T11" fmla="*/ 317 w 317"/>
                  <a:gd name="T12" fmla="*/ 544 h 5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544">
                    <a:moveTo>
                      <a:pt x="0" y="0"/>
                    </a:moveTo>
                    <a:lnTo>
                      <a:pt x="317" y="544"/>
                    </a:lnTo>
                    <a:lnTo>
                      <a:pt x="226" y="499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137251" name="Freeform 80"/>
              <p:cNvSpPr>
                <a:spLocks/>
              </p:cNvSpPr>
              <p:nvPr/>
            </p:nvSpPr>
            <p:spPr bwMode="auto">
              <a:xfrm>
                <a:off x="1633" y="2987"/>
                <a:ext cx="227" cy="389"/>
              </a:xfrm>
              <a:custGeom>
                <a:avLst/>
                <a:gdLst>
                  <a:gd name="T0" fmla="*/ 0 w 317"/>
                  <a:gd name="T1" fmla="*/ 0 h 544"/>
                  <a:gd name="T2" fmla="*/ 22 w 317"/>
                  <a:gd name="T3" fmla="*/ 37 h 544"/>
                  <a:gd name="T4" fmla="*/ 15 w 317"/>
                  <a:gd name="T5" fmla="*/ 34 h 544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544"/>
                  <a:gd name="T11" fmla="*/ 317 w 317"/>
                  <a:gd name="T12" fmla="*/ 544 h 5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544">
                    <a:moveTo>
                      <a:pt x="0" y="0"/>
                    </a:moveTo>
                    <a:lnTo>
                      <a:pt x="317" y="544"/>
                    </a:lnTo>
                    <a:lnTo>
                      <a:pt x="226" y="499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137252" name="Freeform 81"/>
              <p:cNvSpPr>
                <a:spLocks/>
              </p:cNvSpPr>
              <p:nvPr/>
            </p:nvSpPr>
            <p:spPr bwMode="auto">
              <a:xfrm>
                <a:off x="1225" y="3031"/>
                <a:ext cx="272" cy="432"/>
              </a:xfrm>
              <a:custGeom>
                <a:avLst/>
                <a:gdLst>
                  <a:gd name="T0" fmla="*/ 0 w 317"/>
                  <a:gd name="T1" fmla="*/ 0 h 544"/>
                  <a:gd name="T2" fmla="*/ 94 w 317"/>
                  <a:gd name="T3" fmla="*/ 87 h 544"/>
                  <a:gd name="T4" fmla="*/ 66 w 317"/>
                  <a:gd name="T5" fmla="*/ 79 h 544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544"/>
                  <a:gd name="T11" fmla="*/ 317 w 317"/>
                  <a:gd name="T12" fmla="*/ 544 h 5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544">
                    <a:moveTo>
                      <a:pt x="0" y="0"/>
                    </a:moveTo>
                    <a:lnTo>
                      <a:pt x="317" y="544"/>
                    </a:lnTo>
                    <a:lnTo>
                      <a:pt x="226" y="499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137253" name="Freeform 82"/>
              <p:cNvSpPr>
                <a:spLocks/>
              </p:cNvSpPr>
              <p:nvPr/>
            </p:nvSpPr>
            <p:spPr bwMode="auto">
              <a:xfrm>
                <a:off x="2450" y="2598"/>
                <a:ext cx="226" cy="345"/>
              </a:xfrm>
              <a:custGeom>
                <a:avLst/>
                <a:gdLst>
                  <a:gd name="T0" fmla="*/ 0 w 317"/>
                  <a:gd name="T1" fmla="*/ 0 h 544"/>
                  <a:gd name="T2" fmla="*/ 21 w 317"/>
                  <a:gd name="T3" fmla="*/ 15 h 544"/>
                  <a:gd name="T4" fmla="*/ 15 w 317"/>
                  <a:gd name="T5" fmla="*/ 13 h 544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544"/>
                  <a:gd name="T11" fmla="*/ 317 w 317"/>
                  <a:gd name="T12" fmla="*/ 544 h 5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544">
                    <a:moveTo>
                      <a:pt x="0" y="0"/>
                    </a:moveTo>
                    <a:lnTo>
                      <a:pt x="317" y="544"/>
                    </a:lnTo>
                    <a:lnTo>
                      <a:pt x="226" y="499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  <p:sp>
            <p:nvSpPr>
              <p:cNvPr id="137254" name="Freeform 83"/>
              <p:cNvSpPr>
                <a:spLocks/>
              </p:cNvSpPr>
              <p:nvPr/>
            </p:nvSpPr>
            <p:spPr bwMode="auto">
              <a:xfrm>
                <a:off x="2495" y="2339"/>
                <a:ext cx="181" cy="259"/>
              </a:xfrm>
              <a:custGeom>
                <a:avLst/>
                <a:gdLst>
                  <a:gd name="T0" fmla="*/ 0 w 317"/>
                  <a:gd name="T1" fmla="*/ 0 h 544"/>
                  <a:gd name="T2" fmla="*/ 3 w 317"/>
                  <a:gd name="T3" fmla="*/ 1 h 544"/>
                  <a:gd name="T4" fmla="*/ 3 w 317"/>
                  <a:gd name="T5" fmla="*/ 1 h 544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544"/>
                  <a:gd name="T11" fmla="*/ 317 w 317"/>
                  <a:gd name="T12" fmla="*/ 544 h 5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544">
                    <a:moveTo>
                      <a:pt x="0" y="0"/>
                    </a:moveTo>
                    <a:lnTo>
                      <a:pt x="317" y="544"/>
                    </a:lnTo>
                    <a:lnTo>
                      <a:pt x="226" y="499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</p:grpSp>
        <p:grpSp>
          <p:nvGrpSpPr>
            <p:cNvPr id="137225" name="Group 90"/>
            <p:cNvGrpSpPr>
              <a:grpSpLocks/>
            </p:cNvGrpSpPr>
            <p:nvPr/>
          </p:nvGrpSpPr>
          <p:grpSpPr bwMode="auto">
            <a:xfrm rot="-1592866">
              <a:off x="758825" y="5043488"/>
              <a:ext cx="971550" cy="1443037"/>
              <a:chOff x="4698" y="3402"/>
              <a:chExt cx="612" cy="909"/>
            </a:xfrm>
          </p:grpSpPr>
          <p:sp>
            <p:nvSpPr>
              <p:cNvPr id="137226" name="AutoShape 91"/>
              <p:cNvSpPr>
                <a:spLocks noChangeArrowheads="1"/>
              </p:cNvSpPr>
              <p:nvPr/>
            </p:nvSpPr>
            <p:spPr bwMode="auto">
              <a:xfrm>
                <a:off x="4848" y="3744"/>
                <a:ext cx="336" cy="33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7227" name="Rectangle 92"/>
              <p:cNvSpPr>
                <a:spLocks noChangeArrowheads="1"/>
              </p:cNvSpPr>
              <p:nvPr/>
            </p:nvSpPr>
            <p:spPr bwMode="auto">
              <a:xfrm>
                <a:off x="4818" y="3696"/>
                <a:ext cx="384" cy="4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7228" name="Oval 93"/>
              <p:cNvSpPr>
                <a:spLocks noChangeArrowheads="1"/>
              </p:cNvSpPr>
              <p:nvPr/>
            </p:nvSpPr>
            <p:spPr bwMode="auto">
              <a:xfrm>
                <a:off x="4698" y="3546"/>
                <a:ext cx="612" cy="63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7229" name="Line 94"/>
              <p:cNvSpPr>
                <a:spLocks noChangeShapeType="1"/>
              </p:cNvSpPr>
              <p:nvPr/>
            </p:nvSpPr>
            <p:spPr bwMode="auto">
              <a:xfrm>
                <a:off x="5013" y="3402"/>
                <a:ext cx="0" cy="9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en-IN"/>
              </a:p>
            </p:txBody>
          </p:sp>
        </p:grpSp>
      </p:grpSp>
      <p:sp>
        <p:nvSpPr>
          <p:cNvPr id="320607" name="Text Box 95"/>
          <p:cNvSpPr txBox="1">
            <a:spLocks noChangeArrowheads="1"/>
          </p:cNvSpPr>
          <p:nvPr/>
        </p:nvSpPr>
        <p:spPr bwMode="auto">
          <a:xfrm>
            <a:off x="316428" y="1112975"/>
            <a:ext cx="8688388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The solar cell is composed of a P and N-type semiconductors.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Solar light hitting the cell produces, negatively and positively charged ions in the semiconductors.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Negatively charged (-) electrons</a:t>
            </a:r>
            <a:r>
              <a:rPr kumimoji="1"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gather around the </a:t>
            </a:r>
            <a:r>
              <a:rPr kumimoji="1" lang="en-US" altLang="ja-JP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N-type semiconductor</a:t>
            </a:r>
            <a:r>
              <a:rPr kumimoji="1"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while </a:t>
            </a:r>
            <a:r>
              <a:rPr kumimoji="1" lang="en-US" altLang="ja-JP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positively charged (+) ions</a:t>
            </a:r>
            <a:r>
              <a:rPr kumimoji="1"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gather around the </a:t>
            </a:r>
            <a:r>
              <a:rPr kumimoji="1" lang="en-US" altLang="ja-JP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P-type semiconductor</a:t>
            </a:r>
            <a:r>
              <a:rPr kumimoji="1"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When you connect loads such as a light bulb, electric current flows between the two electrodes.</a:t>
            </a:r>
          </a:p>
        </p:txBody>
      </p:sp>
      <p:grpSp>
        <p:nvGrpSpPr>
          <p:cNvPr id="123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3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3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7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5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756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0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0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0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0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6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62800" cy="865188"/>
          </a:xfrm>
        </p:spPr>
        <p:txBody>
          <a:bodyPr>
            <a:normAutofit fontScale="90000"/>
          </a:bodyPr>
          <a:lstStyle/>
          <a:p>
            <a:r>
              <a:rPr lang="en-IN" altLang="en-US" sz="2800" smtClean="0"/>
              <a:t>A silicon </a:t>
            </a:r>
            <a:r>
              <a:rPr lang="en-IN" altLang="en-US" sz="2800" i="1" smtClean="0"/>
              <a:t>p-n</a:t>
            </a:r>
            <a:r>
              <a:rPr lang="en-IN" altLang="en-US" sz="2800" smtClean="0"/>
              <a:t> junction solar cell: A Force Generation Device</a:t>
            </a: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3254375" cy="3124200"/>
          </a:xfr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1000" y="4691063"/>
            <a:ext cx="8305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All photons  with energy greater than or equal will create a built-in-barrier (Force) using </a:t>
            </a:r>
            <a:r>
              <a:rPr lang="en-US" altLang="en-US" sz="2400" i="1"/>
              <a:t>E</a:t>
            </a:r>
            <a:r>
              <a:rPr lang="en-US" altLang="en-US" sz="2400" i="1" baseline="-25000"/>
              <a:t>g</a:t>
            </a:r>
            <a:r>
              <a:rPr lang="en-US" altLang="en-US" sz="2400"/>
              <a:t> of the photons.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Energy greater than </a:t>
            </a:r>
            <a:r>
              <a:rPr lang="en-US" altLang="en-US" sz="2400" i="1"/>
              <a:t>E</a:t>
            </a:r>
            <a:r>
              <a:rPr lang="en-US" altLang="en-US" sz="2400" i="1" baseline="-25000"/>
              <a:t>g</a:t>
            </a:r>
            <a:r>
              <a:rPr lang="en-US" altLang="en-US" sz="2400"/>
              <a:t> of the photons is  used to increase internal energy and hence temperature. </a:t>
            </a:r>
          </a:p>
        </p:txBody>
      </p:sp>
      <p:grpSp>
        <p:nvGrpSpPr>
          <p:cNvPr id="8197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20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20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20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821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21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21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20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0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20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4" name="Picture 23" descr="https://upload.wikimedia.org/wikipedia/commons/4/40/Standard_Solar_C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295400"/>
            <a:ext cx="378618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155700"/>
            <a:ext cx="17716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742840" y="3326040"/>
              <a:ext cx="655200" cy="772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4920" y="3319200"/>
                <a:ext cx="673560" cy="78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7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797675" cy="1143000"/>
          </a:xfrm>
        </p:spPr>
        <p:txBody>
          <a:bodyPr/>
          <a:lstStyle/>
          <a:p>
            <a:r>
              <a:rPr lang="en-US" altLang="en-US" sz="2800" smtClean="0"/>
              <a:t>Idealized Equivalent circuit of a Solar Cell</a:t>
            </a:r>
            <a:endParaRPr lang="en-IN" altLang="en-US" sz="2800" smtClean="0"/>
          </a:p>
        </p:txBody>
      </p:sp>
      <p:grpSp>
        <p:nvGrpSpPr>
          <p:cNvPr id="921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23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23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2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924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923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3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923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22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381000" y="3140075"/>
            <a:ext cx="8285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Each photon with energy greater than </a:t>
            </a:r>
            <a:r>
              <a:rPr lang="en-US" altLang="en-US" sz="2400" i="1"/>
              <a:t>E</a:t>
            </a:r>
            <a:r>
              <a:rPr lang="en-US" altLang="en-US" sz="2400" i="1" baseline="-25000"/>
              <a:t>g</a:t>
            </a:r>
            <a:r>
              <a:rPr lang="en-US" altLang="en-US" sz="2400"/>
              <a:t> = </a:t>
            </a:r>
            <a:r>
              <a:rPr lang="en-US" altLang="en-US" sz="2400" i="1"/>
              <a:t>h</a:t>
            </a:r>
            <a:r>
              <a:rPr lang="en-US" altLang="en-US" sz="2400" i="1">
                <a:sym typeface="Symbol" panose="05050102010706020507" pitchFamily="18" charset="2"/>
              </a:rPr>
              <a:t></a:t>
            </a:r>
            <a:r>
              <a:rPr lang="en-US" altLang="en-US" sz="2400" i="1" baseline="-25000"/>
              <a:t>g</a:t>
            </a:r>
            <a:r>
              <a:rPr lang="en-US" altLang="en-US" sz="2400"/>
              <a:t> produces one electronic charge </a:t>
            </a:r>
            <a:r>
              <a:rPr lang="en-US" altLang="en-US" sz="2400" i="1"/>
              <a:t>q</a:t>
            </a:r>
            <a:r>
              <a:rPr lang="en-US" altLang="en-US" sz="2400"/>
              <a:t> at a voltage of </a:t>
            </a:r>
            <a:r>
              <a:rPr lang="en-US" altLang="en-US" sz="2400" i="1">
                <a:sym typeface="Symbol" panose="05050102010706020507" pitchFamily="18" charset="2"/>
              </a:rPr>
              <a:t>V</a:t>
            </a:r>
            <a:r>
              <a:rPr lang="en-US" altLang="en-US" sz="2400" i="1" baseline="-25000"/>
              <a:t>g </a:t>
            </a:r>
            <a:r>
              <a:rPr lang="en-US" altLang="en-US" sz="2400"/>
              <a:t>=</a:t>
            </a:r>
            <a:r>
              <a:rPr lang="en-US" altLang="en-US" sz="2400" i="1"/>
              <a:t>h</a:t>
            </a:r>
            <a:r>
              <a:rPr lang="en-US" altLang="en-US" sz="2400" i="1">
                <a:sym typeface="Symbol" panose="05050102010706020507" pitchFamily="18" charset="2"/>
              </a:rPr>
              <a:t></a:t>
            </a:r>
            <a:r>
              <a:rPr lang="en-US" altLang="en-US" sz="2400" i="1" baseline="-25000"/>
              <a:t>g </a:t>
            </a:r>
            <a:r>
              <a:rPr lang="en-US" altLang="en-US" sz="2400"/>
              <a:t>/q. </a:t>
            </a:r>
            <a:endParaRPr lang="en-IN" altLang="en-US" sz="2400"/>
          </a:p>
        </p:txBody>
      </p:sp>
      <p:pic>
        <p:nvPicPr>
          <p:cNvPr id="8197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47775"/>
            <a:ext cx="2667000" cy="2032000"/>
          </a:xfrm>
        </p:spPr>
      </p:pic>
      <p:pic>
        <p:nvPicPr>
          <p:cNvPr id="819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1243013"/>
            <a:ext cx="3889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401638" y="38862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ideal </a:t>
            </a:r>
            <a:r>
              <a:rPr lang="en-US" altLang="en-US" sz="2400" i="1"/>
              <a:t>I-V</a:t>
            </a:r>
            <a:r>
              <a:rPr lang="en-US" altLang="en-US" sz="2400"/>
              <a:t> characteristics of a solar cell are given by</a:t>
            </a:r>
            <a:endParaRPr lang="en-IN" altLang="en-US" sz="2400"/>
          </a:p>
        </p:txBody>
      </p:sp>
      <p:graphicFrame>
        <p:nvGraphicFramePr>
          <p:cNvPr id="8200" name="Object 5"/>
          <p:cNvGraphicFramePr>
            <a:graphicFrameLocks noChangeAspect="1"/>
          </p:cNvGraphicFramePr>
          <p:nvPr/>
        </p:nvGraphicFramePr>
        <p:xfrm>
          <a:off x="4140200" y="4191000"/>
          <a:ext cx="35560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7" imgW="2120900" imgH="482600" progId="Equation.3">
                  <p:embed/>
                </p:oleObj>
              </mc:Choice>
              <mc:Fallback>
                <p:oleObj name="Equation" r:id="rId7" imgW="2120900" imgH="482600" progId="Equation.3">
                  <p:embed/>
                  <p:pic>
                    <p:nvPicPr>
                      <p:cNvPr id="82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191000"/>
                        <a:ext cx="35560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381000" y="489585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source </a:t>
            </a:r>
            <a:r>
              <a:rPr lang="en-US" altLang="en-US" sz="2400" i="1"/>
              <a:t>I</a:t>
            </a:r>
            <a:r>
              <a:rPr lang="en-US" altLang="en-US" sz="2400" i="1" baseline="-25000"/>
              <a:t>L</a:t>
            </a:r>
            <a:r>
              <a:rPr lang="en-US" altLang="en-US" sz="2400"/>
              <a:t> results from the excitation of excess carriers by solar radiation, </a:t>
            </a:r>
            <a:r>
              <a:rPr lang="en-US" altLang="en-US" sz="2400" i="1"/>
              <a:t>I</a:t>
            </a:r>
            <a:r>
              <a:rPr lang="en-US" altLang="en-US" sz="2400" i="1" baseline="-25000"/>
              <a:t>s</a:t>
            </a:r>
            <a:r>
              <a:rPr lang="en-US" altLang="en-US" sz="2400"/>
              <a:t> is the diode saturation current, and </a:t>
            </a:r>
            <a:r>
              <a:rPr lang="en-US" altLang="en-US" sz="2400" i="1"/>
              <a:t>R</a:t>
            </a:r>
            <a:r>
              <a:rPr lang="en-US" altLang="en-US" sz="2400" i="1" baseline="-25000"/>
              <a:t>L</a:t>
            </a:r>
            <a:r>
              <a:rPr lang="en-US" altLang="en-US" sz="2400"/>
              <a:t> is the load resistance.</a:t>
            </a:r>
            <a:endParaRPr lang="en-IN" altLang="en-US" sz="2400"/>
          </a:p>
        </p:txBody>
      </p:sp>
      <p:graphicFrame>
        <p:nvGraphicFramePr>
          <p:cNvPr id="8202" name="Object 28"/>
          <p:cNvGraphicFramePr>
            <a:graphicFrameLocks noChangeAspect="1"/>
          </p:cNvGraphicFramePr>
          <p:nvPr/>
        </p:nvGraphicFramePr>
        <p:xfrm>
          <a:off x="2722563" y="5715000"/>
          <a:ext cx="55784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9" imgW="3327400" imgH="558800" progId="Equation.3">
                  <p:embed/>
                </p:oleObj>
              </mc:Choice>
              <mc:Fallback>
                <p:oleObj name="Equation" r:id="rId9" imgW="3327400" imgH="558800" progId="Equation.3">
                  <p:embed/>
                  <p:pic>
                    <p:nvPicPr>
                      <p:cNvPr id="820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5715000"/>
                        <a:ext cx="55784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6835775" y="1912938"/>
          <a:ext cx="21193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11" imgW="1790700" imgH="508000" progId="Equation.3">
                  <p:embed/>
                </p:oleObj>
              </mc:Choice>
              <mc:Fallback>
                <p:oleObj name="Equation" r:id="rId11" imgW="1790700" imgH="508000" progId="Equation.3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1912938"/>
                        <a:ext cx="2119313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4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9" grpId="0"/>
      <p:bldP spid="82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0"/>
          <p:cNvGrpSpPr>
            <a:grpSpLocks/>
          </p:cNvGrpSpPr>
          <p:nvPr/>
        </p:nvGrpSpPr>
        <p:grpSpPr bwMode="auto">
          <a:xfrm>
            <a:off x="311224" y="238126"/>
            <a:ext cx="8077200" cy="6619874"/>
            <a:chOff x="0" y="0"/>
            <a:chExt cx="5760" cy="4320"/>
          </a:xfrm>
        </p:grpSpPr>
        <p:pic>
          <p:nvPicPr>
            <p:cNvPr id="5141" name="Picture 20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20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92"/>
              <a:ext cx="3984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3" name="Rectangle 2053"/>
            <p:cNvSpPr>
              <a:spLocks noChangeArrowheads="1"/>
            </p:cNvSpPr>
            <p:nvPr/>
          </p:nvSpPr>
          <p:spPr bwMode="auto">
            <a:xfrm>
              <a:off x="1824" y="144"/>
              <a:ext cx="1824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704120" y="1528920"/>
              <a:ext cx="3438720" cy="397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3680" y="1518840"/>
                <a:ext cx="3460680" cy="39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0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99592" y="1295400"/>
            <a:ext cx="7272808" cy="5170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4448" y="367843"/>
            <a:ext cx="677492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 of </a:t>
            </a:r>
            <a:r>
              <a:rPr lang="en-IN" sz="28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Incoming 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en-IN" sz="2800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en-IN" sz="28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29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90624"/>
            <a:ext cx="8630438" cy="5514976"/>
          </a:xfrm>
          <a:prstGeom prst="rect">
            <a:avLst/>
          </a:prstGeom>
        </p:spPr>
      </p:pic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715962"/>
          </a:xfrm>
        </p:spPr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Description of Solar Radiation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643400" y="2707920"/>
              <a:ext cx="1082880" cy="3325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7640" y="2700000"/>
                <a:ext cx="1097280" cy="334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1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42142" y="240731"/>
            <a:ext cx="6163328" cy="76182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Mimicking of Autotrophs : An Artificial Route   </a:t>
            </a:r>
          </a:p>
        </p:txBody>
      </p:sp>
      <p:sp>
        <p:nvSpPr>
          <p:cNvPr id="59395" name="AutoShape 5" descr="http://www.solar-stadt.de/PV_elektric_haus_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9396" name="AutoShape 8" descr="http://www.volker-quaschning.de/articles/fundamentals2/figure3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9399" name="AutoShape 11" descr="http://2.bp.blogspot.com/-NFt0oU-oEhI/TZGd5Untl6I/AAAAAAAAALo/ZSlBJvjWJn8/s1600/Atificial_Leaf_Solar%2BEnergy_Solarishi-773216.jpg"/>
          <p:cNvSpPr>
            <a:spLocks noChangeAspect="1" noChangeArrowheads="1"/>
          </p:cNvSpPr>
          <p:nvPr/>
        </p:nvSpPr>
        <p:spPr bwMode="auto">
          <a:xfrm>
            <a:off x="63500" y="-136525"/>
            <a:ext cx="80772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2420" y="3832124"/>
            <a:ext cx="7768012" cy="2703559"/>
            <a:chOff x="327270" y="1033628"/>
            <a:chExt cx="7768012" cy="2703559"/>
          </a:xfrm>
        </p:grpSpPr>
        <p:pic>
          <p:nvPicPr>
            <p:cNvPr id="19251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70" y="1033628"/>
              <a:ext cx="3809560" cy="2703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59161" y="1887739"/>
              <a:ext cx="3936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Solar Photo-voltaic Energy Systems</a:t>
              </a:r>
              <a:endParaRPr lang="en-I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64127" y="2492200"/>
            <a:ext cx="3196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Drying System</a:t>
            </a:r>
            <a:endParaRPr lang="en-IN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18232"/>
            <a:ext cx="3600000" cy="2570808"/>
          </a:xfrm>
          <a:prstGeom prst="rect">
            <a:avLst/>
          </a:prstGeom>
        </p:spPr>
      </p:pic>
      <p:grpSp>
        <p:nvGrpSpPr>
          <p:cNvPr id="44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32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4800"/>
          <a:stretch>
            <a:fillRect/>
          </a:stretch>
        </p:blipFill>
        <p:spPr bwMode="auto">
          <a:xfrm>
            <a:off x="1301827" y="1766148"/>
            <a:ext cx="5937173" cy="483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7" name="Rectangle 7"/>
          <p:cNvSpPr>
            <a:spLocks noGrp="1"/>
          </p:cNvSpPr>
          <p:nvPr>
            <p:ph type="title"/>
          </p:nvPr>
        </p:nvSpPr>
        <p:spPr>
          <a:xfrm>
            <a:off x="343450" y="255885"/>
            <a:ext cx="6365222" cy="669925"/>
          </a:xfrm>
        </p:spPr>
        <p:txBody>
          <a:bodyPr/>
          <a:lstStyle/>
          <a:p>
            <a:r>
              <a:rPr lang="en-US" altLang="zh-TW" sz="2800" b="1" dirty="0" smtClean="0">
                <a:latin typeface="Times New Roman" pitchFamily="18" charset="0"/>
                <a:ea typeface="新細明體" pitchFamily="18" charset="-120"/>
              </a:rPr>
              <a:t>Position of the Sun </a:t>
            </a:r>
            <a:r>
              <a:rPr lang="en-US" altLang="zh-TW" sz="2800" dirty="0" smtClean="0">
                <a:latin typeface="Times New Roman" pitchFamily="18" charset="0"/>
                <a:ea typeface="新細明體" pitchFamily="18" charset="-120"/>
              </a:rPr>
              <a:t>(view from Earth)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479661" y="1304442"/>
            <a:ext cx="81621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kumimoji="0" lang="en-US" altLang="zh-TW" sz="2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Apparent placement of the Sun in the </a:t>
            </a:r>
            <a:r>
              <a:rPr kumimoji="0"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</a:t>
            </a:r>
            <a:r>
              <a:rPr kumimoji="0" lang="en-US" altLang="zh-TW" sz="2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hemisphere</a:t>
            </a:r>
            <a:endParaRPr lang="en-US" altLang="zh-TW" sz="2400" dirty="0">
              <a:solidFill>
                <a:srgbClr val="003366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34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86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3390"/>
            <a:ext cx="626586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405665" y="5135764"/>
            <a:ext cx="85982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400" b="1" dirty="0">
                <a:solidFill>
                  <a:srgbClr val="003366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Azimuth angle of the sun: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Often</a:t>
            </a:r>
            <a:r>
              <a:rPr lang="en-US" altLang="zh-TW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0066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defined as the angle from due north in a clockwise direction</a:t>
            </a:r>
            <a:r>
              <a:rPr lang="en-US" altLang="zh-TW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.</a:t>
            </a:r>
            <a:endParaRPr lang="en-US" altLang="zh-TW" sz="2400" dirty="0">
              <a:solidFill>
                <a:srgbClr val="006600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r>
              <a:rPr lang="en-US" altLang="zh-TW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Zenith </a:t>
            </a:r>
            <a:r>
              <a:rPr lang="en-US" altLang="zh-TW" sz="2400" b="1" dirty="0">
                <a:solidFill>
                  <a:srgbClr val="003366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angle of the sun:</a:t>
            </a:r>
            <a:r>
              <a:rPr lang="en-US" altLang="zh-TW" sz="2400" dirty="0">
                <a:solidFill>
                  <a:srgbClr val="003366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3366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Defined </a:t>
            </a:r>
            <a:r>
              <a:rPr lang="en-US" altLang="zh-TW" sz="2400" dirty="0">
                <a:solidFill>
                  <a:srgbClr val="0066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as the angle measured from vertical downward.</a:t>
            </a:r>
          </a:p>
        </p:txBody>
      </p:sp>
      <p:sp>
        <p:nvSpPr>
          <p:cNvPr id="103432" name="Rectangle 8"/>
          <p:cNvSpPr>
            <a:spLocks noGrp="1"/>
          </p:cNvSpPr>
          <p:nvPr>
            <p:ph type="title"/>
          </p:nvPr>
        </p:nvSpPr>
        <p:spPr>
          <a:xfrm>
            <a:off x="228600" y="211638"/>
            <a:ext cx="6631372" cy="757848"/>
          </a:xfrm>
          <a:noFill/>
          <a:ln/>
        </p:spPr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ea typeface="新細明體" pitchFamily="18" charset="-120"/>
              </a:rPr>
              <a:t>Measures for the Position of the Sun</a:t>
            </a:r>
          </a:p>
        </p:txBody>
      </p:sp>
      <p:grpSp>
        <p:nvGrpSpPr>
          <p:cNvPr id="34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46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50" y="329408"/>
            <a:ext cx="5981150" cy="563562"/>
          </a:xfrm>
        </p:spPr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Standard Spectrum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03" y="1307122"/>
            <a:ext cx="8382000" cy="4730263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absorption and scattering depend rather strongly on the path length of sunlight through the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atmosphere. 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sun comes closer to the horizon, its light passes through more air.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terrestrial spectrum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varies and considering any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spectrum has some arbitrariness.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 standard spectrum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 many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as possible,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reference spectrum is defined.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sun shines from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horizon, 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goes by definition through the optical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mass 1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is then called 'AM1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N" sz="2400" dirty="0" smtClean="0"/>
              <a:t>.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99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50" y="267187"/>
            <a:ext cx="5219150" cy="723413"/>
          </a:xfrm>
        </p:spPr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Mass 1.5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Specturm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08" y="1052513"/>
            <a:ext cx="8701087" cy="2919900"/>
          </a:xfrm>
        </p:spPr>
        <p:txBody>
          <a:bodyPr/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spectrum received by ground when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sun is about 41° above the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 is defined as the Air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 1.5 spectrum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receiver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tilted by 37° from the horizon (so the sun shines at an angle of 11.2° from the cell's normal vector);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that includes the blue sky and the surrounding ground is called a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spectrum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the spectrum is called AM1.5g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938" y="3576613"/>
            <a:ext cx="4732733" cy="3132358"/>
          </a:xfrm>
          <a:prstGeom prst="rect">
            <a:avLst/>
          </a:prstGeom>
        </p:spPr>
      </p:pic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92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1245</Words>
  <Application>Microsoft Office PowerPoint</Application>
  <PresentationFormat>On-screen Show (4:3)</PresentationFormat>
  <Paragraphs>102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MS PGothic</vt:lpstr>
      <vt:lpstr>STXingkai</vt:lpstr>
      <vt:lpstr>Yu Gothic</vt:lpstr>
      <vt:lpstr>Arial</vt:lpstr>
      <vt:lpstr>Calibri</vt:lpstr>
      <vt:lpstr>Chiller</vt:lpstr>
      <vt:lpstr>CommercialScript BT</vt:lpstr>
      <vt:lpstr>新細明體</vt:lpstr>
      <vt:lpstr>Script MT Bold</vt:lpstr>
      <vt:lpstr>Symbol</vt:lpstr>
      <vt:lpstr>Tempus Sans ITC</vt:lpstr>
      <vt:lpstr>Times New Roman</vt:lpstr>
      <vt:lpstr>Wingdings</vt:lpstr>
      <vt:lpstr>Office Theme</vt:lpstr>
      <vt:lpstr>Equation</vt:lpstr>
      <vt:lpstr>Solar Energy as a Direct Source of Energy </vt:lpstr>
      <vt:lpstr>PowerPoint Presentation</vt:lpstr>
      <vt:lpstr>Breakdown of Incoming Solar Energy</vt:lpstr>
      <vt:lpstr>Spectral Description of Solar Radiation</vt:lpstr>
      <vt:lpstr>Mimicking of Autotrophs : An Artificial Route   </vt:lpstr>
      <vt:lpstr>Position of the Sun (view from Earth)</vt:lpstr>
      <vt:lpstr>Measures for the Position of the Sun</vt:lpstr>
      <vt:lpstr>The Global Standard Spectrum</vt:lpstr>
      <vt:lpstr>Air Mass 1.5 Specturm</vt:lpstr>
      <vt:lpstr>Solar Photo Voltaic Power Plants</vt:lpstr>
      <vt:lpstr>Recognition of Chemical Reactions Caused by Light</vt:lpstr>
      <vt:lpstr>PV Cell as a Electricity Generator</vt:lpstr>
      <vt:lpstr>An Exotic Use to Common Use</vt:lpstr>
      <vt:lpstr>Capability of Solar Radiation with Silicon as Working Substance </vt:lpstr>
      <vt:lpstr>Work Transfer Capability of Solar Radiation in Silicon </vt:lpstr>
      <vt:lpstr>Mechanism of Generation</vt:lpstr>
      <vt:lpstr>A silicon p-n junction solar cell: A Force Generation Device</vt:lpstr>
      <vt:lpstr>Idealized Equivalent circuit of a Solar Cell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Ganesh</dc:creator>
  <cp:lastModifiedBy>PMV Subbarao</cp:lastModifiedBy>
  <cp:revision>84</cp:revision>
  <dcterms:created xsi:type="dcterms:W3CDTF">2019-09-01T12:40:51Z</dcterms:created>
  <dcterms:modified xsi:type="dcterms:W3CDTF">2023-04-18T09:37:16Z</dcterms:modified>
</cp:coreProperties>
</file>