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2" r:id="rId2"/>
    <p:sldId id="385" r:id="rId3"/>
    <p:sldId id="384" r:id="rId4"/>
    <p:sldId id="377" r:id="rId5"/>
    <p:sldId id="378" r:id="rId6"/>
    <p:sldId id="379" r:id="rId7"/>
    <p:sldId id="386" r:id="rId8"/>
    <p:sldId id="380" r:id="rId9"/>
    <p:sldId id="382" r:id="rId10"/>
    <p:sldId id="328" r:id="rId11"/>
    <p:sldId id="332" r:id="rId12"/>
    <p:sldId id="383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998" autoAdjust="0"/>
  </p:normalViewPr>
  <p:slideViewPr>
    <p:cSldViewPr>
      <p:cViewPr varScale="1">
        <p:scale>
          <a:sx n="99" d="100"/>
          <a:sy n="99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06:14:01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16168 9350 1896 0,'-6'-2'80'0,"6"2"-64"16,-6-3 16-16,0 0 4 0,6 3 1 0,-12-2 0 15,3 2-29-15,0 0-8 0,1 0 0 0,-1 0 0 16,-3 2-16-16,-3 1-8 0,0-3-2 0,-3 3 0 15,-6-1 5-15,3 4 1 0,-2-1 0 0,-4 3 0 16,-3-3 20-16,3 0 0 0,-2 3 10 0,-4-2-10 16,3-1 24-16,0 0-1 0,-2 3-1 0,2-2 0 15,-3 1 2-15,0 1 0 0,1 3 0 0,-4 0 0 16,3-1 3-16,-3 3 1 0,4 3 0 0,-4 0 0 0,3 5-19 16,0 0-9-16,-2 3 10 0,2 3-10 15,-6 4 8-15,4 1-8 0,-1 5 0 0,-3 3 9 0,0 5-9 0,1 3 0 16,-7 7 9-16,3 1-9 15,-2 2 0-15,2 3 0 0,-3 0-12 0,4 2 4 16,-1 6 8-16,0-3 0 0,4 3 0 0,-1-3 0 16,3 3-8-16,4 0 8 0,2-1-8 0,0 1 8 15,3 3 0-15,3 4 0 0,4 4 0 0,-1-1 0 16,6 6 0-16,0-1 0 0,0 1 0 0,6 8 0 0,0-1 0 0,0 9 0 0,3-3 0 16,0 5 0-16,0 0 0 0,-2 6-8 15,5-1 8-15,0 1 0 0,-3 2 0 0,3 0 8 0,0 3 0 0,3 2 0 16,-3-2-8-16,3 2 9 0,0-2-9 15,3 0 10-15,0-1-10 0,6-1 0 0,0-4 9 16,-1 3-9-16,4-2 0 0,0-1 8 0,3 1-8 0,-3-1 0 16,3-5 0-16,0 0 0 0,3 1 0 15,0-6 0-15,-1-1 0 0,1-1 0 0,0-4 0 0,3-4 0 16,6-6 0-16,0-3 0 0,2-5 0 16,4-8 8-16,3 0-8 0,2-7 0 0,7-4 0 0,-12-12 0 15,6 7 0 1,8 3 0-16,1 5 0 0,5 3 0 0,4-11-28 15,5-13-8-15,4-5 0 0,452 555-1 32,-215-314 2-17,-192-212 1-15,-7-19 0 0,-6-10 0 0,0-11-22 0,-6-8-5 16,4-2-1-16,-1-3 0 0,-3-3 62 0,-5-2 0 0,2 2 12 0,3 3-2 0,-3 0 39 16,-5-3 8-16,-25 3 2 0,7-5 0 15,2-1-15-15,4 1-4 0,2-6 0 0,6-2 0 16,-2-3-32-16,-1-3-8 15,-2 3 0-15,-1 6 0 0,-2 4 0 0,2 6-11 0,-6-37 3 16,102-145 0-16,-57-54 8 0,-65 77 0 0,-4 40 0 0,1 48 0 0,-3 10 30 16,-1 10 8-16,4 1 2 0,-6 0 0 0,-9-38 5 0,-1 4 2 15,1 39 0-15,0-6 0 0,-3-18-1 0,-1-5 0 16,-2-3 0-16,-3-5 0 16,9-34-14-16,-9-1-2 0,0 4-1 0,-10-4 0 15,-2 1-9-15,-3-1-3 0,-3-2 0 0,-6-3 0 0,3-2-4 0,-6-6-1 0,-3-2 0 16,-2-3 0-16,-1-8-12 15,-6 0 9-15,0-5-9 0,0-1 8 0,-6-1-8 0,0 1 10 16,-2 1-10-16,-4-3 10 0,-3 3-10 0,-3 5 0 0,1 3 0 16,-7 0 0-16,0-1 0 0,-2-2 0 15,-1 3 0-15,-3 0 0 0,1-1-21 0,-7 4 0 0,1-4 0 0,-7 1 0 16,4 0 9-16,-1 0 3 0,0 2 0 0,-5 0 0 0,-4-2 33 16,-2 5 6-16,2 5 2 0,-5 6 0 15,3 2-45-15,-7 6-9 0,1 2-2 0,-1 8 0 16,-2 3 8-16,-6 7 0 0,-4 12 1 0,-5 7 0 15,-3 5 15-15,-9 9-11 0,-7 4 11 16,-8 14-10-16,-3 14-17 0,-12 7-3 16,-5 13-1-16,-13 14 0 0,-9 18-123 15,-12 21-25-15,-5 11-5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09B1-C7E2-407A-8B97-29A406162E62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6143-505A-4E82-AFC4-399DAAFBF1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5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1B3070-06D7-4065-9E48-8C4513EA4F9F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6534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541008-2D76-406F-BD72-3F28533BA757}" type="slidenum">
              <a:rPr lang="fr-CA" altLang="ja-JP"/>
              <a:pPr eaLnBrk="1" hangingPunct="1"/>
              <a:t>12</a:t>
            </a:fld>
            <a:endParaRPr lang="fr-CA" altLang="ja-JP"/>
          </a:p>
        </p:txBody>
      </p:sp>
      <p:sp>
        <p:nvSpPr>
          <p:cNvPr id="164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8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Variety of solar cell and conversion efficiency</a:t>
            </a:r>
          </a:p>
          <a:p>
            <a:endParaRPr lang="en-US" altLang="ja-JP" smtClean="0"/>
          </a:p>
          <a:p>
            <a:r>
              <a:rPr lang="ja-JP" altLang="en-US" smtClean="0"/>
              <a:t>　</a:t>
            </a:r>
            <a:r>
              <a:rPr lang="en-US" altLang="ja-JP" smtClean="0"/>
              <a:t>There are 2 major types of solar cell: one using silicon semiconductor and one using compound semiconductor. Solar cell using silicon semiconductor is further divided into crystalline and non-crystalline or amorphous semiconductor.The crystalline type silicon semiconductor is widely used for its high conversion rate and reliability track record. The amorphous type semiconductor performs well even under a fluorescent lamp, so, it is used as a source of power for calculators and wrist watches.</a:t>
            </a:r>
          </a:p>
          <a:p>
            <a:endParaRPr lang="en-US" altLang="ja-JP" smtClean="0"/>
          </a:p>
          <a:p>
            <a:r>
              <a:rPr lang="en-US" altLang="ja-JP" smtClean="0"/>
              <a:t>  Compound semiconductor’s conversion rate is very high. But it is difficult to obtain.</a:t>
            </a:r>
          </a:p>
          <a:p>
            <a:endParaRPr lang="en-US" altLang="ja-JP" smtClean="0"/>
          </a:p>
          <a:p>
            <a:r>
              <a:rPr lang="en-US" altLang="ja-JP" smtClean="0"/>
              <a:t> Organic semiconductor is under development for further reducing cost.</a:t>
            </a:r>
          </a:p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8031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1B3070-06D7-4065-9E48-8C4513EA4F9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1749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24128C-ADDF-47EF-B9B0-56655961947E}" type="slidenum">
              <a:rPr lang="fr-CA" altLang="ja-JP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CA" altLang="ja-JP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I will introduce the principle to begin with.</a:t>
            </a:r>
          </a:p>
          <a:p>
            <a:endParaRPr lang="en-US" altLang="ja-JP" smtClean="0"/>
          </a:p>
          <a:p>
            <a:r>
              <a:rPr lang="en-US" altLang="ja-JP" smtClean="0"/>
              <a:t>Solar cell, invented in the USA in 1954, is a kind of semiconductor to convert energy of light directly into electricity.  Most semiconductor used for solar cell are silicon semiconductors and it</a:t>
            </a:r>
            <a:r>
              <a:rPr kumimoji="1" lang="en-US" altLang="ja-JP" smtClean="0"/>
              <a:t> is composed of P-type semiconductor and N-type semiconductor.</a:t>
            </a:r>
            <a:r>
              <a:rPr kumimoji="1" lang="en-US" altLang="ja-JP" b="1" u="sng" smtClean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Sunlight hitting the cell produces two types of electrons, negatively charged and positively charged electrons in the semiconductors. Negatively charged electrons gather around N-type semiconductor while positively charged electrons gather around P-type semiconductor.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 When youconnect loads such as a light bulb or motor, electric current occurs between two electrodes.</a:t>
            </a:r>
          </a:p>
        </p:txBody>
      </p:sp>
    </p:spTree>
    <p:extLst>
      <p:ext uri="{BB962C8B-B14F-4D97-AF65-F5344CB8AC3E}">
        <p14:creationId xmlns:p14="http://schemas.microsoft.com/office/powerpoint/2010/main" val="296635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5BC263-0802-4654-91E8-9AF576E18FF5}" type="slidenum">
              <a:rPr lang="fr-CA" altLang="ja-JP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CA" altLang="ja-JP" smtClean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I will introduce the principle to begin with.</a:t>
            </a:r>
          </a:p>
          <a:p>
            <a:endParaRPr lang="en-US" altLang="ja-JP" smtClean="0"/>
          </a:p>
          <a:p>
            <a:r>
              <a:rPr lang="en-US" altLang="ja-JP" smtClean="0"/>
              <a:t>Solar cell, invented in the USA in 1954, is a kind of semiconductor to convert energy of light directly into electricity.  Most semiconductor used for solar cell are silicon semiconductors and it</a:t>
            </a:r>
            <a:r>
              <a:rPr kumimoji="1" lang="en-US" altLang="ja-JP" smtClean="0"/>
              <a:t> is composed of P-type semiconductor and N-type semiconductor.</a:t>
            </a:r>
            <a:r>
              <a:rPr kumimoji="1" lang="en-US" altLang="ja-JP" b="1" u="sng" smtClean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Sunlight hitting the cell produces two types of electrons, negatively charged and positively charged electrons in the semiconductors. Negatively charged electrons gather around N-type semiconductor while positively charged electrons gather around P-type semiconductor.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 When youconnect loads such as a light bulb or motor, electric current occurs between two electrodes.</a:t>
            </a:r>
          </a:p>
        </p:txBody>
      </p:sp>
    </p:spTree>
    <p:extLst>
      <p:ext uri="{BB962C8B-B14F-4D97-AF65-F5344CB8AC3E}">
        <p14:creationId xmlns:p14="http://schemas.microsoft.com/office/powerpoint/2010/main" val="286369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0B85C0-7033-4292-820E-C79EAC4F99D7}" type="slidenum">
              <a:rPr lang="fr-CA" altLang="ja-JP"/>
              <a:pPr eaLnBrk="1" hangingPunct="1"/>
              <a:t>7</a:t>
            </a:fld>
            <a:endParaRPr lang="fr-CA" altLang="ja-JP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I will introduce the principle to begin with.</a:t>
            </a:r>
          </a:p>
          <a:p>
            <a:endParaRPr lang="en-US" altLang="ja-JP" smtClean="0"/>
          </a:p>
          <a:p>
            <a:r>
              <a:rPr lang="en-US" altLang="ja-JP" smtClean="0"/>
              <a:t>Solar cell, invented in the USA in 1954, is a kind of semiconductor to convert energy of light directly into electricity.  Most semiconductor used for solar cell are silicon semiconductors and it</a:t>
            </a:r>
            <a:r>
              <a:rPr kumimoji="1" lang="en-US" altLang="ja-JP" smtClean="0"/>
              <a:t> is composed of P-type semiconductor and N-type semiconductor.</a:t>
            </a:r>
            <a:r>
              <a:rPr kumimoji="1" lang="en-US" altLang="ja-JP" b="1" u="sng" smtClean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Sunlight hitting the cell produces two types of electrons, negatively charged and positively charged electrons in the semiconductors. Negatively charged electrons gather around N-type semiconductor while positively charged electrons gather around P-type semiconductor.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 When youconnect loads such as a light bulb or motor, electric current occurs between two electrodes.</a:t>
            </a:r>
          </a:p>
        </p:txBody>
      </p:sp>
    </p:spTree>
    <p:extLst>
      <p:ext uri="{BB962C8B-B14F-4D97-AF65-F5344CB8AC3E}">
        <p14:creationId xmlns:p14="http://schemas.microsoft.com/office/powerpoint/2010/main" val="283732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F641E-711F-45DB-9934-76ED57BEF1B2}" type="slidenum">
              <a:rPr lang="fr-CA" altLang="ja-JP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r-CA" altLang="ja-JP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I will introduce the principle to begin with.</a:t>
            </a:r>
          </a:p>
          <a:p>
            <a:endParaRPr lang="en-US" altLang="ja-JP" smtClean="0"/>
          </a:p>
          <a:p>
            <a:r>
              <a:rPr lang="en-US" altLang="ja-JP" smtClean="0"/>
              <a:t>Solar cell, invented in the USA in 1954, is a kind of semiconductor to convert energy of light directly into electricity.  Most semiconductor used for solar cell are silicon semiconductors and it</a:t>
            </a:r>
            <a:r>
              <a:rPr kumimoji="1" lang="en-US" altLang="ja-JP" smtClean="0"/>
              <a:t> is composed of P-type semiconductor and N-type semiconductor.</a:t>
            </a:r>
            <a:r>
              <a:rPr kumimoji="1" lang="en-US" altLang="ja-JP" b="1" u="sng" smtClean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Sunlight hitting the cell produces two types of electrons, negatively charged and positively charged electrons in the semiconductors. Negatively charged electrons gather around N-type semiconductor while positively charged electrons gather around P-type semiconductor.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 When youconnect loads such as a light bulb or motor, electric current occurs between two electrodes.</a:t>
            </a:r>
          </a:p>
        </p:txBody>
      </p:sp>
    </p:spTree>
    <p:extLst>
      <p:ext uri="{BB962C8B-B14F-4D97-AF65-F5344CB8AC3E}">
        <p14:creationId xmlns:p14="http://schemas.microsoft.com/office/powerpoint/2010/main" val="189273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DADCB2-1743-46ED-91DD-42895A4DB2B4}" type="slidenum">
              <a:rPr lang="fr-CA" altLang="ja-JP"/>
              <a:pPr eaLnBrk="1" hangingPunct="1"/>
              <a:t>9</a:t>
            </a:fld>
            <a:endParaRPr lang="fr-CA" altLang="ja-JP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29769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0B85C0-7033-4292-820E-C79EAC4F99D7}" type="slidenum">
              <a:rPr lang="fr-CA" altLang="ja-JP"/>
              <a:pPr eaLnBrk="1" hangingPunct="1"/>
              <a:t>10</a:t>
            </a:fld>
            <a:endParaRPr lang="fr-CA" altLang="ja-JP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I will introduce the principle to begin with.</a:t>
            </a:r>
          </a:p>
          <a:p>
            <a:endParaRPr lang="en-US" altLang="ja-JP" smtClean="0"/>
          </a:p>
          <a:p>
            <a:r>
              <a:rPr lang="en-US" altLang="ja-JP" smtClean="0"/>
              <a:t>Solar cell, invented in the USA in 1954, is a kind of semiconductor to convert energy of light directly into electricity.  Most semiconductor used for solar cell are silicon semiconductors and it</a:t>
            </a:r>
            <a:r>
              <a:rPr kumimoji="1" lang="en-US" altLang="ja-JP" smtClean="0"/>
              <a:t> is composed of P-type semiconductor and N-type semiconductor.</a:t>
            </a:r>
            <a:r>
              <a:rPr kumimoji="1" lang="en-US" altLang="ja-JP" b="1" u="sng" smtClean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Sunlight hitting the cell produces two types of electrons, negatively charged and positively charged electrons in the semiconductors. Negatively charged electrons gather around N-type semiconductor while positively charged electrons gather around P-type semiconductor.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 When youconnect loads such as a light bulb or motor, electric current occurs between two electrodes.</a:t>
            </a:r>
          </a:p>
        </p:txBody>
      </p:sp>
    </p:spTree>
    <p:extLst>
      <p:ext uri="{BB962C8B-B14F-4D97-AF65-F5344CB8AC3E}">
        <p14:creationId xmlns:p14="http://schemas.microsoft.com/office/powerpoint/2010/main" val="416423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910F79-93E0-4F44-A3BB-357BADD5B928}" type="slidenum">
              <a:rPr lang="fr-CA" altLang="ja-JP"/>
              <a:pPr eaLnBrk="1" hangingPunct="1"/>
              <a:t>11</a:t>
            </a:fld>
            <a:endParaRPr lang="fr-CA" altLang="ja-JP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7888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36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53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4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82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725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17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2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3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6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950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390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A16D-FFCB-4F18-A628-2530580CE629}" type="datetimeFigureOut">
              <a:rPr lang="en-IN" smtClean="0"/>
              <a:t>20-04-2023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8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Development of Rural Electricity Generation Systems using Solar Resources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5157192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9900"/>
                </a:solidFill>
                <a:latin typeface="Script MT Bold" panose="03040602040607080904" pitchFamily="66" charset="0"/>
              </a:rPr>
              <a:t>Quick Utilization of Solar Radiation for Rural Development….</a:t>
            </a:r>
            <a:endParaRPr lang="en-US" sz="3200" dirty="0">
              <a:solidFill>
                <a:srgbClr val="FF990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31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52241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2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2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52239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0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3" name="Group 15"/>
            <p:cNvGrpSpPr>
              <a:grpSpLocks/>
            </p:cNvGrpSpPr>
            <p:nvPr/>
          </p:nvGrpSpPr>
          <p:grpSpPr bwMode="auto">
            <a:xfrm>
              <a:off x="144" y="0"/>
              <a:ext cx="5617" cy="144"/>
              <a:chOff x="96" y="-48"/>
              <a:chExt cx="5520" cy="144"/>
            </a:xfrm>
          </p:grpSpPr>
          <p:sp>
            <p:nvSpPr>
              <p:cNvPr id="52237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8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4" name="Group 18"/>
            <p:cNvGrpSpPr>
              <a:grpSpLocks/>
            </p:cNvGrpSpPr>
            <p:nvPr/>
          </p:nvGrpSpPr>
          <p:grpSpPr bwMode="auto">
            <a:xfrm>
              <a:off x="144" y="4234"/>
              <a:ext cx="5617" cy="86"/>
              <a:chOff x="96" y="4176"/>
              <a:chExt cx="5520" cy="144"/>
            </a:xfrm>
          </p:grpSpPr>
          <p:sp>
            <p:nvSpPr>
              <p:cNvPr id="52235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6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71600" y="3356992"/>
            <a:ext cx="640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 P M V Subbarao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Professor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22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2388"/>
            <a:ext cx="3552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418165"/>
            <a:ext cx="6595240" cy="53570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8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Operational Point of A Cell</a:t>
            </a:r>
          </a:p>
        </p:txBody>
      </p:sp>
      <p:sp>
        <p:nvSpPr>
          <p:cNvPr id="138243" name="Line 5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4" name="Line 6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5" name="Line 7"/>
          <p:cNvSpPr>
            <a:spLocks noChangeShapeType="1"/>
          </p:cNvSpPr>
          <p:nvPr/>
        </p:nvSpPr>
        <p:spPr bwMode="auto">
          <a:xfrm flipV="1">
            <a:off x="900113" y="2997200"/>
            <a:ext cx="0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6" name="Line 8"/>
          <p:cNvSpPr>
            <a:spLocks noChangeShapeType="1"/>
          </p:cNvSpPr>
          <p:nvPr/>
        </p:nvSpPr>
        <p:spPr bwMode="auto">
          <a:xfrm>
            <a:off x="1447800" y="2713038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7" name="Line 9"/>
          <p:cNvSpPr>
            <a:spLocks noChangeShapeType="1"/>
          </p:cNvSpPr>
          <p:nvPr/>
        </p:nvSpPr>
        <p:spPr bwMode="auto">
          <a:xfrm>
            <a:off x="1447800" y="5761038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8" name="Text Box 10"/>
          <p:cNvSpPr txBox="1">
            <a:spLocks noChangeArrowheads="1"/>
          </p:cNvSpPr>
          <p:nvPr/>
        </p:nvSpPr>
        <p:spPr bwMode="auto">
          <a:xfrm>
            <a:off x="6019800" y="56086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>
                <a:ea typeface="MS PGothic" panose="020B0600070205080204" pitchFamily="34" charset="-128"/>
              </a:rPr>
              <a:t>(V)</a:t>
            </a:r>
          </a:p>
        </p:txBody>
      </p:sp>
      <p:sp>
        <p:nvSpPr>
          <p:cNvPr id="138249" name="Text Box 11"/>
          <p:cNvSpPr txBox="1">
            <a:spLocks noChangeArrowheads="1"/>
          </p:cNvSpPr>
          <p:nvPr/>
        </p:nvSpPr>
        <p:spPr bwMode="auto">
          <a:xfrm>
            <a:off x="1143000" y="23320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>
                <a:ea typeface="MS PGothic" panose="020B0600070205080204" pitchFamily="34" charset="-128"/>
              </a:rPr>
              <a:t>(A)</a:t>
            </a:r>
          </a:p>
        </p:txBody>
      </p:sp>
      <p:sp>
        <p:nvSpPr>
          <p:cNvPr id="138250" name="Text Box 12"/>
          <p:cNvSpPr txBox="1">
            <a:spLocks noChangeArrowheads="1"/>
          </p:cNvSpPr>
          <p:nvPr/>
        </p:nvSpPr>
        <p:spPr bwMode="auto">
          <a:xfrm>
            <a:off x="1549400" y="58674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ea typeface="MS PGothic" panose="020B0600070205080204" pitchFamily="34" charset="-128"/>
              </a:rPr>
              <a:t>Voltage(V)</a:t>
            </a:r>
          </a:p>
        </p:txBody>
      </p:sp>
      <p:sp>
        <p:nvSpPr>
          <p:cNvPr id="138251" name="Text Box 13"/>
          <p:cNvSpPr txBox="1">
            <a:spLocks noChangeArrowheads="1"/>
          </p:cNvSpPr>
          <p:nvPr/>
        </p:nvSpPr>
        <p:spPr bwMode="auto">
          <a:xfrm rot="-5400000">
            <a:off x="-106362" y="4113212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ea typeface="MS PGothic" panose="020B0600070205080204" pitchFamily="34" charset="-128"/>
              </a:rPr>
              <a:t>Current(I)</a:t>
            </a:r>
          </a:p>
        </p:txBody>
      </p:sp>
      <p:sp>
        <p:nvSpPr>
          <p:cNvPr id="324654" name="Freeform 46"/>
          <p:cNvSpPr>
            <a:spLocks/>
          </p:cNvSpPr>
          <p:nvPr/>
        </p:nvSpPr>
        <p:spPr bwMode="auto">
          <a:xfrm>
            <a:off x="1446213" y="3143250"/>
            <a:ext cx="3971925" cy="2635250"/>
          </a:xfrm>
          <a:custGeom>
            <a:avLst/>
            <a:gdLst>
              <a:gd name="T0" fmla="*/ 0 w 2588"/>
              <a:gd name="T1" fmla="*/ 0 h 1720"/>
              <a:gd name="T2" fmla="*/ 2147483647 w 2588"/>
              <a:gd name="T3" fmla="*/ 2147483647 h 1720"/>
              <a:gd name="T4" fmla="*/ 2147483647 w 2588"/>
              <a:gd name="T5" fmla="*/ 2147483647 h 1720"/>
              <a:gd name="T6" fmla="*/ 0 60000 65536"/>
              <a:gd name="T7" fmla="*/ 0 60000 65536"/>
              <a:gd name="T8" fmla="*/ 0 60000 65536"/>
              <a:gd name="T9" fmla="*/ 0 w 2588"/>
              <a:gd name="T10" fmla="*/ 0 h 1720"/>
              <a:gd name="T11" fmla="*/ 2588 w 2588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8" h="1720">
                <a:moveTo>
                  <a:pt x="0" y="0"/>
                </a:moveTo>
                <a:cubicBezTo>
                  <a:pt x="340" y="56"/>
                  <a:pt x="1607" y="49"/>
                  <a:pt x="2038" y="336"/>
                </a:cubicBezTo>
                <a:cubicBezTo>
                  <a:pt x="2469" y="623"/>
                  <a:pt x="2473" y="1432"/>
                  <a:pt x="2588" y="17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grpSp>
        <p:nvGrpSpPr>
          <p:cNvPr id="3" name="Group 2"/>
          <p:cNvGrpSpPr/>
          <p:nvPr/>
        </p:nvGrpSpPr>
        <p:grpSpPr>
          <a:xfrm>
            <a:off x="3871913" y="5830888"/>
            <a:ext cx="2511425" cy="619125"/>
            <a:chOff x="3871913" y="5830888"/>
            <a:chExt cx="2511425" cy="619125"/>
          </a:xfrm>
        </p:grpSpPr>
        <p:sp>
          <p:nvSpPr>
            <p:cNvPr id="138255" name="Text Box 50"/>
            <p:cNvSpPr txBox="1">
              <a:spLocks noChangeArrowheads="1"/>
            </p:cNvSpPr>
            <p:nvPr/>
          </p:nvSpPr>
          <p:spPr bwMode="auto">
            <a:xfrm>
              <a:off x="3871913" y="6053138"/>
              <a:ext cx="2511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 sz="2000">
                  <a:ea typeface="MS PGothic" panose="020B0600070205080204" pitchFamily="34" charset="-128"/>
                </a:rPr>
                <a:t>about </a:t>
              </a:r>
              <a:r>
                <a:rPr lang="en-US" altLang="ja-JP" sz="2000">
                  <a:solidFill>
                    <a:srgbClr val="FF0000"/>
                  </a:solidFill>
                  <a:ea typeface="MS PGothic" panose="020B0600070205080204" pitchFamily="34" charset="-128"/>
                </a:rPr>
                <a:t>0.5V</a:t>
              </a:r>
              <a:r>
                <a:rPr lang="en-US" altLang="ja-JP" sz="2000">
                  <a:ea typeface="MS PGothic" panose="020B0600070205080204" pitchFamily="34" charset="-128"/>
                </a:rPr>
                <a:t> (Silicon)</a:t>
              </a:r>
            </a:p>
          </p:txBody>
        </p:sp>
        <p:sp>
          <p:nvSpPr>
            <p:cNvPr id="138256" name="AutoShape 51"/>
            <p:cNvSpPr>
              <a:spLocks noChangeArrowheads="1"/>
            </p:cNvSpPr>
            <p:nvPr/>
          </p:nvSpPr>
          <p:spPr bwMode="auto">
            <a:xfrm>
              <a:off x="4554538" y="5830888"/>
              <a:ext cx="217487" cy="258762"/>
            </a:xfrm>
            <a:prstGeom prst="upArrow">
              <a:avLst>
                <a:gd name="adj1" fmla="val 50000"/>
                <a:gd name="adj2" fmla="val 29745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24661" name="Text Box 53"/>
          <p:cNvSpPr txBox="1">
            <a:spLocks noChangeArrowheads="1"/>
          </p:cNvSpPr>
          <p:nvPr/>
        </p:nvSpPr>
        <p:spPr bwMode="auto">
          <a:xfrm>
            <a:off x="4484689" y="1340270"/>
            <a:ext cx="4117975" cy="100861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76250" algn="l"/>
              </a:tabLst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Current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>
                <a:latin typeface="Arial" charset="0"/>
              </a:rPr>
              <a:t>depend on</a:t>
            </a:r>
            <a:br>
              <a:rPr lang="en-US" altLang="ja-JP" dirty="0">
                <a:latin typeface="Arial" charset="0"/>
              </a:rPr>
            </a:br>
            <a:r>
              <a:rPr lang="en-US" altLang="ja-JP" dirty="0">
                <a:latin typeface="Arial" charset="0"/>
              </a:rPr>
              <a:t>	- 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Intensity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of 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solar radiation.</a:t>
            </a:r>
            <a:r>
              <a:rPr lang="en-US" altLang="ja-JP" dirty="0">
                <a:latin typeface="Arial" charset="0"/>
              </a:rPr>
              <a:t/>
            </a:r>
            <a:br>
              <a:rPr lang="en-US" altLang="ja-JP" dirty="0">
                <a:latin typeface="Arial" charset="0"/>
              </a:rPr>
            </a:br>
            <a:r>
              <a:rPr lang="en-US" altLang="ja-JP" dirty="0">
                <a:latin typeface="Arial" charset="0"/>
              </a:rPr>
              <a:t>	- 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Size</a:t>
            </a:r>
            <a:r>
              <a:rPr lang="en-US" altLang="ja-JP" dirty="0">
                <a:latin typeface="Arial" charset="0"/>
              </a:rPr>
              <a:t> of cell</a:t>
            </a:r>
          </a:p>
        </p:txBody>
      </p:sp>
      <p:sp>
        <p:nvSpPr>
          <p:cNvPr id="140309" name="Oval 56"/>
          <p:cNvSpPr>
            <a:spLocks noChangeArrowheads="1"/>
          </p:cNvSpPr>
          <p:nvPr/>
        </p:nvSpPr>
        <p:spPr bwMode="auto">
          <a:xfrm>
            <a:off x="4500563" y="3576638"/>
            <a:ext cx="214312" cy="204787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0310" name="Oval 57"/>
          <p:cNvSpPr>
            <a:spLocks noChangeArrowheads="1"/>
          </p:cNvSpPr>
          <p:nvPr/>
        </p:nvSpPr>
        <p:spPr bwMode="auto">
          <a:xfrm>
            <a:off x="4516438" y="4549775"/>
            <a:ext cx="214312" cy="204788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4762500" y="3452813"/>
            <a:ext cx="3616325" cy="1065212"/>
            <a:chOff x="4762500" y="3452813"/>
            <a:chExt cx="3616325" cy="1065212"/>
          </a:xfrm>
        </p:grpSpPr>
        <p:sp>
          <p:nvSpPr>
            <p:cNvPr id="138267" name="Text Box 58"/>
            <p:cNvSpPr txBox="1">
              <a:spLocks noChangeArrowheads="1"/>
            </p:cNvSpPr>
            <p:nvPr/>
          </p:nvSpPr>
          <p:spPr bwMode="auto">
            <a:xfrm>
              <a:off x="5402263" y="3452813"/>
              <a:ext cx="297656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>
                  <a:ea typeface="MS PGothic" panose="020B0600070205080204" pitchFamily="34" charset="-128"/>
                </a:rPr>
                <a:t>Normal operation point</a:t>
              </a:r>
              <a:br>
                <a:rPr lang="en-US" altLang="ja-JP">
                  <a:ea typeface="MS PGothic" panose="020B0600070205080204" pitchFamily="34" charset="-128"/>
                </a:rPr>
              </a:br>
              <a:r>
                <a:rPr lang="en-US" altLang="ja-JP">
                  <a:ea typeface="MS PGothic" panose="020B0600070205080204" pitchFamily="34" charset="-128"/>
                </a:rPr>
                <a:t>(Maximum Power point)</a:t>
              </a:r>
            </a:p>
          </p:txBody>
        </p:sp>
        <p:sp>
          <p:nvSpPr>
            <p:cNvPr id="138268" name="Line 59"/>
            <p:cNvSpPr>
              <a:spLocks noChangeShapeType="1"/>
            </p:cNvSpPr>
            <p:nvPr/>
          </p:nvSpPr>
          <p:spPr bwMode="auto">
            <a:xfrm flipH="1">
              <a:off x="4818063" y="3670300"/>
              <a:ext cx="72231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138269" name="Line 60"/>
            <p:cNvSpPr>
              <a:spLocks noChangeShapeType="1"/>
            </p:cNvSpPr>
            <p:nvPr/>
          </p:nvSpPr>
          <p:spPr bwMode="auto">
            <a:xfrm flipH="1">
              <a:off x="4762500" y="3698875"/>
              <a:ext cx="777875" cy="819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1433513" y="3686175"/>
            <a:ext cx="3195637" cy="2062163"/>
            <a:chOff x="1433513" y="3686175"/>
            <a:chExt cx="3195637" cy="2062163"/>
          </a:xfrm>
        </p:grpSpPr>
        <p:sp>
          <p:nvSpPr>
            <p:cNvPr id="138264" name="Rectangle 2"/>
            <p:cNvSpPr>
              <a:spLocks noChangeArrowheads="1"/>
            </p:cNvSpPr>
            <p:nvPr/>
          </p:nvSpPr>
          <p:spPr bwMode="auto">
            <a:xfrm>
              <a:off x="1433513" y="3686175"/>
              <a:ext cx="3178175" cy="20589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8265" name="Rectangle 54"/>
            <p:cNvSpPr>
              <a:spLocks noChangeArrowheads="1"/>
            </p:cNvSpPr>
            <p:nvPr/>
          </p:nvSpPr>
          <p:spPr bwMode="auto">
            <a:xfrm>
              <a:off x="1450975" y="4659313"/>
              <a:ext cx="3178175" cy="108902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8266" name="Text Box 61"/>
            <p:cNvSpPr txBox="1">
              <a:spLocks noChangeArrowheads="1"/>
            </p:cNvSpPr>
            <p:nvPr/>
          </p:nvSpPr>
          <p:spPr bwMode="auto">
            <a:xfrm>
              <a:off x="2209800" y="4953000"/>
              <a:ext cx="1752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ja-JP" sz="2800">
                  <a:latin typeface="Times New Roman" panose="02020603050405020304" pitchFamily="18" charset="0"/>
                  <a:ea typeface="MS PGothic" panose="020B0600070205080204" pitchFamily="34" charset="-128"/>
                </a:rPr>
                <a:t>I </a:t>
              </a:r>
              <a:r>
                <a:rPr lang="en-US" altLang="ja-JP" sz="2800">
                  <a:ea typeface="MS PGothic" panose="020B0600070205080204" pitchFamily="34" charset="-128"/>
                </a:rPr>
                <a:t>x</a:t>
              </a:r>
              <a:r>
                <a:rPr lang="en-US" altLang="ja-JP" sz="2800">
                  <a:latin typeface="Times New Roman" panose="02020603050405020304" pitchFamily="18" charset="0"/>
                  <a:ea typeface="MS PGothic" panose="020B0600070205080204" pitchFamily="34" charset="-128"/>
                </a:rPr>
                <a:t> V </a:t>
              </a:r>
              <a:r>
                <a:rPr lang="en-US" altLang="ja-JP" sz="2800">
                  <a:ea typeface="MS PGothic" panose="020B0600070205080204" pitchFamily="34" charset="-128"/>
                </a:rPr>
                <a:t>=</a:t>
              </a:r>
              <a:r>
                <a:rPr lang="en-US" altLang="ja-JP" sz="2800">
                  <a:latin typeface="Times New Roman" panose="02020603050405020304" pitchFamily="18" charset="0"/>
                  <a:ea typeface="MS PGothic" panose="020B0600070205080204" pitchFamily="34" charset="-128"/>
                </a:rPr>
                <a:t> W</a:t>
              </a:r>
            </a:p>
          </p:txBody>
        </p:sp>
      </p:grpSp>
      <p:sp>
        <p:nvSpPr>
          <p:cNvPr id="324670" name="AutoShape 62"/>
          <p:cNvSpPr>
            <a:spLocks noChangeArrowheads="1"/>
          </p:cNvSpPr>
          <p:nvPr/>
        </p:nvSpPr>
        <p:spPr bwMode="auto">
          <a:xfrm>
            <a:off x="2339975" y="3276600"/>
            <a:ext cx="360363" cy="1066800"/>
          </a:xfrm>
          <a:prstGeom prst="upDownArrow">
            <a:avLst>
              <a:gd name="adj1" fmla="val 50000"/>
              <a:gd name="adj2" fmla="val 3991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4657" name="Freeform 49"/>
          <p:cNvSpPr>
            <a:spLocks/>
          </p:cNvSpPr>
          <p:nvPr/>
        </p:nvSpPr>
        <p:spPr bwMode="auto">
          <a:xfrm>
            <a:off x="1441450" y="4325938"/>
            <a:ext cx="3971925" cy="1447800"/>
          </a:xfrm>
          <a:custGeom>
            <a:avLst/>
            <a:gdLst>
              <a:gd name="T0" fmla="*/ 0 w 2588"/>
              <a:gd name="T1" fmla="*/ 0 h 1720"/>
              <a:gd name="T2" fmla="*/ 2147483647 w 2588"/>
              <a:gd name="T3" fmla="*/ 2147483647 h 1720"/>
              <a:gd name="T4" fmla="*/ 2147483647 w 2588"/>
              <a:gd name="T5" fmla="*/ 2147483647 h 1720"/>
              <a:gd name="T6" fmla="*/ 0 60000 65536"/>
              <a:gd name="T7" fmla="*/ 0 60000 65536"/>
              <a:gd name="T8" fmla="*/ 0 60000 65536"/>
              <a:gd name="T9" fmla="*/ 0 w 2588"/>
              <a:gd name="T10" fmla="*/ 0 h 1720"/>
              <a:gd name="T11" fmla="*/ 2588 w 2588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8" h="1720">
                <a:moveTo>
                  <a:pt x="0" y="0"/>
                </a:moveTo>
                <a:cubicBezTo>
                  <a:pt x="340" y="56"/>
                  <a:pt x="1607" y="49"/>
                  <a:pt x="2038" y="336"/>
                </a:cubicBezTo>
                <a:cubicBezTo>
                  <a:pt x="2469" y="623"/>
                  <a:pt x="2473" y="1432"/>
                  <a:pt x="2588" y="1720"/>
                </a:cubicBezTo>
              </a:path>
            </a:pathLst>
          </a:custGeom>
          <a:noFill/>
          <a:ln w="38100" cap="flat" cmpd="sng">
            <a:solidFill>
              <a:srgbClr val="66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78" name="Text Box 53"/>
          <p:cNvSpPr txBox="1">
            <a:spLocks noChangeArrowheads="1"/>
          </p:cNvSpPr>
          <p:nvPr/>
        </p:nvSpPr>
        <p:spPr bwMode="auto">
          <a:xfrm>
            <a:off x="4502638" y="2676677"/>
            <a:ext cx="4117975" cy="68031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 marL="95250" indent="-95250">
              <a:lnSpc>
                <a:spcPct val="110000"/>
              </a:lnSpc>
              <a:spcBef>
                <a:spcPct val="20000"/>
              </a:spcBef>
              <a:buFontTx/>
              <a:buChar char="•"/>
              <a:tabLst>
                <a:tab pos="476250" algn="l"/>
              </a:tabLst>
              <a:defRPr/>
            </a:pP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Voltage</a:t>
            </a:r>
            <a:r>
              <a:rPr lang="en-US" altLang="ja-JP" dirty="0">
                <a:latin typeface="Arial" charset="0"/>
              </a:rPr>
              <a:t> on normal operation point</a:t>
            </a:r>
            <a:br>
              <a:rPr lang="en-US" altLang="ja-JP" dirty="0">
                <a:latin typeface="Arial" charset="0"/>
              </a:rPr>
            </a:br>
            <a:r>
              <a:rPr lang="en-US" altLang="ja-JP" dirty="0">
                <a:latin typeface="Arial" charset="0"/>
              </a:rPr>
              <a:t>	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0.5V</a:t>
            </a:r>
            <a:r>
              <a:rPr lang="en-US" altLang="ja-JP" dirty="0">
                <a:latin typeface="Arial" charset="0"/>
              </a:rPr>
              <a:t> (in case of Silicon PV</a:t>
            </a:r>
            <a:r>
              <a:rPr lang="en-US" altLang="ja-JP" dirty="0" smtClean="0">
                <a:latin typeface="Arial" charset="0"/>
              </a:rPr>
              <a:t>)</a:t>
            </a:r>
            <a:endParaRPr lang="en-US" altLang="ja-JP" dirty="0">
              <a:latin typeface="Arial" charset="0"/>
            </a:endParaRPr>
          </a:p>
        </p:txBody>
      </p:sp>
      <p:grpSp>
        <p:nvGrpSpPr>
          <p:cNvPr id="95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3820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54" grpId="0" animBg="1"/>
      <p:bldP spid="324661" grpId="0" animBg="1"/>
      <p:bldP spid="140309" grpId="0" animBg="1"/>
      <p:bldP spid="140310" grpId="0" animBg="1"/>
      <p:bldP spid="324670" grpId="0" animBg="1"/>
      <p:bldP spid="32465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185F3F5D-CAB0-4AB5-9C89-B22C64830A51}" type="slidenum">
              <a:rPr lang="fr-CA" altLang="ja-JP">
                <a:ea typeface="MS PGothic" panose="020B0600070205080204" pitchFamily="34" charset="-128"/>
              </a:rPr>
              <a:pPr algn="l" eaLnBrk="1" hangingPunct="1"/>
              <a:t>11</a:t>
            </a:fld>
            <a:endParaRPr lang="fr-CA" altLang="ja-JP">
              <a:ea typeface="MS PGothic" panose="020B0600070205080204" pitchFamily="34" charset="-128"/>
            </a:endParaRPr>
          </a:p>
        </p:txBody>
      </p:sp>
      <p:sp>
        <p:nvSpPr>
          <p:cNvPr id="44040" name="Rectangle 3"/>
          <p:cNvSpPr>
            <a:spLocks noGrp="1" noChangeArrowheads="1"/>
          </p:cNvSpPr>
          <p:nvPr>
            <p:ph type="title"/>
          </p:nvPr>
        </p:nvSpPr>
        <p:spPr>
          <a:xfrm>
            <a:off x="329330" y="204359"/>
            <a:ext cx="6258894" cy="715962"/>
          </a:xfrm>
        </p:spPr>
        <p:txBody>
          <a:bodyPr>
            <a:normAutofit fontScale="90000"/>
          </a:bodyPr>
          <a:lstStyle/>
          <a:p>
            <a:r>
              <a:rPr lang="en-US" altLang="ja-JP" sz="2800" dirty="0" smtClean="0">
                <a:ea typeface="MS PGothic" panose="020B0600070205080204" pitchFamily="34" charset="-128"/>
              </a:rPr>
              <a:t>Selection of Load for Maximum Power Harvest</a:t>
            </a:r>
          </a:p>
        </p:txBody>
      </p:sp>
      <p:sp>
        <p:nvSpPr>
          <p:cNvPr id="440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3167" y="1002037"/>
            <a:ext cx="8229600" cy="457200"/>
          </a:xfrm>
        </p:spPr>
        <p:txBody>
          <a:bodyPr/>
          <a:lstStyle/>
          <a:p>
            <a:r>
              <a:rPr lang="en-US" altLang="ja-JP" sz="2400" dirty="0" smtClean="0">
                <a:ea typeface="MS PGothic" panose="020B0600070205080204" pitchFamily="34" charset="-128"/>
              </a:rPr>
              <a:t>Estimate obtained power by </a:t>
            </a:r>
            <a:r>
              <a:rPr lang="en-US" altLang="ja-JP" sz="24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I / V</a:t>
            </a:r>
            <a:r>
              <a:rPr lang="en-US" altLang="ja-JP" sz="2400" dirty="0" smtClean="0">
                <a:ea typeface="MS PGothic" panose="020B0600070205080204" pitchFamily="34" charset="-128"/>
              </a:rPr>
              <a:t> curve</a:t>
            </a:r>
          </a:p>
        </p:txBody>
      </p:sp>
      <p:grpSp>
        <p:nvGrpSpPr>
          <p:cNvPr id="44042" name="Group 5"/>
          <p:cNvGrpSpPr>
            <a:grpSpLocks/>
          </p:cNvGrpSpPr>
          <p:nvPr/>
        </p:nvGrpSpPr>
        <p:grpSpPr bwMode="auto">
          <a:xfrm>
            <a:off x="688975" y="2498725"/>
            <a:ext cx="6550025" cy="4206875"/>
            <a:chOff x="386" y="960"/>
            <a:chExt cx="5230" cy="3286"/>
          </a:xfrm>
        </p:grpSpPr>
        <p:sp>
          <p:nvSpPr>
            <p:cNvPr id="44082" name="Line 6"/>
            <p:cNvSpPr>
              <a:spLocks noChangeShapeType="1"/>
            </p:cNvSpPr>
            <p:nvPr/>
          </p:nvSpPr>
          <p:spPr bwMode="auto">
            <a:xfrm>
              <a:off x="874" y="1277"/>
              <a:ext cx="0" cy="2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4083" name="Line 7"/>
            <p:cNvSpPr>
              <a:spLocks noChangeShapeType="1"/>
            </p:cNvSpPr>
            <p:nvPr/>
          </p:nvSpPr>
          <p:spPr bwMode="auto">
            <a:xfrm>
              <a:off x="874" y="3813"/>
              <a:ext cx="4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4084" name="Text Box 8"/>
            <p:cNvSpPr txBox="1">
              <a:spLocks noChangeArrowheads="1"/>
            </p:cNvSpPr>
            <p:nvPr/>
          </p:nvSpPr>
          <p:spPr bwMode="auto">
            <a:xfrm>
              <a:off x="5060" y="3686"/>
              <a:ext cx="55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 sz="1400">
                  <a:ea typeface="MS PGothic" panose="020B0600070205080204" pitchFamily="34" charset="-128"/>
                </a:rPr>
                <a:t>(V)</a:t>
              </a:r>
            </a:p>
          </p:txBody>
        </p:sp>
        <p:sp>
          <p:nvSpPr>
            <p:cNvPr id="44085" name="Text Box 9"/>
            <p:cNvSpPr txBox="1">
              <a:spLocks noChangeArrowheads="1"/>
            </p:cNvSpPr>
            <p:nvPr/>
          </p:nvSpPr>
          <p:spPr bwMode="auto">
            <a:xfrm>
              <a:off x="594" y="960"/>
              <a:ext cx="55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 sz="1400">
                  <a:ea typeface="MS PGothic" panose="020B0600070205080204" pitchFamily="34" charset="-128"/>
                </a:rPr>
                <a:t>(A)</a:t>
              </a:r>
            </a:p>
          </p:txBody>
        </p:sp>
        <p:sp>
          <p:nvSpPr>
            <p:cNvPr id="44086" name="Text Box 10"/>
            <p:cNvSpPr txBox="1">
              <a:spLocks noChangeArrowheads="1"/>
            </p:cNvSpPr>
            <p:nvPr/>
          </p:nvSpPr>
          <p:spPr bwMode="auto">
            <a:xfrm>
              <a:off x="1536" y="3983"/>
              <a:ext cx="237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 sz="1600">
                  <a:ea typeface="MS PGothic" panose="020B0600070205080204" pitchFamily="34" charset="-128"/>
                </a:rPr>
                <a:t>Voltage(V)</a:t>
              </a:r>
            </a:p>
          </p:txBody>
        </p:sp>
        <p:sp>
          <p:nvSpPr>
            <p:cNvPr id="44087" name="Text Box 11"/>
            <p:cNvSpPr txBox="1">
              <a:spLocks noChangeArrowheads="1"/>
            </p:cNvSpPr>
            <p:nvPr/>
          </p:nvSpPr>
          <p:spPr bwMode="auto">
            <a:xfrm rot="-5400000">
              <a:off x="-555" y="2464"/>
              <a:ext cx="215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 sz="1600">
                  <a:ea typeface="MS PGothic" panose="020B0600070205080204" pitchFamily="34" charset="-128"/>
                </a:rPr>
                <a:t>Current(I)</a:t>
              </a:r>
            </a:p>
          </p:txBody>
        </p:sp>
        <p:sp>
          <p:nvSpPr>
            <p:cNvPr id="44088" name="Freeform 12"/>
            <p:cNvSpPr>
              <a:spLocks/>
            </p:cNvSpPr>
            <p:nvPr/>
          </p:nvSpPr>
          <p:spPr bwMode="auto">
            <a:xfrm>
              <a:off x="873" y="1570"/>
              <a:ext cx="3649" cy="2247"/>
            </a:xfrm>
            <a:custGeom>
              <a:avLst/>
              <a:gdLst>
                <a:gd name="T0" fmla="*/ 0 w 3649"/>
                <a:gd name="T1" fmla="*/ 65 h 2247"/>
                <a:gd name="T2" fmla="*/ 2892 w 3649"/>
                <a:gd name="T3" fmla="*/ 364 h 2247"/>
                <a:gd name="T4" fmla="*/ 3649 w 3649"/>
                <a:gd name="T5" fmla="*/ 2247 h 2247"/>
                <a:gd name="T6" fmla="*/ 0 60000 65536"/>
                <a:gd name="T7" fmla="*/ 0 60000 65536"/>
                <a:gd name="T8" fmla="*/ 0 60000 65536"/>
                <a:gd name="T9" fmla="*/ 0 w 3649"/>
                <a:gd name="T10" fmla="*/ 0 h 2247"/>
                <a:gd name="T11" fmla="*/ 3649 w 3649"/>
                <a:gd name="T12" fmla="*/ 2247 h 2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49" h="2247">
                  <a:moveTo>
                    <a:pt x="0" y="65"/>
                  </a:moveTo>
                  <a:cubicBezTo>
                    <a:pt x="482" y="115"/>
                    <a:pt x="2284" y="0"/>
                    <a:pt x="2892" y="364"/>
                  </a:cubicBezTo>
                  <a:cubicBezTo>
                    <a:pt x="3500" y="728"/>
                    <a:pt x="3491" y="1855"/>
                    <a:pt x="3649" y="224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grpSp>
          <p:nvGrpSpPr>
            <p:cNvPr id="44089" name="Group 13"/>
            <p:cNvGrpSpPr>
              <a:grpSpLocks/>
            </p:cNvGrpSpPr>
            <p:nvPr/>
          </p:nvGrpSpPr>
          <p:grpSpPr bwMode="auto">
            <a:xfrm>
              <a:off x="864" y="1536"/>
              <a:ext cx="4080" cy="1920"/>
              <a:chOff x="864" y="1536"/>
              <a:chExt cx="4080" cy="1920"/>
            </a:xfrm>
          </p:grpSpPr>
          <p:sp>
            <p:nvSpPr>
              <p:cNvPr id="44099" name="Line 14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100" name="Line 15"/>
              <p:cNvSpPr>
                <a:spLocks noChangeShapeType="1"/>
              </p:cNvSpPr>
              <p:nvPr/>
            </p:nvSpPr>
            <p:spPr bwMode="auto">
              <a:xfrm>
                <a:off x="864" y="2304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101" name="Line 16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102" name="Line 17"/>
              <p:cNvSpPr>
                <a:spLocks noChangeShapeType="1"/>
              </p:cNvSpPr>
              <p:nvPr/>
            </p:nvSpPr>
            <p:spPr bwMode="auto">
              <a:xfrm>
                <a:off x="864" y="3061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103" name="Line 18"/>
              <p:cNvSpPr>
                <a:spLocks noChangeShapeType="1"/>
              </p:cNvSpPr>
              <p:nvPr/>
            </p:nvSpPr>
            <p:spPr bwMode="auto">
              <a:xfrm>
                <a:off x="864" y="2688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104" name="Line 19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  <p:sp>
          <p:nvSpPr>
            <p:cNvPr id="44090" name="Text Box 20"/>
            <p:cNvSpPr txBox="1">
              <a:spLocks noChangeArrowheads="1"/>
            </p:cNvSpPr>
            <p:nvPr/>
          </p:nvSpPr>
          <p:spPr bwMode="auto">
            <a:xfrm>
              <a:off x="529" y="1343"/>
              <a:ext cx="336" cy="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65000"/>
                </a:lnSpc>
              </a:pPr>
              <a:r>
                <a:rPr lang="ja-JP" altLang="en-US" sz="1400">
                  <a:ea typeface="MS PGothic" panose="020B0600070205080204" pitchFamily="34" charset="-128"/>
                </a:rPr>
                <a:t>12</a:t>
              </a:r>
            </a:p>
            <a:p>
              <a:pPr algn="r" eaLnBrk="1" hangingPunct="1">
                <a:lnSpc>
                  <a:spcPct val="165000"/>
                </a:lnSpc>
              </a:pPr>
              <a:r>
                <a:rPr lang="ja-JP" altLang="en-US" sz="1400">
                  <a:ea typeface="MS PGothic" panose="020B0600070205080204" pitchFamily="34" charset="-128"/>
                </a:rPr>
                <a:t>10</a:t>
              </a:r>
            </a:p>
            <a:p>
              <a:pPr algn="r" eaLnBrk="1" hangingPunct="1">
                <a:lnSpc>
                  <a:spcPct val="165000"/>
                </a:lnSpc>
              </a:pPr>
              <a:r>
                <a:rPr lang="ja-JP" altLang="en-US" sz="1400">
                  <a:ea typeface="MS PGothic" panose="020B0600070205080204" pitchFamily="34" charset="-128"/>
                </a:rPr>
                <a:t>8</a:t>
              </a:r>
            </a:p>
            <a:p>
              <a:pPr algn="r" eaLnBrk="1" hangingPunct="1">
                <a:lnSpc>
                  <a:spcPct val="165000"/>
                </a:lnSpc>
              </a:pPr>
              <a:r>
                <a:rPr lang="ja-JP" altLang="en-US" sz="1400">
                  <a:ea typeface="MS PGothic" panose="020B0600070205080204" pitchFamily="34" charset="-128"/>
                </a:rPr>
                <a:t>6</a:t>
              </a:r>
            </a:p>
            <a:p>
              <a:pPr algn="r" eaLnBrk="1" hangingPunct="1">
                <a:lnSpc>
                  <a:spcPct val="165000"/>
                </a:lnSpc>
              </a:pPr>
              <a:r>
                <a:rPr lang="ja-JP" altLang="en-US" sz="1400">
                  <a:ea typeface="MS PGothic" panose="020B0600070205080204" pitchFamily="34" charset="-128"/>
                </a:rPr>
                <a:t>4</a:t>
              </a:r>
            </a:p>
            <a:p>
              <a:pPr algn="r" eaLnBrk="1" hangingPunct="1">
                <a:lnSpc>
                  <a:spcPct val="165000"/>
                </a:lnSpc>
              </a:pPr>
              <a:r>
                <a:rPr lang="ja-JP" altLang="en-US" sz="1400">
                  <a:ea typeface="MS PGothic" panose="020B0600070205080204" pitchFamily="34" charset="-128"/>
                </a:rPr>
                <a:t>2</a:t>
              </a:r>
            </a:p>
            <a:p>
              <a:pPr algn="r" eaLnBrk="1" hangingPunct="1">
                <a:lnSpc>
                  <a:spcPct val="165000"/>
                </a:lnSpc>
              </a:pPr>
              <a:r>
                <a:rPr lang="ja-JP" altLang="en-US" sz="1400">
                  <a:ea typeface="MS PGothic" panose="020B0600070205080204" pitchFamily="34" charset="-128"/>
                </a:rPr>
                <a:t>0</a:t>
              </a:r>
            </a:p>
          </p:txBody>
        </p:sp>
        <p:grpSp>
          <p:nvGrpSpPr>
            <p:cNvPr id="44091" name="Group 21"/>
            <p:cNvGrpSpPr>
              <a:grpSpLocks/>
            </p:cNvGrpSpPr>
            <p:nvPr/>
          </p:nvGrpSpPr>
          <p:grpSpPr bwMode="auto">
            <a:xfrm rot="-5400000">
              <a:off x="1596" y="1044"/>
              <a:ext cx="2568" cy="2976"/>
              <a:chOff x="864" y="1536"/>
              <a:chExt cx="4080" cy="1920"/>
            </a:xfrm>
          </p:grpSpPr>
          <p:sp>
            <p:nvSpPr>
              <p:cNvPr id="44093" name="Line 22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94" name="Line 23"/>
              <p:cNvSpPr>
                <a:spLocks noChangeShapeType="1"/>
              </p:cNvSpPr>
              <p:nvPr/>
            </p:nvSpPr>
            <p:spPr bwMode="auto">
              <a:xfrm>
                <a:off x="864" y="2304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95" name="Line 24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96" name="Line 25"/>
              <p:cNvSpPr>
                <a:spLocks noChangeShapeType="1"/>
              </p:cNvSpPr>
              <p:nvPr/>
            </p:nvSpPr>
            <p:spPr bwMode="auto">
              <a:xfrm>
                <a:off x="864" y="3061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97" name="Line 26"/>
              <p:cNvSpPr>
                <a:spLocks noChangeShapeType="1"/>
              </p:cNvSpPr>
              <p:nvPr/>
            </p:nvSpPr>
            <p:spPr bwMode="auto">
              <a:xfrm>
                <a:off x="864" y="2688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98" name="Line 27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4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  <p:sp>
          <p:nvSpPr>
            <p:cNvPr id="44092" name="Text Box 28"/>
            <p:cNvSpPr txBox="1">
              <a:spLocks noChangeArrowheads="1"/>
            </p:cNvSpPr>
            <p:nvPr/>
          </p:nvSpPr>
          <p:spPr bwMode="auto">
            <a:xfrm>
              <a:off x="816" y="3839"/>
              <a:ext cx="38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ja-JP" altLang="en-US" sz="1400">
                  <a:ea typeface="MS PGothic" panose="020B0600070205080204" pitchFamily="34" charset="-128"/>
                </a:rPr>
                <a:t>0        0.1         0.2          0.3          0.4          0.5          0.6</a:t>
              </a:r>
            </a:p>
          </p:txBody>
        </p:sp>
      </p:grpSp>
      <p:grpSp>
        <p:nvGrpSpPr>
          <p:cNvPr id="44043" name="Group 32"/>
          <p:cNvGrpSpPr>
            <a:grpSpLocks/>
          </p:cNvGrpSpPr>
          <p:nvPr/>
        </p:nvGrpSpPr>
        <p:grpSpPr bwMode="auto">
          <a:xfrm>
            <a:off x="753926" y="1268088"/>
            <a:ext cx="3119438" cy="1395413"/>
            <a:chOff x="1248" y="768"/>
            <a:chExt cx="1965" cy="879"/>
          </a:xfrm>
        </p:grpSpPr>
        <p:grpSp>
          <p:nvGrpSpPr>
            <p:cNvPr id="44059" name="Group 33"/>
            <p:cNvGrpSpPr>
              <a:grpSpLocks/>
            </p:cNvGrpSpPr>
            <p:nvPr/>
          </p:nvGrpSpPr>
          <p:grpSpPr bwMode="auto">
            <a:xfrm flipV="1">
              <a:off x="1648" y="953"/>
              <a:ext cx="335" cy="648"/>
              <a:chOff x="1230" y="1465"/>
              <a:chExt cx="612" cy="1251"/>
            </a:xfrm>
          </p:grpSpPr>
          <p:sp>
            <p:nvSpPr>
              <p:cNvPr id="44078" name="AutoShape 34"/>
              <p:cNvSpPr>
                <a:spLocks noChangeArrowheads="1"/>
              </p:cNvSpPr>
              <p:nvPr/>
            </p:nvSpPr>
            <p:spPr bwMode="auto">
              <a:xfrm rot="-49436">
                <a:off x="1380" y="1952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4079" name="Rectangle 35"/>
              <p:cNvSpPr>
                <a:spLocks noChangeArrowheads="1"/>
              </p:cNvSpPr>
              <p:nvPr/>
            </p:nvSpPr>
            <p:spPr bwMode="auto">
              <a:xfrm rot="-49436">
                <a:off x="1348" y="1904"/>
                <a:ext cx="384" cy="4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4080" name="Oval 36"/>
              <p:cNvSpPr>
                <a:spLocks noChangeArrowheads="1"/>
              </p:cNvSpPr>
              <p:nvPr/>
            </p:nvSpPr>
            <p:spPr bwMode="auto">
              <a:xfrm rot="-49436">
                <a:off x="1230" y="1754"/>
                <a:ext cx="612" cy="63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4081" name="Line 37"/>
              <p:cNvSpPr>
                <a:spLocks noChangeShapeType="1"/>
              </p:cNvSpPr>
              <p:nvPr/>
            </p:nvSpPr>
            <p:spPr bwMode="auto">
              <a:xfrm rot="21550564" flipH="1">
                <a:off x="1541" y="1465"/>
                <a:ext cx="22" cy="12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  <p:sp>
          <p:nvSpPr>
            <p:cNvPr id="44060" name="Line 38"/>
            <p:cNvSpPr>
              <a:spLocks noChangeShapeType="1"/>
            </p:cNvSpPr>
            <p:nvPr/>
          </p:nvSpPr>
          <p:spPr bwMode="auto">
            <a:xfrm flipV="1">
              <a:off x="1825" y="1601"/>
              <a:ext cx="6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4061" name="Line 39"/>
            <p:cNvSpPr>
              <a:spLocks noChangeShapeType="1"/>
            </p:cNvSpPr>
            <p:nvPr/>
          </p:nvSpPr>
          <p:spPr bwMode="auto">
            <a:xfrm flipV="1">
              <a:off x="1825" y="954"/>
              <a:ext cx="6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grpSp>
          <p:nvGrpSpPr>
            <p:cNvPr id="44062" name="Group 40"/>
            <p:cNvGrpSpPr>
              <a:grpSpLocks/>
            </p:cNvGrpSpPr>
            <p:nvPr/>
          </p:nvGrpSpPr>
          <p:grpSpPr bwMode="auto">
            <a:xfrm flipV="1">
              <a:off x="2402" y="1178"/>
              <a:ext cx="79" cy="220"/>
              <a:chOff x="3120" y="1820"/>
              <a:chExt cx="144" cy="788"/>
            </a:xfrm>
          </p:grpSpPr>
          <p:sp>
            <p:nvSpPr>
              <p:cNvPr id="44071" name="Line 41"/>
              <p:cNvSpPr>
                <a:spLocks noChangeShapeType="1"/>
              </p:cNvSpPr>
              <p:nvPr/>
            </p:nvSpPr>
            <p:spPr bwMode="auto">
              <a:xfrm flipH="1">
                <a:off x="3120" y="186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72" name="Line 42"/>
              <p:cNvSpPr>
                <a:spLocks noChangeShapeType="1"/>
              </p:cNvSpPr>
              <p:nvPr/>
            </p:nvSpPr>
            <p:spPr bwMode="auto">
              <a:xfrm flipH="1">
                <a:off x="3120" y="214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73" name="Line 43"/>
              <p:cNvSpPr>
                <a:spLocks noChangeShapeType="1"/>
              </p:cNvSpPr>
              <p:nvPr/>
            </p:nvSpPr>
            <p:spPr bwMode="auto">
              <a:xfrm flipH="1">
                <a:off x="3120" y="242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74" name="Line 44"/>
              <p:cNvSpPr>
                <a:spLocks noChangeShapeType="1"/>
              </p:cNvSpPr>
              <p:nvPr/>
            </p:nvSpPr>
            <p:spPr bwMode="auto">
              <a:xfrm>
                <a:off x="3120" y="2568"/>
                <a:ext cx="68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75" name="Line 45"/>
              <p:cNvSpPr>
                <a:spLocks noChangeShapeType="1"/>
              </p:cNvSpPr>
              <p:nvPr/>
            </p:nvSpPr>
            <p:spPr bwMode="auto">
              <a:xfrm>
                <a:off x="3120" y="228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76" name="Line 46"/>
              <p:cNvSpPr>
                <a:spLocks noChangeShapeType="1"/>
              </p:cNvSpPr>
              <p:nvPr/>
            </p:nvSpPr>
            <p:spPr bwMode="auto">
              <a:xfrm>
                <a:off x="3120" y="200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4077" name="Line 47"/>
              <p:cNvSpPr>
                <a:spLocks noChangeShapeType="1"/>
              </p:cNvSpPr>
              <p:nvPr/>
            </p:nvSpPr>
            <p:spPr bwMode="auto">
              <a:xfrm>
                <a:off x="3188" y="1820"/>
                <a:ext cx="76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  <p:sp>
          <p:nvSpPr>
            <p:cNvPr id="44063" name="Line 48"/>
            <p:cNvSpPr>
              <a:spLocks noChangeShapeType="1"/>
            </p:cNvSpPr>
            <p:nvPr/>
          </p:nvSpPr>
          <p:spPr bwMode="auto">
            <a:xfrm>
              <a:off x="2429" y="1402"/>
              <a:ext cx="0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4064" name="Line 49"/>
            <p:cNvSpPr>
              <a:spLocks noChangeShapeType="1"/>
            </p:cNvSpPr>
            <p:nvPr/>
          </p:nvSpPr>
          <p:spPr bwMode="auto">
            <a:xfrm flipV="1">
              <a:off x="2429" y="954"/>
              <a:ext cx="0" cy="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4065" name="Text Box 50"/>
            <p:cNvSpPr txBox="1">
              <a:spLocks noChangeArrowheads="1"/>
            </p:cNvSpPr>
            <p:nvPr/>
          </p:nvSpPr>
          <p:spPr bwMode="auto">
            <a:xfrm>
              <a:off x="1648" y="965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 sz="1600">
                  <a:ea typeface="MS PGothic" panose="020B0600070205080204" pitchFamily="34" charset="-128"/>
                </a:rPr>
                <a:t>P</a:t>
              </a:r>
            </a:p>
          </p:txBody>
        </p:sp>
        <p:sp>
          <p:nvSpPr>
            <p:cNvPr id="44066" name="Text Box 51"/>
            <p:cNvSpPr txBox="1">
              <a:spLocks noChangeArrowheads="1"/>
            </p:cNvSpPr>
            <p:nvPr/>
          </p:nvSpPr>
          <p:spPr bwMode="auto">
            <a:xfrm>
              <a:off x="1648" y="1435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 sz="1600">
                  <a:ea typeface="MS PGothic" panose="020B0600070205080204" pitchFamily="34" charset="-128"/>
                </a:rPr>
                <a:t>N</a:t>
              </a:r>
            </a:p>
          </p:txBody>
        </p:sp>
        <p:grpSp>
          <p:nvGrpSpPr>
            <p:cNvPr id="44067" name="Group 52"/>
            <p:cNvGrpSpPr>
              <a:grpSpLocks/>
            </p:cNvGrpSpPr>
            <p:nvPr/>
          </p:nvGrpSpPr>
          <p:grpSpPr bwMode="auto">
            <a:xfrm>
              <a:off x="2026" y="851"/>
              <a:ext cx="226" cy="231"/>
              <a:chOff x="3618" y="1350"/>
              <a:chExt cx="277" cy="271"/>
            </a:xfrm>
          </p:grpSpPr>
          <p:sp>
            <p:nvSpPr>
              <p:cNvPr id="44069" name="Oval 53"/>
              <p:cNvSpPr>
                <a:spLocks noChangeArrowheads="1"/>
              </p:cNvSpPr>
              <p:nvPr/>
            </p:nvSpPr>
            <p:spPr bwMode="auto">
              <a:xfrm>
                <a:off x="3618" y="1350"/>
                <a:ext cx="277" cy="2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4070" name="Text Box 54"/>
              <p:cNvSpPr txBox="1">
                <a:spLocks noChangeArrowheads="1"/>
              </p:cNvSpPr>
              <p:nvPr/>
            </p:nvSpPr>
            <p:spPr bwMode="auto">
              <a:xfrm>
                <a:off x="3646" y="1350"/>
                <a:ext cx="22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>
                    <a:ea typeface="MS PGothic" panose="020B0600070205080204" pitchFamily="34" charset="-128"/>
                  </a:rPr>
                  <a:t>A</a:t>
                </a:r>
              </a:p>
            </p:txBody>
          </p:sp>
        </p:grpSp>
        <p:graphicFrame>
          <p:nvGraphicFramePr>
            <p:cNvPr id="44037" name="Object 5"/>
            <p:cNvGraphicFramePr>
              <a:graphicFrameLocks noChangeAspect="1"/>
            </p:cNvGraphicFramePr>
            <p:nvPr/>
          </p:nvGraphicFramePr>
          <p:xfrm>
            <a:off x="1248" y="768"/>
            <a:ext cx="296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9" name="ｸﾘｯﾌﾟ" r:id="rId4" imgW="469080" imgH="446040" progId="MS_ClipArt_Gallery.2">
                    <p:embed/>
                  </p:oleObj>
                </mc:Choice>
                <mc:Fallback>
                  <p:oleObj name="ｸﾘｯﾌﾟ" r:id="rId4" imgW="469080" imgH="446040" progId="MS_ClipArt_Gallery.2">
                    <p:embed/>
                    <p:pic>
                      <p:nvPicPr>
                        <p:cNvPr id="4403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768"/>
                          <a:ext cx="296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68" name="Line 56"/>
            <p:cNvSpPr>
              <a:spLocks noChangeShapeType="1"/>
            </p:cNvSpPr>
            <p:nvPr/>
          </p:nvSpPr>
          <p:spPr bwMode="auto">
            <a:xfrm>
              <a:off x="1475" y="1013"/>
              <a:ext cx="187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graphicFrame>
          <p:nvGraphicFramePr>
            <p:cNvPr id="44038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2445" y="1165"/>
            <a:ext cx="76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0" name="数式" r:id="rId6" imgW="787320" imgH="203040" progId="Equation.3">
                    <p:embed/>
                  </p:oleObj>
                </mc:Choice>
                <mc:Fallback>
                  <p:oleObj name="数式" r:id="rId6" imgW="787320" imgH="203040" progId="Equation.3">
                    <p:embed/>
                    <p:pic>
                      <p:nvPicPr>
                        <p:cNvPr id="4403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" y="1165"/>
                          <a:ext cx="768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44" name="Text Box 63"/>
          <p:cNvSpPr txBox="1">
            <a:spLocks noChangeArrowheads="1"/>
          </p:cNvSpPr>
          <p:nvPr/>
        </p:nvSpPr>
        <p:spPr bwMode="auto">
          <a:xfrm>
            <a:off x="2098675" y="3013075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>
                <a:ea typeface="MS PGothic" panose="020B0600070205080204" pitchFamily="34" charset="-128"/>
              </a:rPr>
              <a:t>PV character</a:t>
            </a:r>
            <a:br>
              <a:rPr lang="en-US" altLang="ja-JP">
                <a:ea typeface="MS PGothic" panose="020B0600070205080204" pitchFamily="34" charset="-128"/>
              </a:rPr>
            </a:br>
            <a:r>
              <a:rPr lang="en-US" altLang="ja-JP">
                <a:ea typeface="MS PGothic" panose="020B0600070205080204" pitchFamily="34" charset="-128"/>
              </a:rPr>
              <a:t>( I/V curve )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4140200" y="1323975"/>
            <a:ext cx="4932363" cy="2486025"/>
            <a:chOff x="2608" y="834"/>
            <a:chExt cx="3107" cy="1566"/>
          </a:xfrm>
        </p:grpSpPr>
        <p:sp>
          <p:nvSpPr>
            <p:cNvPr id="358402" name="AutoShape 2"/>
            <p:cNvSpPr>
              <a:spLocks noChangeArrowheads="1"/>
            </p:cNvSpPr>
            <p:nvPr/>
          </p:nvSpPr>
          <p:spPr bwMode="auto">
            <a:xfrm>
              <a:off x="2608" y="834"/>
              <a:ext cx="3061" cy="1008"/>
            </a:xfrm>
            <a:prstGeom prst="roundRect">
              <a:avLst>
                <a:gd name="adj" fmla="val 14019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056" name="Text Box 59"/>
            <p:cNvSpPr txBox="1">
              <a:spLocks noChangeArrowheads="1"/>
            </p:cNvSpPr>
            <p:nvPr/>
          </p:nvSpPr>
          <p:spPr bwMode="auto">
            <a:xfrm>
              <a:off x="2744" y="912"/>
              <a:ext cx="2971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ja-JP">
                  <a:ea typeface="MS PGothic" panose="020B0600070205080204" pitchFamily="34" charset="-128"/>
                </a:rPr>
                <a:t>If the load has 0.05 ohm resistance, </a:t>
              </a:r>
              <a:br>
                <a:rPr lang="en-US" altLang="ja-JP">
                  <a:ea typeface="MS PGothic" panose="020B0600070205080204" pitchFamily="34" charset="-128"/>
                </a:rPr>
              </a:br>
              <a:r>
                <a:rPr lang="en-US" altLang="ja-JP">
                  <a:ea typeface="MS PGothic" panose="020B0600070205080204" pitchFamily="34" charset="-128"/>
                </a:rPr>
                <a:t>cross point of resistance character and</a:t>
              </a:r>
              <a:br>
                <a:rPr lang="en-US" altLang="ja-JP">
                  <a:ea typeface="MS PGothic" panose="020B0600070205080204" pitchFamily="34" charset="-128"/>
                </a:rPr>
              </a:br>
              <a:r>
                <a:rPr lang="en-US" altLang="ja-JP">
                  <a:ea typeface="MS PGothic" panose="020B0600070205080204" pitchFamily="34" charset="-128"/>
                </a:rPr>
                <a:t> PV-Character will be following point.</a:t>
              </a:r>
            </a:p>
            <a:p>
              <a:pPr eaLnBrk="1" hangingPunct="1"/>
              <a:r>
                <a:rPr lang="en-US" altLang="ja-JP">
                  <a:ea typeface="MS PGothic" panose="020B0600070205080204" pitchFamily="34" charset="-128"/>
                </a:rPr>
                <a:t>Then power is 10x0.5=5 W</a:t>
              </a:r>
            </a:p>
          </p:txBody>
        </p:sp>
        <p:sp>
          <p:nvSpPr>
            <p:cNvPr id="44057" name="Line 66"/>
            <p:cNvSpPr>
              <a:spLocks noChangeShapeType="1"/>
            </p:cNvSpPr>
            <p:nvPr/>
          </p:nvSpPr>
          <p:spPr bwMode="auto">
            <a:xfrm flipH="1">
              <a:off x="3152" y="1706"/>
              <a:ext cx="272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4058" name="Oval 58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1298575" y="3109913"/>
            <a:ext cx="7521575" cy="2971800"/>
            <a:chOff x="818" y="1959"/>
            <a:chExt cx="4738" cy="1872"/>
          </a:xfrm>
        </p:grpSpPr>
        <p:sp>
          <p:nvSpPr>
            <p:cNvPr id="44047" name="Line 65"/>
            <p:cNvSpPr>
              <a:spLocks noChangeShapeType="1"/>
            </p:cNvSpPr>
            <p:nvPr/>
          </p:nvSpPr>
          <p:spPr bwMode="auto">
            <a:xfrm flipH="1" flipV="1">
              <a:off x="1837" y="3158"/>
              <a:ext cx="136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grpSp>
          <p:nvGrpSpPr>
            <p:cNvPr id="44048" name="Group 74"/>
            <p:cNvGrpSpPr>
              <a:grpSpLocks/>
            </p:cNvGrpSpPr>
            <p:nvPr/>
          </p:nvGrpSpPr>
          <p:grpSpPr bwMode="auto">
            <a:xfrm>
              <a:off x="818" y="1959"/>
              <a:ext cx="4738" cy="1872"/>
              <a:chOff x="818" y="1959"/>
              <a:chExt cx="4738" cy="1872"/>
            </a:xfrm>
          </p:grpSpPr>
          <p:graphicFrame>
            <p:nvGraphicFramePr>
              <p:cNvPr id="44034" name="Object 2"/>
              <p:cNvGraphicFramePr>
                <a:graphicFrameLocks noChangeAspect="1"/>
              </p:cNvGraphicFramePr>
              <p:nvPr/>
            </p:nvGraphicFramePr>
            <p:xfrm>
              <a:off x="3312" y="2160"/>
              <a:ext cx="1016" cy="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1" name="数式" r:id="rId8" imgW="787320" imgH="203040" progId="Equation.3">
                      <p:embed/>
                    </p:oleObj>
                  </mc:Choice>
                  <mc:Fallback>
                    <p:oleObj name="数式" r:id="rId8" imgW="787320" imgH="203040" progId="Equation.3">
                      <p:embed/>
                      <p:pic>
                        <p:nvPicPr>
                          <p:cNvPr id="44034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160"/>
                            <a:ext cx="1016" cy="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4049" name="Group 71"/>
              <p:cNvGrpSpPr>
                <a:grpSpLocks/>
              </p:cNvGrpSpPr>
              <p:nvPr/>
            </p:nvGrpSpPr>
            <p:grpSpPr bwMode="auto">
              <a:xfrm>
                <a:off x="818" y="1959"/>
                <a:ext cx="4738" cy="1872"/>
                <a:chOff x="818" y="1959"/>
                <a:chExt cx="4738" cy="1872"/>
              </a:xfrm>
            </p:grpSpPr>
            <p:sp>
              <p:nvSpPr>
                <p:cNvPr id="4405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18" y="1959"/>
                  <a:ext cx="2821" cy="18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44051" name="Text Box 62"/>
                <p:cNvSpPr txBox="1">
                  <a:spLocks noChangeArrowheads="1"/>
                </p:cNvSpPr>
                <p:nvPr/>
              </p:nvSpPr>
              <p:spPr bwMode="auto">
                <a:xfrm rot="-2003146">
                  <a:off x="1248" y="2766"/>
                  <a:ext cx="165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ja-JP">
                      <a:ea typeface="MS PGothic" panose="020B0600070205080204" pitchFamily="34" charset="-128"/>
                    </a:rPr>
                    <a:t>Resistance character</a:t>
                  </a:r>
                </a:p>
              </p:txBody>
            </p:sp>
            <p:graphicFrame>
              <p:nvGraphicFramePr>
                <p:cNvPr id="44035" name="Object 3"/>
                <p:cNvGraphicFramePr>
                  <a:graphicFrameLocks noChangeAspect="1"/>
                </p:cNvGraphicFramePr>
                <p:nvPr/>
              </p:nvGraphicFramePr>
              <p:xfrm>
                <a:off x="1927" y="3385"/>
                <a:ext cx="1134" cy="26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62" name="数式" r:id="rId9" imgW="723600" imgH="177480" progId="Equation.3">
                        <p:embed/>
                      </p:oleObj>
                    </mc:Choice>
                    <mc:Fallback>
                      <p:oleObj name="数式" r:id="rId9" imgW="723600" imgH="177480" progId="Equation.3">
                        <p:embed/>
                        <p:pic>
                          <p:nvPicPr>
                            <p:cNvPr id="44035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7" y="3385"/>
                              <a:ext cx="1134" cy="261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4052" name="Group 69"/>
                <p:cNvGrpSpPr>
                  <a:grpSpLocks/>
                </p:cNvGrpSpPr>
                <p:nvPr/>
              </p:nvGrpSpPr>
              <p:grpSpPr bwMode="auto">
                <a:xfrm>
                  <a:off x="4241" y="2568"/>
                  <a:ext cx="1315" cy="953"/>
                  <a:chOff x="4241" y="2568"/>
                  <a:chExt cx="1315" cy="953"/>
                </a:xfrm>
              </p:grpSpPr>
              <p:sp>
                <p:nvSpPr>
                  <p:cNvPr id="44053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2568"/>
                    <a:ext cx="1315" cy="95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66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graphicFrame>
                <p:nvGraphicFramePr>
                  <p:cNvPr id="44036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4558" y="2840"/>
                  <a:ext cx="771" cy="6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463" name="数式" r:id="rId11" imgW="406080" imgH="393480" progId="Equation.3">
                          <p:embed/>
                        </p:oleObj>
                      </mc:Choice>
                      <mc:Fallback>
                        <p:oleObj name="数式" r:id="rId11" imgW="406080" imgH="393480" progId="Equation.3">
                          <p:embed/>
                          <p:pic>
                            <p:nvPicPr>
                              <p:cNvPr id="44036" name="Objec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58" y="2840"/>
                                <a:ext cx="771" cy="6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99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4054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6" y="2568"/>
                    <a:ext cx="113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ja-JP">
                        <a:ea typeface="MS PGothic" panose="020B0600070205080204" pitchFamily="34" charset="-128"/>
                      </a:rPr>
                      <a:t>Ohm’s theory</a:t>
                    </a:r>
                  </a:p>
                </p:txBody>
              </p:sp>
            </p:grpSp>
          </p:grpSp>
        </p:grpSp>
      </p:grpSp>
      <p:grpSp>
        <p:nvGrpSpPr>
          <p:cNvPr id="102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1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048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2125809"/>
            <a:ext cx="8352928" cy="4397227"/>
            <a:chOff x="827088" y="1311274"/>
            <a:chExt cx="8066087" cy="4327526"/>
          </a:xfrm>
        </p:grpSpPr>
        <p:sp>
          <p:nvSpPr>
            <p:cNvPr id="140292" name="AutoShape 2"/>
            <p:cNvSpPr>
              <a:spLocks noChangeArrowheads="1"/>
            </p:cNvSpPr>
            <p:nvPr/>
          </p:nvSpPr>
          <p:spPr bwMode="auto">
            <a:xfrm>
              <a:off x="827088" y="1311274"/>
              <a:ext cx="7991475" cy="4327526"/>
            </a:xfrm>
            <a:prstGeom prst="foldedCorner">
              <a:avLst>
                <a:gd name="adj" fmla="val 5954"/>
              </a:avLst>
            </a:prstGeom>
            <a:solidFill>
              <a:srgbClr val="CC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30755" name="Text Box 3"/>
            <p:cNvSpPr txBox="1">
              <a:spLocks noChangeArrowheads="1"/>
            </p:cNvSpPr>
            <p:nvPr/>
          </p:nvSpPr>
          <p:spPr bwMode="auto">
            <a:xfrm>
              <a:off x="4092575" y="2303463"/>
              <a:ext cx="1243013" cy="355600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Crystalline</a:t>
              </a:r>
            </a:p>
          </p:txBody>
        </p:sp>
        <p:sp>
          <p:nvSpPr>
            <p:cNvPr id="330756" name="Text Box 4"/>
            <p:cNvSpPr txBox="1">
              <a:spLocks noChangeArrowheads="1"/>
            </p:cNvSpPr>
            <p:nvPr/>
          </p:nvSpPr>
          <p:spPr bwMode="auto">
            <a:xfrm>
              <a:off x="4092575" y="3205163"/>
              <a:ext cx="1671638" cy="355600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Non-crystalline</a:t>
              </a:r>
            </a:p>
          </p:txBody>
        </p:sp>
        <p:sp>
          <p:nvSpPr>
            <p:cNvPr id="330757" name="Text Box 5"/>
            <p:cNvSpPr txBox="1">
              <a:spLocks noChangeArrowheads="1"/>
            </p:cNvSpPr>
            <p:nvPr/>
          </p:nvSpPr>
          <p:spPr bwMode="auto">
            <a:xfrm>
              <a:off x="5553075" y="2093913"/>
              <a:ext cx="1525588" cy="355600"/>
            </a:xfrm>
            <a:prstGeom prst="rect">
              <a:avLst/>
            </a:prstGeom>
            <a:solidFill>
              <a:srgbClr val="FF66CC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Single crystal</a:t>
              </a:r>
            </a:p>
          </p:txBody>
        </p:sp>
        <p:sp>
          <p:nvSpPr>
            <p:cNvPr id="330758" name="Text Box 6"/>
            <p:cNvSpPr txBox="1">
              <a:spLocks noChangeArrowheads="1"/>
            </p:cNvSpPr>
            <p:nvPr/>
          </p:nvSpPr>
          <p:spPr bwMode="auto">
            <a:xfrm>
              <a:off x="5551488" y="2579688"/>
              <a:ext cx="1695450" cy="355600"/>
            </a:xfrm>
            <a:prstGeom prst="rect">
              <a:avLst/>
            </a:prstGeom>
            <a:solidFill>
              <a:srgbClr val="FF66CC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Poly crystalline</a:t>
              </a:r>
            </a:p>
          </p:txBody>
        </p:sp>
        <p:sp>
          <p:nvSpPr>
            <p:cNvPr id="330759" name="Text Box 7"/>
            <p:cNvSpPr txBox="1">
              <a:spLocks noChangeArrowheads="1"/>
            </p:cNvSpPr>
            <p:nvPr/>
          </p:nvSpPr>
          <p:spPr bwMode="auto">
            <a:xfrm>
              <a:off x="5829300" y="3205163"/>
              <a:ext cx="1341438" cy="355600"/>
            </a:xfrm>
            <a:prstGeom prst="rect">
              <a:avLst/>
            </a:prstGeom>
            <a:solidFill>
              <a:srgbClr val="FF66CC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Amorphous</a:t>
              </a:r>
            </a:p>
          </p:txBody>
        </p:sp>
        <p:sp>
          <p:nvSpPr>
            <p:cNvPr id="330760" name="Text Box 8"/>
            <p:cNvSpPr txBox="1">
              <a:spLocks noChangeArrowheads="1"/>
            </p:cNvSpPr>
            <p:nvPr/>
          </p:nvSpPr>
          <p:spPr bwMode="auto">
            <a:xfrm>
              <a:off x="4092575" y="3900488"/>
              <a:ext cx="2600325" cy="355600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Gallium Arsenide (GaAs)</a:t>
              </a:r>
            </a:p>
          </p:txBody>
        </p:sp>
        <p:cxnSp>
          <p:nvCxnSpPr>
            <p:cNvPr id="140299" name="AutoShape 9"/>
            <p:cNvCxnSpPr>
              <a:cxnSpLocks noChangeShapeType="1"/>
              <a:stCxn id="330756" idx="3"/>
              <a:endCxn id="330759" idx="1"/>
            </p:cNvCxnSpPr>
            <p:nvPr/>
          </p:nvCxnSpPr>
          <p:spPr bwMode="auto">
            <a:xfrm>
              <a:off x="5773738" y="3382963"/>
              <a:ext cx="4603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0" name="AutoShape 10"/>
            <p:cNvCxnSpPr>
              <a:cxnSpLocks noChangeShapeType="1"/>
              <a:stCxn id="330788" idx="3"/>
              <a:endCxn id="330755" idx="1"/>
            </p:cNvCxnSpPr>
            <p:nvPr/>
          </p:nvCxnSpPr>
          <p:spPr bwMode="auto">
            <a:xfrm flipV="1">
              <a:off x="3852863" y="2481263"/>
              <a:ext cx="230187" cy="465137"/>
            </a:xfrm>
            <a:prstGeom prst="bentConnector3">
              <a:avLst>
                <a:gd name="adj1" fmla="val 4965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1" name="AutoShape 11"/>
            <p:cNvCxnSpPr>
              <a:cxnSpLocks noChangeShapeType="1"/>
              <a:stCxn id="330788" idx="3"/>
              <a:endCxn id="330756" idx="1"/>
            </p:cNvCxnSpPr>
            <p:nvPr/>
          </p:nvCxnSpPr>
          <p:spPr bwMode="auto">
            <a:xfrm>
              <a:off x="3852863" y="2946400"/>
              <a:ext cx="230187" cy="436563"/>
            </a:xfrm>
            <a:prstGeom prst="bentConnector3">
              <a:avLst>
                <a:gd name="adj1" fmla="val 4965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2" name="AutoShape 12"/>
            <p:cNvCxnSpPr>
              <a:cxnSpLocks noChangeShapeType="1"/>
              <a:stCxn id="330792" idx="3"/>
              <a:endCxn id="330760" idx="1"/>
            </p:cNvCxnSpPr>
            <p:nvPr/>
          </p:nvCxnSpPr>
          <p:spPr bwMode="auto">
            <a:xfrm>
              <a:off x="3836988" y="3848100"/>
              <a:ext cx="246062" cy="230188"/>
            </a:xfrm>
            <a:prstGeom prst="bentConnector3">
              <a:avLst>
                <a:gd name="adj1" fmla="val 4967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3" name="AutoShape 13"/>
            <p:cNvCxnSpPr>
              <a:cxnSpLocks noChangeShapeType="1"/>
              <a:stCxn id="330755" idx="3"/>
              <a:endCxn id="330757" idx="1"/>
            </p:cNvCxnSpPr>
            <p:nvPr/>
          </p:nvCxnSpPr>
          <p:spPr bwMode="auto">
            <a:xfrm flipV="1">
              <a:off x="5345113" y="2271713"/>
              <a:ext cx="198437" cy="209550"/>
            </a:xfrm>
            <a:prstGeom prst="bentConnector3">
              <a:avLst>
                <a:gd name="adj1" fmla="val 4960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4" name="AutoShape 14"/>
            <p:cNvCxnSpPr>
              <a:cxnSpLocks noChangeShapeType="1"/>
              <a:stCxn id="330755" idx="3"/>
              <a:endCxn id="330758" idx="1"/>
            </p:cNvCxnSpPr>
            <p:nvPr/>
          </p:nvCxnSpPr>
          <p:spPr bwMode="auto">
            <a:xfrm>
              <a:off x="5345113" y="2481263"/>
              <a:ext cx="196850" cy="2762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0767" name="Text Box 15"/>
            <p:cNvSpPr txBox="1">
              <a:spLocks noChangeArrowheads="1"/>
            </p:cNvSpPr>
            <p:nvPr/>
          </p:nvSpPr>
          <p:spPr bwMode="auto">
            <a:xfrm>
              <a:off x="6013450" y="1349375"/>
              <a:ext cx="2689225" cy="54292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kumimoji="1" lang="en-US" altLang="ja-JP">
                  <a:latin typeface="Arial" charset="0"/>
                </a:rPr>
                <a:t>Conversion Efficiency of Module</a:t>
              </a:r>
            </a:p>
          </p:txBody>
        </p:sp>
        <p:sp>
          <p:nvSpPr>
            <p:cNvPr id="330768" name="Text Box 16"/>
            <p:cNvSpPr txBox="1">
              <a:spLocks noChangeArrowheads="1"/>
            </p:cNvSpPr>
            <p:nvPr/>
          </p:nvSpPr>
          <p:spPr bwMode="auto">
            <a:xfrm>
              <a:off x="7340600" y="2043113"/>
              <a:ext cx="1263650" cy="37941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1" lang="en-US" altLang="ja-JP">
                  <a:latin typeface="Arial" charset="0"/>
                </a:rPr>
                <a:t>10 - 17%</a:t>
              </a:r>
            </a:p>
          </p:txBody>
        </p:sp>
        <p:sp>
          <p:nvSpPr>
            <p:cNvPr id="330769" name="Text Box 17"/>
            <p:cNvSpPr txBox="1">
              <a:spLocks noChangeArrowheads="1"/>
            </p:cNvSpPr>
            <p:nvPr/>
          </p:nvSpPr>
          <p:spPr bwMode="auto">
            <a:xfrm>
              <a:off x="7340600" y="2566988"/>
              <a:ext cx="1263650" cy="37941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1" lang="en-US" altLang="ja-JP">
                  <a:latin typeface="Arial" charset="0"/>
                </a:rPr>
                <a:t>10 - 13%</a:t>
              </a:r>
            </a:p>
          </p:txBody>
        </p:sp>
        <p:sp>
          <p:nvSpPr>
            <p:cNvPr id="330770" name="Text Box 18"/>
            <p:cNvSpPr txBox="1">
              <a:spLocks noChangeArrowheads="1"/>
            </p:cNvSpPr>
            <p:nvPr/>
          </p:nvSpPr>
          <p:spPr bwMode="auto">
            <a:xfrm>
              <a:off x="7340600" y="3190875"/>
              <a:ext cx="1263650" cy="3794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1" lang="en-US" altLang="ja-JP">
                  <a:latin typeface="Arial" charset="0"/>
                </a:rPr>
                <a:t>7 - 10%</a:t>
              </a:r>
            </a:p>
          </p:txBody>
        </p:sp>
        <p:sp>
          <p:nvSpPr>
            <p:cNvPr id="330771" name="Text Box 19"/>
            <p:cNvSpPr txBox="1">
              <a:spLocks noChangeArrowheads="1"/>
            </p:cNvSpPr>
            <p:nvPr/>
          </p:nvSpPr>
          <p:spPr bwMode="auto">
            <a:xfrm>
              <a:off x="7340600" y="3887788"/>
              <a:ext cx="1263650" cy="37941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1" lang="en-US" altLang="ja-JP">
                  <a:latin typeface="Arial" charset="0"/>
                </a:rPr>
                <a:t>18 - 30%</a:t>
              </a:r>
            </a:p>
          </p:txBody>
        </p:sp>
        <p:sp>
          <p:nvSpPr>
            <p:cNvPr id="330780" name="Text Box 28"/>
            <p:cNvSpPr txBox="1">
              <a:spLocks noChangeArrowheads="1"/>
            </p:cNvSpPr>
            <p:nvPr/>
          </p:nvSpPr>
          <p:spPr bwMode="auto">
            <a:xfrm>
              <a:off x="4092575" y="4457700"/>
              <a:ext cx="2162175" cy="355600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Dye-sensitized Type</a:t>
              </a:r>
            </a:p>
          </p:txBody>
        </p:sp>
        <p:sp>
          <p:nvSpPr>
            <p:cNvPr id="330781" name="Text Box 29"/>
            <p:cNvSpPr txBox="1">
              <a:spLocks noChangeArrowheads="1"/>
            </p:cNvSpPr>
            <p:nvPr/>
          </p:nvSpPr>
          <p:spPr bwMode="auto">
            <a:xfrm>
              <a:off x="4092575" y="4992688"/>
              <a:ext cx="2640013" cy="355600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Organic Thin Layer Type</a:t>
              </a:r>
            </a:p>
          </p:txBody>
        </p:sp>
        <p:cxnSp>
          <p:nvCxnSpPr>
            <p:cNvPr id="140313" name="AutoShape 30"/>
            <p:cNvCxnSpPr>
              <a:cxnSpLocks noChangeShapeType="1"/>
              <a:stCxn id="330794" idx="3"/>
              <a:endCxn id="330780" idx="1"/>
            </p:cNvCxnSpPr>
            <p:nvPr/>
          </p:nvCxnSpPr>
          <p:spPr bwMode="auto">
            <a:xfrm flipV="1">
              <a:off x="3859213" y="4635500"/>
              <a:ext cx="223837" cy="327025"/>
            </a:xfrm>
            <a:prstGeom prst="bentConnector3">
              <a:avLst>
                <a:gd name="adj1" fmla="val 49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14" name="AutoShape 31"/>
            <p:cNvCxnSpPr>
              <a:cxnSpLocks noChangeShapeType="1"/>
              <a:stCxn id="330794" idx="3"/>
              <a:endCxn id="330781" idx="1"/>
            </p:cNvCxnSpPr>
            <p:nvPr/>
          </p:nvCxnSpPr>
          <p:spPr bwMode="auto">
            <a:xfrm>
              <a:off x="3859213" y="4962525"/>
              <a:ext cx="223837" cy="207963"/>
            </a:xfrm>
            <a:prstGeom prst="bentConnector3">
              <a:avLst>
                <a:gd name="adj1" fmla="val 49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0784" name="Text Box 32"/>
            <p:cNvSpPr txBox="1">
              <a:spLocks noChangeArrowheads="1"/>
            </p:cNvSpPr>
            <p:nvPr/>
          </p:nvSpPr>
          <p:spPr bwMode="auto">
            <a:xfrm>
              <a:off x="7340600" y="4443413"/>
              <a:ext cx="1263650" cy="37941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1" lang="en-US" altLang="ja-JP">
                  <a:latin typeface="Arial" charset="0"/>
                </a:rPr>
                <a:t>7 - 8%</a:t>
              </a:r>
            </a:p>
          </p:txBody>
        </p:sp>
        <p:sp>
          <p:nvSpPr>
            <p:cNvPr id="330785" name="Text Box 33"/>
            <p:cNvSpPr txBox="1">
              <a:spLocks noChangeArrowheads="1"/>
            </p:cNvSpPr>
            <p:nvPr/>
          </p:nvSpPr>
          <p:spPr bwMode="auto">
            <a:xfrm>
              <a:off x="7340600" y="5010150"/>
              <a:ext cx="1263650" cy="3794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1" lang="en-US" altLang="ja-JP">
                  <a:latin typeface="Arial" charset="0"/>
                </a:rPr>
                <a:t>2 - 3%</a:t>
              </a:r>
            </a:p>
          </p:txBody>
        </p:sp>
        <p:sp>
          <p:nvSpPr>
            <p:cNvPr id="330788" name="Text Box 36"/>
            <p:cNvSpPr txBox="1">
              <a:spLocks noChangeArrowheads="1"/>
            </p:cNvSpPr>
            <p:nvPr/>
          </p:nvSpPr>
          <p:spPr bwMode="auto">
            <a:xfrm>
              <a:off x="2146300" y="2646363"/>
              <a:ext cx="1697038" cy="600075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Silicon Semiconductor</a:t>
              </a:r>
            </a:p>
          </p:txBody>
        </p:sp>
        <p:cxnSp>
          <p:nvCxnSpPr>
            <p:cNvPr id="140318" name="AutoShape 37"/>
            <p:cNvCxnSpPr>
              <a:cxnSpLocks noChangeAspect="1" noChangeShapeType="1"/>
            </p:cNvCxnSpPr>
            <p:nvPr/>
          </p:nvCxnSpPr>
          <p:spPr bwMode="auto">
            <a:xfrm flipV="1">
              <a:off x="1868488" y="2933700"/>
              <a:ext cx="273050" cy="893763"/>
            </a:xfrm>
            <a:prstGeom prst="bentConnector3">
              <a:avLst>
                <a:gd name="adj1" fmla="val 645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19" name="AutoShape 38"/>
            <p:cNvCxnSpPr>
              <a:cxnSpLocks noChangeShapeType="1"/>
            </p:cNvCxnSpPr>
            <p:nvPr/>
          </p:nvCxnSpPr>
          <p:spPr bwMode="auto">
            <a:xfrm>
              <a:off x="1868488" y="3827463"/>
              <a:ext cx="336550" cy="1123950"/>
            </a:xfrm>
            <a:prstGeom prst="bentConnector3">
              <a:avLst>
                <a:gd name="adj1" fmla="val 5136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320" name="Line 39"/>
            <p:cNvSpPr>
              <a:spLocks noChangeShapeType="1"/>
            </p:cNvSpPr>
            <p:nvPr/>
          </p:nvSpPr>
          <p:spPr bwMode="auto">
            <a:xfrm>
              <a:off x="1868488" y="3827463"/>
              <a:ext cx="4175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330792" name="Text Box 40"/>
            <p:cNvSpPr txBox="1">
              <a:spLocks noChangeArrowheads="1"/>
            </p:cNvSpPr>
            <p:nvPr/>
          </p:nvSpPr>
          <p:spPr bwMode="auto">
            <a:xfrm>
              <a:off x="2146300" y="3548063"/>
              <a:ext cx="1681163" cy="600075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Compound</a:t>
              </a:r>
            </a:p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Semiconductor</a:t>
              </a:r>
            </a:p>
          </p:txBody>
        </p:sp>
        <p:sp>
          <p:nvSpPr>
            <p:cNvPr id="330793" name="Text Box 41"/>
            <p:cNvSpPr txBox="1">
              <a:spLocks noChangeArrowheads="1"/>
            </p:cNvSpPr>
            <p:nvPr/>
          </p:nvSpPr>
          <p:spPr bwMode="auto">
            <a:xfrm>
              <a:off x="1035050" y="3517900"/>
              <a:ext cx="838200" cy="660400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1" lang="en-US" altLang="ja-JP">
                  <a:latin typeface="Arial" charset="0"/>
                </a:rPr>
                <a:t>Solar </a:t>
              </a:r>
            </a:p>
            <a:p>
              <a:pPr>
                <a:defRPr/>
              </a:pPr>
              <a:r>
                <a:rPr kumimoji="1" lang="en-US" altLang="ja-JP">
                  <a:latin typeface="Arial" charset="0"/>
                </a:rPr>
                <a:t>Cell</a:t>
              </a:r>
            </a:p>
          </p:txBody>
        </p:sp>
        <p:sp>
          <p:nvSpPr>
            <p:cNvPr id="330794" name="Text Box 42"/>
            <p:cNvSpPr txBox="1">
              <a:spLocks noChangeArrowheads="1"/>
            </p:cNvSpPr>
            <p:nvPr/>
          </p:nvSpPr>
          <p:spPr bwMode="auto">
            <a:xfrm>
              <a:off x="2146300" y="4662488"/>
              <a:ext cx="1703388" cy="600075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Organic</a:t>
              </a:r>
            </a:p>
            <a:p>
              <a:pPr>
                <a:defRPr/>
              </a:pPr>
              <a:r>
                <a:rPr kumimoji="1" lang="en-US" altLang="ja-JP" sz="1600">
                  <a:latin typeface="Arial" charset="0"/>
                </a:rPr>
                <a:t>Semiconductor</a:t>
              </a:r>
            </a:p>
          </p:txBody>
        </p:sp>
        <p:sp>
          <p:nvSpPr>
            <p:cNvPr id="140324" name="AutoShape 44"/>
            <p:cNvSpPr>
              <a:spLocks noChangeArrowheads="1"/>
            </p:cNvSpPr>
            <p:nvPr/>
          </p:nvSpPr>
          <p:spPr bwMode="auto">
            <a:xfrm>
              <a:off x="8532813" y="2565400"/>
              <a:ext cx="360362" cy="358775"/>
            </a:xfrm>
            <a:prstGeom prst="leftArrow">
              <a:avLst>
                <a:gd name="adj1" fmla="val 50000"/>
                <a:gd name="adj2" fmla="val 25111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40291" name="Rectangle 35"/>
          <p:cNvSpPr>
            <a:spLocks noGrp="1" noChangeArrowheads="1"/>
          </p:cNvSpPr>
          <p:nvPr>
            <p:ph type="body" idx="4294967295"/>
          </p:nvPr>
        </p:nvSpPr>
        <p:spPr>
          <a:xfrm>
            <a:off x="216533" y="250031"/>
            <a:ext cx="6946267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8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Types and Conversion Efficiency of Solar Cell</a:t>
            </a:r>
            <a:endParaRPr lang="ja-JP" altLang="en-US" sz="2800" dirty="0" smtClean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40310" name="Group 20"/>
          <p:cNvGrpSpPr>
            <a:grpSpLocks/>
          </p:cNvGrpSpPr>
          <p:nvPr/>
        </p:nvGrpSpPr>
        <p:grpSpPr bwMode="auto">
          <a:xfrm>
            <a:off x="781784" y="1165225"/>
            <a:ext cx="7489825" cy="815975"/>
            <a:chOff x="582" y="3510"/>
            <a:chExt cx="4718" cy="514"/>
          </a:xfrm>
        </p:grpSpPr>
        <p:sp>
          <p:nvSpPr>
            <p:cNvPr id="140325" name="Text Box 21"/>
            <p:cNvSpPr txBox="1">
              <a:spLocks noChangeArrowheads="1"/>
            </p:cNvSpPr>
            <p:nvPr/>
          </p:nvSpPr>
          <p:spPr bwMode="auto">
            <a:xfrm>
              <a:off x="648" y="3631"/>
              <a:ext cx="19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2000" dirty="0">
                  <a:ea typeface="MS PGothic" panose="020B0600070205080204" pitchFamily="34" charset="-128"/>
                </a:rPr>
                <a:t>Conversion Efficiency =</a:t>
              </a:r>
              <a:endParaRPr kumimoji="1" lang="ja-JP" altLang="en-US" sz="2000" dirty="0">
                <a:ea typeface="MS PGothic" panose="020B0600070205080204" pitchFamily="34" charset="-128"/>
              </a:endParaRPr>
            </a:p>
          </p:txBody>
        </p:sp>
        <p:sp>
          <p:nvSpPr>
            <p:cNvPr id="140326" name="Text Box 22"/>
            <p:cNvSpPr txBox="1">
              <a:spLocks noChangeArrowheads="1"/>
            </p:cNvSpPr>
            <p:nvPr/>
          </p:nvSpPr>
          <p:spPr bwMode="auto">
            <a:xfrm>
              <a:off x="2553" y="3510"/>
              <a:ext cx="18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2000" dirty="0">
                  <a:ea typeface="MS PGothic" panose="020B0600070205080204" pitchFamily="34" charset="-128"/>
                </a:rPr>
                <a:t>Electric Energy Output</a:t>
              </a:r>
            </a:p>
          </p:txBody>
        </p:sp>
        <p:sp>
          <p:nvSpPr>
            <p:cNvPr id="140327" name="Text Box 23"/>
            <p:cNvSpPr txBox="1">
              <a:spLocks noChangeArrowheads="1"/>
            </p:cNvSpPr>
            <p:nvPr/>
          </p:nvSpPr>
          <p:spPr bwMode="auto">
            <a:xfrm>
              <a:off x="2405" y="3748"/>
              <a:ext cx="2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ja-JP" sz="2000" dirty="0">
                  <a:ea typeface="MS PGothic" panose="020B0600070205080204" pitchFamily="34" charset="-128"/>
                </a:rPr>
                <a:t>Energy of Insolation on cell</a:t>
              </a:r>
            </a:p>
          </p:txBody>
        </p:sp>
        <p:sp>
          <p:nvSpPr>
            <p:cNvPr id="140328" name="Line 24"/>
            <p:cNvSpPr>
              <a:spLocks noChangeShapeType="1"/>
            </p:cNvSpPr>
            <p:nvPr/>
          </p:nvSpPr>
          <p:spPr bwMode="auto">
            <a:xfrm>
              <a:off x="2590" y="3766"/>
              <a:ext cx="1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0329" name="Text Box 25"/>
            <p:cNvSpPr txBox="1">
              <a:spLocks noChangeArrowheads="1"/>
            </p:cNvSpPr>
            <p:nvPr/>
          </p:nvSpPr>
          <p:spPr bwMode="auto">
            <a:xfrm>
              <a:off x="4526" y="363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2000">
                  <a:ea typeface="MS PGothic" panose="020B0600070205080204" pitchFamily="34" charset="-128"/>
                </a:rPr>
                <a:t>x</a:t>
              </a:r>
            </a:p>
          </p:txBody>
        </p:sp>
        <p:sp>
          <p:nvSpPr>
            <p:cNvPr id="140330" name="Text Box 26"/>
            <p:cNvSpPr txBox="1">
              <a:spLocks noChangeArrowheads="1"/>
            </p:cNvSpPr>
            <p:nvPr/>
          </p:nvSpPr>
          <p:spPr bwMode="auto">
            <a:xfrm>
              <a:off x="4637" y="3649"/>
              <a:ext cx="5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2000">
                  <a:ea typeface="MS PGothic" panose="020B0600070205080204" pitchFamily="34" charset="-128"/>
                </a:rPr>
                <a:t>100%</a:t>
              </a:r>
            </a:p>
          </p:txBody>
        </p:sp>
        <p:sp>
          <p:nvSpPr>
            <p:cNvPr id="140331" name="AutoShape 27"/>
            <p:cNvSpPr>
              <a:spLocks noChangeArrowheads="1"/>
            </p:cNvSpPr>
            <p:nvPr/>
          </p:nvSpPr>
          <p:spPr bwMode="auto">
            <a:xfrm>
              <a:off x="582" y="3521"/>
              <a:ext cx="4718" cy="503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77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39" y="2209801"/>
            <a:ext cx="2013049" cy="422830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636" y="2209800"/>
            <a:ext cx="1798486" cy="422830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239" y="4634877"/>
            <a:ext cx="2013049" cy="181845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52" y="3957991"/>
            <a:ext cx="2013049" cy="181845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780928"/>
            <a:ext cx="2013049" cy="181845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2636912"/>
            <a:ext cx="1600036" cy="413219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403" y="2160253"/>
            <a:ext cx="2796786" cy="6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3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680" y="432526"/>
            <a:ext cx="496855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b="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IN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IN" sz="2800" b="0" spc="-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6615" y="4901184"/>
            <a:ext cx="8430768" cy="1467345"/>
            <a:chOff x="356615" y="4901184"/>
            <a:chExt cx="8430768" cy="1467345"/>
          </a:xfrm>
        </p:grpSpPr>
        <p:sp>
          <p:nvSpPr>
            <p:cNvPr id="3" name="object 3"/>
            <p:cNvSpPr txBox="1"/>
            <p:nvPr/>
          </p:nvSpPr>
          <p:spPr>
            <a:xfrm>
              <a:off x="3318509" y="5986373"/>
              <a:ext cx="3158491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55600" marR="5080" indent="-342900" algn="ctr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 </a:t>
              </a:r>
              <a:r>
                <a:rPr sz="24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 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module</a:t>
              </a:r>
            </a:p>
          </p:txBody>
        </p:sp>
        <p:sp>
          <p:nvSpPr>
            <p:cNvPr id="4" name="object 4"/>
            <p:cNvSpPr/>
            <p:nvPr/>
          </p:nvSpPr>
          <p:spPr>
            <a:xfrm>
              <a:off x="356615" y="4901184"/>
              <a:ext cx="8430768" cy="8229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7809" y="1129006"/>
            <a:ext cx="8241030" cy="75982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5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is 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several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power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solar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64000" y="2286000"/>
            <a:ext cx="2491105" cy="1223967"/>
            <a:chOff x="4064000" y="2852936"/>
            <a:chExt cx="2491105" cy="1223967"/>
          </a:xfrm>
        </p:grpSpPr>
        <p:sp>
          <p:nvSpPr>
            <p:cNvPr id="6" name="object 6"/>
            <p:cNvSpPr/>
            <p:nvPr/>
          </p:nvSpPr>
          <p:spPr>
            <a:xfrm>
              <a:off x="4067944" y="2852936"/>
              <a:ext cx="2011679" cy="914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064000" y="3685108"/>
              <a:ext cx="2491105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solar</a:t>
              </a:r>
              <a:r>
                <a:rPr sz="2400" spc="-9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11673" y="3962400"/>
            <a:ext cx="474345" cy="586485"/>
            <a:chOff x="5011673" y="4267200"/>
            <a:chExt cx="474345" cy="586485"/>
          </a:xfrm>
        </p:grpSpPr>
        <p:sp>
          <p:nvSpPr>
            <p:cNvPr id="8" name="object 8"/>
            <p:cNvSpPr/>
            <p:nvPr/>
          </p:nvSpPr>
          <p:spPr>
            <a:xfrm>
              <a:off x="5011673" y="4267200"/>
              <a:ext cx="474345" cy="584200"/>
            </a:xfrm>
            <a:custGeom>
              <a:avLst/>
              <a:gdLst/>
              <a:ahLst/>
              <a:cxnLst/>
              <a:rect l="l" t="t" r="r" b="b"/>
              <a:pathLst>
                <a:path w="474345" h="584200">
                  <a:moveTo>
                    <a:pt x="473963" y="346709"/>
                  </a:moveTo>
                  <a:lnTo>
                    <a:pt x="0" y="346709"/>
                  </a:lnTo>
                  <a:lnTo>
                    <a:pt x="236981" y="583691"/>
                  </a:lnTo>
                  <a:lnTo>
                    <a:pt x="473963" y="346709"/>
                  </a:lnTo>
                  <a:close/>
                </a:path>
                <a:path w="474345" h="584200">
                  <a:moveTo>
                    <a:pt x="355473" y="0"/>
                  </a:moveTo>
                  <a:lnTo>
                    <a:pt x="118490" y="0"/>
                  </a:lnTo>
                  <a:lnTo>
                    <a:pt x="118490" y="346709"/>
                  </a:lnTo>
                  <a:lnTo>
                    <a:pt x="355473" y="346709"/>
                  </a:lnTo>
                  <a:lnTo>
                    <a:pt x="3554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11673" y="4269485"/>
              <a:ext cx="474345" cy="584200"/>
            </a:xfrm>
            <a:custGeom>
              <a:avLst/>
              <a:gdLst/>
              <a:ahLst/>
              <a:cxnLst/>
              <a:rect l="l" t="t" r="r" b="b"/>
              <a:pathLst>
                <a:path w="474345" h="584200">
                  <a:moveTo>
                    <a:pt x="0" y="346709"/>
                  </a:moveTo>
                  <a:lnTo>
                    <a:pt x="118490" y="346709"/>
                  </a:lnTo>
                  <a:lnTo>
                    <a:pt x="118490" y="0"/>
                  </a:lnTo>
                  <a:lnTo>
                    <a:pt x="355473" y="0"/>
                  </a:lnTo>
                  <a:lnTo>
                    <a:pt x="355473" y="346709"/>
                  </a:lnTo>
                  <a:lnTo>
                    <a:pt x="473963" y="346709"/>
                  </a:lnTo>
                  <a:lnTo>
                    <a:pt x="236981" y="583691"/>
                  </a:lnTo>
                  <a:lnTo>
                    <a:pt x="0" y="34670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15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624" y="403257"/>
            <a:ext cx="646366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sz="28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Solar 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sz="28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Why</a:t>
            </a:r>
            <a:r>
              <a:rPr sz="2800" b="0" spc="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604" y="3884676"/>
            <a:ext cx="8622792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455" y="1859279"/>
            <a:ext cx="176022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9619" y="1226058"/>
            <a:ext cx="7159625" cy="170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+mj-lt"/>
                <a:cs typeface="Georgia"/>
              </a:rPr>
              <a:t>Series connection </a:t>
            </a:r>
            <a:r>
              <a:rPr sz="2800" b="1" spc="-10" dirty="0">
                <a:latin typeface="Symbol"/>
                <a:cs typeface="Symbol"/>
              </a:rPr>
              <a:t>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+mj-lt"/>
                <a:cs typeface="Georgia"/>
              </a:rPr>
              <a:t>Voltage is additive</a:t>
            </a:r>
            <a:endParaRPr sz="2800" dirty="0">
              <a:latin typeface="+mj-lt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3094355" marR="1486535">
              <a:lnSpc>
                <a:spcPct val="100000"/>
              </a:lnSpc>
            </a:pPr>
            <a:r>
              <a:rPr sz="2400" b="1" spc="-5" dirty="0">
                <a:solidFill>
                  <a:srgbClr val="214043"/>
                </a:solidFill>
                <a:latin typeface="Arial"/>
                <a:cs typeface="Arial"/>
              </a:rPr>
              <a:t>Single solar cell  </a:t>
            </a:r>
            <a:r>
              <a:rPr sz="2400" b="1" dirty="0">
                <a:solidFill>
                  <a:srgbClr val="214043"/>
                </a:solidFill>
                <a:latin typeface="Arial"/>
                <a:cs typeface="Arial"/>
              </a:rPr>
              <a:t>power = </a:t>
            </a:r>
            <a:r>
              <a:rPr sz="2400" b="1" spc="-5" dirty="0" smtClean="0">
                <a:solidFill>
                  <a:srgbClr val="214043"/>
                </a:solidFill>
                <a:latin typeface="Arial"/>
                <a:cs typeface="Arial"/>
              </a:rPr>
              <a:t>5</a:t>
            </a:r>
            <a:r>
              <a:rPr lang="en-IN" sz="2400" b="1" spc="-5" dirty="0" smtClean="0">
                <a:solidFill>
                  <a:srgbClr val="214043"/>
                </a:solidFill>
                <a:latin typeface="Arial"/>
                <a:cs typeface="Arial"/>
              </a:rPr>
              <a:t>.0</a:t>
            </a:r>
            <a:r>
              <a:rPr sz="2400" b="1" spc="-105" dirty="0" smtClean="0">
                <a:solidFill>
                  <a:srgbClr val="21404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14043"/>
                </a:solidFill>
                <a:latin typeface="Arial"/>
                <a:cs typeface="Arial"/>
              </a:rPr>
              <a:t>Watts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596" y="5900420"/>
            <a:ext cx="762020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Georgia"/>
                <a:cs typeface="Georgia"/>
              </a:rPr>
              <a:t>6 </a:t>
            </a:r>
            <a:r>
              <a:rPr sz="2800" b="1" spc="-10" dirty="0">
                <a:latin typeface="Georgia"/>
                <a:cs typeface="Georgia"/>
              </a:rPr>
              <a:t>cells </a:t>
            </a:r>
            <a:r>
              <a:rPr sz="2800" b="1" spc="-5" dirty="0">
                <a:latin typeface="Georgia"/>
                <a:cs typeface="Georgia"/>
              </a:rPr>
              <a:t>in series connection </a:t>
            </a:r>
            <a:r>
              <a:rPr sz="2800" b="1" spc="-10" dirty="0">
                <a:latin typeface="Symbol"/>
                <a:cs typeface="Symbol"/>
              </a:rPr>
              <a:t>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lang="en-IN" sz="2800" b="1" spc="-5" dirty="0" smtClean="0">
                <a:latin typeface="Georgia"/>
                <a:cs typeface="Times New Roman"/>
              </a:rPr>
              <a:t>30</a:t>
            </a:r>
            <a:r>
              <a:rPr sz="2800" b="1" spc="65" dirty="0" smtClean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Watts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5017" y="3158489"/>
            <a:ext cx="475615" cy="584200"/>
          </a:xfrm>
          <a:custGeom>
            <a:avLst/>
            <a:gdLst/>
            <a:ahLst/>
            <a:cxnLst/>
            <a:rect l="l" t="t" r="r" b="b"/>
            <a:pathLst>
              <a:path w="475614" h="584200">
                <a:moveTo>
                  <a:pt x="475488" y="345948"/>
                </a:moveTo>
                <a:lnTo>
                  <a:pt x="0" y="345948"/>
                </a:lnTo>
                <a:lnTo>
                  <a:pt x="237744" y="583692"/>
                </a:lnTo>
                <a:lnTo>
                  <a:pt x="475488" y="345948"/>
                </a:lnTo>
                <a:close/>
              </a:path>
              <a:path w="475614" h="584200">
                <a:moveTo>
                  <a:pt x="356616" y="0"/>
                </a:moveTo>
                <a:lnTo>
                  <a:pt x="118872" y="0"/>
                </a:lnTo>
                <a:lnTo>
                  <a:pt x="118872" y="345948"/>
                </a:lnTo>
                <a:lnTo>
                  <a:pt x="356616" y="345948"/>
                </a:lnTo>
                <a:lnTo>
                  <a:pt x="3566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5017" y="3158489"/>
            <a:ext cx="475615" cy="584200"/>
          </a:xfrm>
          <a:custGeom>
            <a:avLst/>
            <a:gdLst/>
            <a:ahLst/>
            <a:cxnLst/>
            <a:rect l="l" t="t" r="r" b="b"/>
            <a:pathLst>
              <a:path w="475614" h="584200">
                <a:moveTo>
                  <a:pt x="0" y="345948"/>
                </a:moveTo>
                <a:lnTo>
                  <a:pt x="118872" y="345948"/>
                </a:lnTo>
                <a:lnTo>
                  <a:pt x="118872" y="0"/>
                </a:lnTo>
                <a:lnTo>
                  <a:pt x="356616" y="0"/>
                </a:lnTo>
                <a:lnTo>
                  <a:pt x="356616" y="345948"/>
                </a:lnTo>
                <a:lnTo>
                  <a:pt x="475488" y="345948"/>
                </a:lnTo>
                <a:lnTo>
                  <a:pt x="237744" y="583692"/>
                </a:lnTo>
                <a:lnTo>
                  <a:pt x="0" y="34594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58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3240" y="1447800"/>
            <a:ext cx="7595183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4903" y="318689"/>
            <a:ext cx="69847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2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</a:t>
            </a:r>
            <a:r>
              <a:rPr lang="en-IN" sz="2800" spc="-254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 </a:t>
            </a:r>
            <a:r>
              <a:rPr lang="en-IN" sz="2800" spc="-3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IN" sz="280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3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IN" sz="2800" spc="-36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3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79464"/>
            <a:ext cx="63649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2800" spc="-2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  <a:r>
              <a:rPr lang="en-IN" sz="2800" spc="-25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alone </a:t>
            </a:r>
            <a:r>
              <a:rPr lang="en-IN" sz="2800" spc="-3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IN" sz="280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Water Pumping </a:t>
            </a:r>
            <a:r>
              <a:rPr lang="en-IN" sz="2800" spc="-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2246" y="1388110"/>
            <a:ext cx="184261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solidFill>
                  <a:srgbClr val="404040"/>
                </a:solidFill>
                <a:latin typeface="Arial"/>
                <a:cs typeface="Arial"/>
              </a:rPr>
              <a:t>Water </a:t>
            </a:r>
            <a:r>
              <a:rPr sz="2000" b="1" spc="-155" dirty="0">
                <a:solidFill>
                  <a:srgbClr val="404040"/>
                </a:solidFill>
                <a:latin typeface="Arial"/>
                <a:cs typeface="Arial"/>
              </a:rPr>
              <a:t>pumping</a:t>
            </a:r>
            <a:r>
              <a:rPr sz="2000" b="1" spc="-1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404040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4450" y="2057400"/>
            <a:ext cx="5536692" cy="374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2320" y="1628800"/>
            <a:ext cx="1315593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31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3728" y="383758"/>
            <a:ext cx="55461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23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  <a:r>
              <a:rPr lang="en-IN" sz="2800" spc="-38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IN" sz="2800" spc="-2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3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IN" sz="2800" spc="-36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2612" y="1099296"/>
            <a:ext cx="7126988" cy="5225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09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2994" y="342024"/>
            <a:ext cx="48293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2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GRID-TIED </a:t>
            </a:r>
            <a:r>
              <a:rPr lang="en-IN" sz="2800" spc="-38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IN" sz="2800" spc="-1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3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IN" sz="2800" spc="-36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9632" y="1152130"/>
            <a:ext cx="6637400" cy="5445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9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67" y="238860"/>
            <a:ext cx="7283833" cy="827939"/>
          </a:xfrm>
        </p:spPr>
        <p:txBody>
          <a:bodyPr>
            <a:normAutofit fontScale="90000"/>
          </a:bodyPr>
          <a:lstStyle/>
          <a:p>
            <a:pPr algn="l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STUDY: “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Off-grid Electrification of Village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Khaira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BegiDistrict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Chatra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Jharkhand, India”.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26" y="1412776"/>
            <a:ext cx="6634974" cy="4976364"/>
          </a:xfrm>
          <a:prstGeom prst="rect">
            <a:avLst/>
          </a:prstGeom>
        </p:spPr>
      </p:pic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3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Researcher is Blind to Novel Innovation</a:t>
            </a:r>
            <a:endParaRPr lang="en-IN" sz="2800" dirty="0"/>
          </a:p>
        </p:txBody>
      </p:sp>
      <p:pic>
        <p:nvPicPr>
          <p:cNvPr id="21506" name="Picture 2" descr="https://images.squarespace-cdn.com/content/v1/547e053ae4b04768d95052b5/1449545907243-AHKE1H7G260OO4WJ9L3C/image-asset.jpe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536504" cy="33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61329"/>
            <a:ext cx="4403124" cy="219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3068960"/>
            <a:ext cx="3802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Blackadder ITC" panose="04020505051007020D02" pitchFamily="82" charset="0"/>
              </a:rPr>
              <a:t>Must be open to all possible interpretations…..</a:t>
            </a:r>
            <a:endParaRPr lang="en-IN" sz="2800" b="1" dirty="0">
              <a:solidFill>
                <a:srgbClr val="00B0F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71" y="176625"/>
            <a:ext cx="7123049" cy="952340"/>
          </a:xfrm>
        </p:spPr>
        <p:txBody>
          <a:bodyPr/>
          <a:lstStyle/>
          <a:p>
            <a:pPr algn="l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Khaira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-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Chatra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Jharkhand, India”.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181099"/>
            <a:ext cx="7772400" cy="5428617"/>
          </a:xfrm>
          <a:prstGeom prst="rect">
            <a:avLst/>
          </a:prstGeom>
        </p:spPr>
      </p:pic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25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01" y="220000"/>
            <a:ext cx="8229600" cy="700087"/>
          </a:xfrm>
        </p:spPr>
        <p:txBody>
          <a:bodyPr/>
          <a:lstStyle/>
          <a:p>
            <a:r>
              <a:rPr lang="en-IN" sz="2800" dirty="0"/>
              <a:t>VILLAGE AT A GLANCE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7" y="1133475"/>
            <a:ext cx="8905875" cy="3629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68" y="920087"/>
            <a:ext cx="3358698" cy="2811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078" y="960764"/>
            <a:ext cx="3625931" cy="31241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79" y="3152881"/>
            <a:ext cx="3678748" cy="30934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831" y="2728928"/>
            <a:ext cx="4191000" cy="3517446"/>
          </a:xfrm>
          <a:prstGeom prst="rect">
            <a:avLst/>
          </a:prstGeom>
        </p:spPr>
      </p:pic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136462" y="4843462"/>
            <a:ext cx="678400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of the village is mainly depended on the agricultural activities.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Paddy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main crop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this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154120" y="3302280"/>
              <a:ext cx="1711440" cy="2725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43680" y="3290400"/>
                <a:ext cx="1734480" cy="27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2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sz="2800" dirty="0" smtClean="0"/>
              <a:t>Plant Layout</a:t>
            </a:r>
            <a:endParaRPr lang="en-I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98551"/>
            <a:ext cx="8301244" cy="5497512"/>
          </a:xfrm>
          <a:prstGeom prst="rect">
            <a:avLst/>
          </a:prstGeom>
        </p:spPr>
      </p:pic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12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1" y="120502"/>
            <a:ext cx="8229600" cy="855811"/>
          </a:xfrm>
        </p:spPr>
        <p:txBody>
          <a:bodyPr/>
          <a:lstStyle/>
          <a:p>
            <a:r>
              <a:rPr lang="en-IN" sz="2800" dirty="0"/>
              <a:t>PROJECT BRIEF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0608" y="1567333"/>
            <a:ext cx="8591872" cy="4525963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nstallation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5.80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kWp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alone Solar PV Plant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20kWh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Panasonic make Lithium Ion battery for energy storage.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has been installed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villages and each household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through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distribution line.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day time, surplus power will be utilized to run productive load such as rice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huller and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water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house is having a provision of Lighting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Fan and Mobile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charging.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2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IN" sz="2800" dirty="0" smtClean="0"/>
              <a:t>Project Summary</a:t>
            </a:r>
            <a:endParaRPr lang="en-IN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9" y="1539876"/>
            <a:ext cx="8731864" cy="4556124"/>
          </a:xfrm>
          <a:prstGeom prst="rect">
            <a:avLst/>
          </a:prstGeom>
        </p:spPr>
      </p:pic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5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2" y="78267"/>
            <a:ext cx="8229600" cy="1143000"/>
          </a:xfrm>
        </p:spPr>
        <p:txBody>
          <a:bodyPr/>
          <a:lstStyle/>
          <a:p>
            <a:r>
              <a:rPr lang="en-IN" sz="2800" dirty="0" smtClean="0"/>
              <a:t>Tariff Fixation and Revenue Collection</a:t>
            </a:r>
            <a:endParaRPr lang="en-IN" sz="28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15951" y="1305121"/>
            <a:ext cx="8738253" cy="4525963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preliminary interaction, it was found that villagers are willing to pay for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power supplied by solar mini grid.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tariff of 100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/Months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use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tariff of 150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./Month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livelihood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useslike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 huller.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 energy committee has been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constituted a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members including 2 Male and 3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monitor/manage the operational and financial issues.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committee will also circulate the annual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 to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household so that every consumer can know the financial status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8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848"/>
            <a:ext cx="8229600" cy="816465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Status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71623"/>
            <a:ext cx="7239000" cy="5533739"/>
          </a:xfrm>
          <a:prstGeom prst="rect">
            <a:avLst/>
          </a:prstGeom>
        </p:spPr>
      </p:pic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94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r>
              <a:rPr lang="en-IN" sz="2800" dirty="0"/>
              <a:t>Measureable Impacts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8" y="1332899"/>
            <a:ext cx="8949091" cy="3028923"/>
          </a:xfrm>
          <a:prstGeom prst="rect">
            <a:avLst/>
          </a:prstGeom>
        </p:spPr>
      </p:pic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8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797675" cy="1143000"/>
          </a:xfrm>
        </p:spPr>
        <p:txBody>
          <a:bodyPr/>
          <a:lstStyle/>
          <a:p>
            <a:r>
              <a:rPr lang="en-US" altLang="en-US" sz="2800" smtClean="0"/>
              <a:t>Idealized Equivalent circuit of a Solar Cell</a:t>
            </a:r>
            <a:endParaRPr lang="en-IN" altLang="en-US" sz="2800" smtClean="0"/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67544" y="5551065"/>
            <a:ext cx="8285163" cy="830263"/>
          </a:xfrm>
          <a:prstGeom prst="rect">
            <a:avLst/>
          </a:prstGeom>
          <a:noFill/>
          <a:ln w="66675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Each photon with energy greater than </a:t>
            </a:r>
            <a:r>
              <a:rPr lang="en-US" altLang="en-US" sz="2400" i="1" dirty="0" err="1">
                <a:solidFill>
                  <a:srgbClr val="0070C0"/>
                </a:solidFill>
              </a:rPr>
              <a:t>E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g</a:t>
            </a:r>
            <a:r>
              <a:rPr lang="en-US" altLang="en-US" sz="2400" i="1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 err="1">
                <a:solidFill>
                  <a:srgbClr val="0070C0"/>
                </a:solidFill>
              </a:rPr>
              <a:t>h</a:t>
            </a:r>
            <a:r>
              <a:rPr lang="en-US" altLang="en-US" sz="2400" i="1" dirty="0" err="1">
                <a:solidFill>
                  <a:srgbClr val="0070C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g</a:t>
            </a:r>
            <a:r>
              <a:rPr lang="en-US" altLang="en-US" sz="2400" i="1" dirty="0">
                <a:solidFill>
                  <a:srgbClr val="0070C0"/>
                </a:solidFill>
              </a:rPr>
              <a:t> produces one electronic charge q at a voltage of </a:t>
            </a:r>
            <a:r>
              <a:rPr lang="en-US" altLang="en-US" sz="2400" i="1" dirty="0">
                <a:solidFill>
                  <a:srgbClr val="0070C0"/>
                </a:solidFill>
                <a:sym typeface="Symbol" panose="05050102010706020507" pitchFamily="18" charset="2"/>
              </a:rPr>
              <a:t>V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g </a:t>
            </a:r>
            <a:r>
              <a:rPr lang="en-US" altLang="en-US" sz="2400" i="1" dirty="0">
                <a:solidFill>
                  <a:srgbClr val="0070C0"/>
                </a:solidFill>
              </a:rPr>
              <a:t>=</a:t>
            </a:r>
            <a:r>
              <a:rPr lang="en-US" altLang="en-US" sz="2400" i="1" dirty="0" err="1">
                <a:solidFill>
                  <a:srgbClr val="0070C0"/>
                </a:solidFill>
              </a:rPr>
              <a:t>h</a:t>
            </a:r>
            <a:r>
              <a:rPr lang="en-US" altLang="en-US" sz="2400" i="1" dirty="0" err="1">
                <a:solidFill>
                  <a:srgbClr val="0070C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g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/q. </a:t>
            </a:r>
            <a:endParaRPr lang="en-IN" altLang="en-US" sz="2400" i="1" dirty="0">
              <a:solidFill>
                <a:srgbClr val="0070C0"/>
              </a:solidFill>
            </a:endParaRPr>
          </a:p>
        </p:txBody>
      </p:sp>
      <p:pic>
        <p:nvPicPr>
          <p:cNvPr id="8197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328" y="1252984"/>
            <a:ext cx="2667000" cy="2032000"/>
          </a:xfrm>
        </p:spPr>
      </p:pic>
      <p:pic>
        <p:nvPicPr>
          <p:cNvPr id="819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3" y="3540224"/>
            <a:ext cx="3889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8077"/>
              </p:ext>
            </p:extLst>
          </p:nvPr>
        </p:nvGraphicFramePr>
        <p:xfrm>
          <a:off x="5634008" y="3927845"/>
          <a:ext cx="3109891" cy="88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7" imgW="1790700" imgH="508000" progId="Equation.3">
                  <p:embed/>
                </p:oleObj>
              </mc:Choice>
              <mc:Fallback>
                <p:oleObj name="Equation" r:id="rId7" imgW="1790700" imgH="508000" progId="Equation.3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08" y="3927845"/>
                        <a:ext cx="3109891" cy="882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2" y="1248097"/>
            <a:ext cx="36576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495924" y="3327375"/>
            <a:ext cx="3384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Net Current in the load</a:t>
            </a:r>
            <a:endParaRPr lang="en-IN" altLang="en-US" sz="2400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932040" y="1052736"/>
            <a:ext cx="3384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Physical Circuit</a:t>
            </a:r>
            <a:endParaRPr lang="en-IN" altLang="en-US" sz="2400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11385" y="3111351"/>
            <a:ext cx="4104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Equivalent Functional Circuit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95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336271" y="410580"/>
            <a:ext cx="6797675" cy="576957"/>
          </a:xfrm>
        </p:spPr>
        <p:txBody>
          <a:bodyPr/>
          <a:lstStyle/>
          <a:p>
            <a:r>
              <a:rPr lang="en-US" altLang="en-US" sz="2800" dirty="0" smtClean="0"/>
              <a:t>Capacity of a Solar Cell</a:t>
            </a:r>
            <a:endParaRPr lang="en-IN" altLang="en-US" sz="2800" dirty="0" smtClean="0"/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124744"/>
            <a:ext cx="3889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401638" y="306896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The ideal </a:t>
            </a:r>
            <a:r>
              <a:rPr lang="en-US" altLang="en-US" sz="2400" i="1" dirty="0"/>
              <a:t>I-V</a:t>
            </a:r>
            <a:r>
              <a:rPr lang="en-US" altLang="en-US" sz="2400" dirty="0"/>
              <a:t> characteristics of a solar cell are given by</a:t>
            </a:r>
            <a:endParaRPr lang="en-IN" altLang="en-US" sz="2400" dirty="0"/>
          </a:p>
        </p:txBody>
      </p:sp>
      <p:graphicFrame>
        <p:nvGraphicFramePr>
          <p:cNvPr id="82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15050"/>
              </p:ext>
            </p:extLst>
          </p:nvPr>
        </p:nvGraphicFramePr>
        <p:xfrm>
          <a:off x="5048448" y="2996952"/>
          <a:ext cx="3556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Equation" r:id="rId6" imgW="2120900" imgH="482600" progId="Equation.3">
                  <p:embed/>
                </p:oleObj>
              </mc:Choice>
              <mc:Fallback>
                <p:oleObj name="Equation" r:id="rId6" imgW="2120900" imgH="482600" progId="Equation.3">
                  <p:embed/>
                  <p:pic>
                    <p:nvPicPr>
                      <p:cNvPr id="82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448" y="2996952"/>
                        <a:ext cx="35560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381000" y="3861048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The source </a:t>
            </a:r>
            <a:r>
              <a:rPr lang="en-US" altLang="en-US" sz="2400" i="1" dirty="0"/>
              <a:t>I</a:t>
            </a:r>
            <a:r>
              <a:rPr lang="en-US" altLang="en-US" sz="2400" i="1" baseline="-25000" dirty="0"/>
              <a:t>L</a:t>
            </a:r>
            <a:r>
              <a:rPr lang="en-US" altLang="en-US" sz="2400" dirty="0"/>
              <a:t> results from the excitation of excess carriers by solar radiation, </a:t>
            </a:r>
            <a:r>
              <a:rPr lang="en-US" altLang="en-US" sz="2400" i="1" dirty="0"/>
              <a:t>I</a:t>
            </a:r>
            <a:r>
              <a:rPr lang="en-US" altLang="en-US" sz="2400" i="1" baseline="-25000" dirty="0"/>
              <a:t>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</a:t>
            </a:r>
            <a:r>
              <a:rPr lang="en-US" altLang="en-US" sz="2400" dirty="0"/>
              <a:t> the diode saturation current, and </a:t>
            </a:r>
            <a:r>
              <a:rPr lang="en-US" altLang="en-US" sz="2400" i="1" dirty="0"/>
              <a:t>R</a:t>
            </a:r>
            <a:r>
              <a:rPr lang="en-US" altLang="en-US" sz="2400" i="1" baseline="-25000" dirty="0"/>
              <a:t>L</a:t>
            </a:r>
            <a:r>
              <a:rPr lang="en-US" altLang="en-US" sz="2400" dirty="0"/>
              <a:t> is the load resistance.</a:t>
            </a:r>
            <a:endParaRPr lang="en-IN" altLang="en-US" sz="2400" dirty="0"/>
          </a:p>
        </p:txBody>
      </p:sp>
      <p:graphicFrame>
        <p:nvGraphicFramePr>
          <p:cNvPr id="820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47325"/>
              </p:ext>
            </p:extLst>
          </p:nvPr>
        </p:nvGraphicFramePr>
        <p:xfrm>
          <a:off x="2722563" y="5517232"/>
          <a:ext cx="55784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8" imgW="3327400" imgH="558800" progId="Equation.3">
                  <p:embed/>
                </p:oleObj>
              </mc:Choice>
              <mc:Fallback>
                <p:oleObj name="Equation" r:id="rId8" imgW="3327400" imgH="558800" progId="Equation.3">
                  <p:embed/>
                  <p:pic>
                    <p:nvPicPr>
                      <p:cNvPr id="820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517232"/>
                        <a:ext cx="55784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88175"/>
              </p:ext>
            </p:extLst>
          </p:nvPr>
        </p:nvGraphicFramePr>
        <p:xfrm>
          <a:off x="5076056" y="1412776"/>
          <a:ext cx="21193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Equation" r:id="rId10" imgW="1790700" imgH="508000" progId="Equation.3">
                  <p:embed/>
                </p:oleObj>
              </mc:Choice>
              <mc:Fallback>
                <p:oleObj name="Equation" r:id="rId10" imgW="1790700" imgH="508000" progId="Equation.3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412776"/>
                        <a:ext cx="211931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67544" y="5013176"/>
            <a:ext cx="7097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The current Density of a </a:t>
            </a:r>
            <a:r>
              <a:rPr lang="en-US" altLang="en-US" sz="2400" i="1" dirty="0" smtClean="0"/>
              <a:t>P-N</a:t>
            </a:r>
            <a:r>
              <a:rPr lang="en-US" altLang="en-US" sz="2400" dirty="0" smtClean="0"/>
              <a:t> Junction cell is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54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68400"/>
            <a:ext cx="36576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5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6843712" cy="685800"/>
          </a:xfrm>
        </p:spPr>
        <p:txBody>
          <a:bodyPr/>
          <a:lstStyle/>
          <a:p>
            <a:r>
              <a:rPr lang="en-US" altLang="ja-JP" sz="2800" dirty="0" smtClean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PV Cell as an Engine-Generator System</a:t>
            </a:r>
          </a:p>
        </p:txBody>
      </p:sp>
      <p:sp>
        <p:nvSpPr>
          <p:cNvPr id="11268" name="Line 87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1269" name="Line 88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1270" name="Line 89"/>
          <p:cNvSpPr>
            <a:spLocks noChangeShapeType="1"/>
          </p:cNvSpPr>
          <p:nvPr/>
        </p:nvSpPr>
        <p:spPr bwMode="auto">
          <a:xfrm flipV="1">
            <a:off x="900113" y="2997200"/>
            <a:ext cx="0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pic>
        <p:nvPicPr>
          <p:cNvPr id="102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828800"/>
            <a:ext cx="30178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872358" y="1144588"/>
            <a:ext cx="5164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Current-voltage characteristics of a solar cell under solar radiation</a:t>
            </a:r>
            <a:endParaRPr lang="en-IN" altLang="en-US" sz="2400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42614" y="2971800"/>
            <a:ext cx="5697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/>
              <a:t>The curve passes through the fourth quadrant, and therefore power can be extracted from the device. </a:t>
            </a: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323528" y="5059363"/>
            <a:ext cx="612068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/>
              <a:t>A load RL is connected to the solar cell as shown in Figure.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/>
              <a:t>The current through the </a:t>
            </a:r>
            <a:r>
              <a:rPr lang="en-US" altLang="en-US" sz="2400" i="1" dirty="0"/>
              <a:t>R</a:t>
            </a:r>
            <a:r>
              <a:rPr lang="en-US" altLang="en-US" sz="2400" i="1" baseline="-25000" dirty="0"/>
              <a:t>L</a:t>
            </a:r>
            <a:r>
              <a:rPr lang="en-US" altLang="en-US" sz="2400" dirty="0"/>
              <a:t> is in the opposite direction to the conventional current </a:t>
            </a:r>
            <a:r>
              <a:rPr lang="en-US" altLang="en-US" sz="2400" dirty="0" smtClean="0"/>
              <a:t>flow.</a:t>
            </a:r>
            <a:endParaRPr lang="en-IN" altLang="en-US" sz="24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02475" y="3173413"/>
            <a:ext cx="952500" cy="904875"/>
            <a:chOff x="7102475" y="3124200"/>
            <a:chExt cx="974725" cy="953720"/>
          </a:xfrm>
        </p:grpSpPr>
        <p:sp>
          <p:nvSpPr>
            <p:cNvPr id="11298" name="Rectangle 1"/>
            <p:cNvSpPr>
              <a:spLocks noChangeArrowheads="1"/>
            </p:cNvSpPr>
            <p:nvPr/>
          </p:nvSpPr>
          <p:spPr bwMode="auto">
            <a:xfrm>
              <a:off x="7102475" y="3124200"/>
              <a:ext cx="974725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1299" name="Rectangle 28"/>
            <p:cNvSpPr>
              <a:spLocks noChangeArrowheads="1"/>
            </p:cNvSpPr>
            <p:nvPr/>
          </p:nvSpPr>
          <p:spPr bwMode="auto">
            <a:xfrm>
              <a:off x="7102475" y="3133927"/>
              <a:ext cx="898525" cy="943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102475" y="3124200"/>
            <a:ext cx="974725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153400" y="3748088"/>
            <a:ext cx="74295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092280" y="3140968"/>
            <a:ext cx="1584325" cy="140335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11" y="4032650"/>
            <a:ext cx="2572643" cy="25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2614" y="4198938"/>
            <a:ext cx="5697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/>
              <a:t>The I-V curve is more generally represented by </a:t>
            </a:r>
          </a:p>
        </p:txBody>
      </p:sp>
      <p:grpSp>
        <p:nvGrpSpPr>
          <p:cNvPr id="11281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28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28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28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29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8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29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8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129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8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29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28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6306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 build="p"/>
      <p:bldP spid="10252" grpId="0" build="p"/>
      <p:bldP spid="33" grpId="0" animBg="1"/>
      <p:bldP spid="34" grpId="0" animBg="1"/>
      <p:bldP spid="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2213"/>
            <a:ext cx="4284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5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6707187" cy="685800"/>
          </a:xfrm>
        </p:spPr>
        <p:txBody>
          <a:bodyPr/>
          <a:lstStyle/>
          <a:p>
            <a:r>
              <a:rPr lang="en-US" altLang="ja-JP" sz="2800" dirty="0" smtClean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Performance  A Real PV Cell with Losses</a:t>
            </a:r>
          </a:p>
        </p:txBody>
      </p:sp>
      <p:sp>
        <p:nvSpPr>
          <p:cNvPr id="13316" name="Line 87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317" name="Line 88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318" name="Line 89"/>
          <p:cNvSpPr>
            <a:spLocks noChangeShapeType="1"/>
          </p:cNvSpPr>
          <p:nvPr/>
        </p:nvSpPr>
        <p:spPr bwMode="auto">
          <a:xfrm flipV="1">
            <a:off x="900113" y="2997200"/>
            <a:ext cx="0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1187450"/>
            <a:ext cx="47291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2163"/>
            <a:ext cx="3957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93725" y="3414713"/>
            <a:ext cx="8258175" cy="1169987"/>
            <a:chOff x="601720" y="3607368"/>
            <a:chExt cx="8258340" cy="1169786"/>
          </a:xfrm>
        </p:grpSpPr>
        <p:pic>
          <p:nvPicPr>
            <p:cNvPr id="13340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20" y="3607368"/>
              <a:ext cx="8258340" cy="116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1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993" y="3962400"/>
              <a:ext cx="517207" cy="477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629150"/>
            <a:ext cx="38020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32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33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33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3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3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32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968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332656"/>
            <a:ext cx="659524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8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Voltage and Current of PV cell (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I-V</a:t>
            </a:r>
            <a:r>
              <a:rPr lang="en-US" altLang="ja-JP" sz="28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Curve )</a:t>
            </a:r>
          </a:p>
        </p:txBody>
      </p:sp>
      <p:sp>
        <p:nvSpPr>
          <p:cNvPr id="138243" name="Line 5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4" name="Line 6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5" name="Line 7"/>
          <p:cNvSpPr>
            <a:spLocks noChangeShapeType="1"/>
          </p:cNvSpPr>
          <p:nvPr/>
        </p:nvSpPr>
        <p:spPr bwMode="auto">
          <a:xfrm flipV="1">
            <a:off x="900113" y="2997200"/>
            <a:ext cx="0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6" name="Line 8"/>
          <p:cNvSpPr>
            <a:spLocks noChangeShapeType="1"/>
          </p:cNvSpPr>
          <p:nvPr/>
        </p:nvSpPr>
        <p:spPr bwMode="auto">
          <a:xfrm>
            <a:off x="1447800" y="2713038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7" name="Line 9"/>
          <p:cNvSpPr>
            <a:spLocks noChangeShapeType="1"/>
          </p:cNvSpPr>
          <p:nvPr/>
        </p:nvSpPr>
        <p:spPr bwMode="auto">
          <a:xfrm>
            <a:off x="1447800" y="5761038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8248" name="Text Box 10"/>
          <p:cNvSpPr txBox="1">
            <a:spLocks noChangeArrowheads="1"/>
          </p:cNvSpPr>
          <p:nvPr/>
        </p:nvSpPr>
        <p:spPr bwMode="auto">
          <a:xfrm>
            <a:off x="6019800" y="56086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>
                <a:ea typeface="MS PGothic" panose="020B0600070205080204" pitchFamily="34" charset="-128"/>
              </a:rPr>
              <a:t>(V)</a:t>
            </a:r>
          </a:p>
        </p:txBody>
      </p:sp>
      <p:sp>
        <p:nvSpPr>
          <p:cNvPr id="138249" name="Text Box 11"/>
          <p:cNvSpPr txBox="1">
            <a:spLocks noChangeArrowheads="1"/>
          </p:cNvSpPr>
          <p:nvPr/>
        </p:nvSpPr>
        <p:spPr bwMode="auto">
          <a:xfrm>
            <a:off x="1143000" y="23320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>
                <a:ea typeface="MS PGothic" panose="020B0600070205080204" pitchFamily="34" charset="-128"/>
              </a:rPr>
              <a:t>(A)</a:t>
            </a:r>
          </a:p>
        </p:txBody>
      </p:sp>
      <p:sp>
        <p:nvSpPr>
          <p:cNvPr id="138250" name="Text Box 12"/>
          <p:cNvSpPr txBox="1">
            <a:spLocks noChangeArrowheads="1"/>
          </p:cNvSpPr>
          <p:nvPr/>
        </p:nvSpPr>
        <p:spPr bwMode="auto">
          <a:xfrm>
            <a:off x="1549400" y="58674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ea typeface="MS PGothic" panose="020B0600070205080204" pitchFamily="34" charset="-128"/>
              </a:rPr>
              <a:t>Voltage(V)</a:t>
            </a:r>
          </a:p>
        </p:txBody>
      </p:sp>
      <p:sp>
        <p:nvSpPr>
          <p:cNvPr id="138251" name="Text Box 13"/>
          <p:cNvSpPr txBox="1">
            <a:spLocks noChangeArrowheads="1"/>
          </p:cNvSpPr>
          <p:nvPr/>
        </p:nvSpPr>
        <p:spPr bwMode="auto">
          <a:xfrm rot="-5400000">
            <a:off x="-106362" y="4113212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ea typeface="MS PGothic" panose="020B0600070205080204" pitchFamily="34" charset="-128"/>
              </a:rPr>
              <a:t>Current(I)</a:t>
            </a:r>
          </a:p>
        </p:txBody>
      </p:sp>
      <p:sp>
        <p:nvSpPr>
          <p:cNvPr id="324654" name="Freeform 46"/>
          <p:cNvSpPr>
            <a:spLocks/>
          </p:cNvSpPr>
          <p:nvPr/>
        </p:nvSpPr>
        <p:spPr bwMode="auto">
          <a:xfrm>
            <a:off x="1446213" y="3143250"/>
            <a:ext cx="3971925" cy="2635250"/>
          </a:xfrm>
          <a:custGeom>
            <a:avLst/>
            <a:gdLst>
              <a:gd name="T0" fmla="*/ 0 w 2588"/>
              <a:gd name="T1" fmla="*/ 0 h 1720"/>
              <a:gd name="T2" fmla="*/ 2147483647 w 2588"/>
              <a:gd name="T3" fmla="*/ 2147483647 h 1720"/>
              <a:gd name="T4" fmla="*/ 2147483647 w 2588"/>
              <a:gd name="T5" fmla="*/ 2147483647 h 1720"/>
              <a:gd name="T6" fmla="*/ 0 60000 65536"/>
              <a:gd name="T7" fmla="*/ 0 60000 65536"/>
              <a:gd name="T8" fmla="*/ 0 60000 65536"/>
              <a:gd name="T9" fmla="*/ 0 w 2588"/>
              <a:gd name="T10" fmla="*/ 0 h 1720"/>
              <a:gd name="T11" fmla="*/ 2588 w 2588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8" h="1720">
                <a:moveTo>
                  <a:pt x="0" y="0"/>
                </a:moveTo>
                <a:cubicBezTo>
                  <a:pt x="340" y="56"/>
                  <a:pt x="1607" y="49"/>
                  <a:pt x="2038" y="336"/>
                </a:cubicBezTo>
                <a:cubicBezTo>
                  <a:pt x="2469" y="623"/>
                  <a:pt x="2473" y="1432"/>
                  <a:pt x="2588" y="17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5472113" y="4254500"/>
            <a:ext cx="3198812" cy="1552575"/>
            <a:chOff x="5472113" y="4254500"/>
            <a:chExt cx="3198812" cy="1552575"/>
          </a:xfrm>
        </p:grpSpPr>
        <p:grpSp>
          <p:nvGrpSpPr>
            <p:cNvPr id="138286" name="Group 29"/>
            <p:cNvGrpSpPr>
              <a:grpSpLocks/>
            </p:cNvGrpSpPr>
            <p:nvPr/>
          </p:nvGrpSpPr>
          <p:grpSpPr bwMode="auto">
            <a:xfrm>
              <a:off x="6919913" y="4254500"/>
              <a:ext cx="1751012" cy="1552575"/>
              <a:chOff x="4188" y="2428"/>
              <a:chExt cx="1103" cy="978"/>
            </a:xfrm>
          </p:grpSpPr>
          <p:sp>
            <p:nvSpPr>
              <p:cNvPr id="138288" name="Text Box 30"/>
              <p:cNvSpPr txBox="1">
                <a:spLocks noChangeArrowheads="1"/>
              </p:cNvSpPr>
              <p:nvPr/>
            </p:nvSpPr>
            <p:spPr bwMode="auto">
              <a:xfrm>
                <a:off x="4188" y="3175"/>
                <a:ext cx="110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>
                    <a:ea typeface="MS PGothic" panose="020B0600070205080204" pitchFamily="34" charset="-128"/>
                  </a:rPr>
                  <a:t>Open Circuit</a:t>
                </a:r>
              </a:p>
            </p:txBody>
          </p:sp>
          <p:grpSp>
            <p:nvGrpSpPr>
              <p:cNvPr id="138289" name="Group 31"/>
              <p:cNvGrpSpPr>
                <a:grpSpLocks/>
              </p:cNvGrpSpPr>
              <p:nvPr/>
            </p:nvGrpSpPr>
            <p:grpSpPr bwMode="auto">
              <a:xfrm>
                <a:off x="4274" y="2428"/>
                <a:ext cx="864" cy="775"/>
                <a:chOff x="4274" y="2428"/>
                <a:chExt cx="864" cy="775"/>
              </a:xfrm>
            </p:grpSpPr>
            <p:grpSp>
              <p:nvGrpSpPr>
                <p:cNvPr id="138290" name="Group 32"/>
                <p:cNvGrpSpPr>
                  <a:grpSpLocks/>
                </p:cNvGrpSpPr>
                <p:nvPr/>
              </p:nvGrpSpPr>
              <p:grpSpPr bwMode="auto">
                <a:xfrm flipV="1">
                  <a:off x="4274" y="2454"/>
                  <a:ext cx="324" cy="700"/>
                  <a:chOff x="1230" y="1465"/>
                  <a:chExt cx="612" cy="1251"/>
                </a:xfrm>
              </p:grpSpPr>
              <p:sp>
                <p:nvSpPr>
                  <p:cNvPr id="138300" name="AutoShape 33"/>
                  <p:cNvSpPr>
                    <a:spLocks noChangeArrowheads="1"/>
                  </p:cNvSpPr>
                  <p:nvPr/>
                </p:nvSpPr>
                <p:spPr bwMode="auto">
                  <a:xfrm rot="-49436">
                    <a:off x="1380" y="1952"/>
                    <a:ext cx="336" cy="33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8301" name="Rectangle 34"/>
                  <p:cNvSpPr>
                    <a:spLocks noChangeArrowheads="1"/>
                  </p:cNvSpPr>
                  <p:nvPr/>
                </p:nvSpPr>
                <p:spPr bwMode="auto">
                  <a:xfrm rot="-49436">
                    <a:off x="1348" y="1904"/>
                    <a:ext cx="384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8302" name="Oval 35"/>
                  <p:cNvSpPr>
                    <a:spLocks noChangeArrowheads="1"/>
                  </p:cNvSpPr>
                  <p:nvPr/>
                </p:nvSpPr>
                <p:spPr bwMode="auto">
                  <a:xfrm rot="-49436">
                    <a:off x="1230" y="1754"/>
                    <a:ext cx="612" cy="63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8303" name="Line 36"/>
                  <p:cNvSpPr>
                    <a:spLocks noChangeShapeType="1"/>
                  </p:cNvSpPr>
                  <p:nvPr/>
                </p:nvSpPr>
                <p:spPr bwMode="auto">
                  <a:xfrm rot="21550564" flipH="1">
                    <a:off x="1541" y="1465"/>
                    <a:ext cx="22" cy="125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3829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436" y="2452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829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274" y="2472"/>
                  <a:ext cx="20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1600">
                      <a:ea typeface="MS PGothic" panose="020B0600070205080204" pitchFamily="34" charset="-128"/>
                    </a:rPr>
                    <a:t>P</a:t>
                  </a:r>
                </a:p>
              </p:txBody>
            </p:sp>
            <p:sp>
              <p:nvSpPr>
                <p:cNvPr id="13829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74" y="2991"/>
                  <a:ext cx="20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1600">
                      <a:ea typeface="MS PGothic" panose="020B0600070205080204" pitchFamily="34" charset="-128"/>
                    </a:rPr>
                    <a:t>N</a:t>
                  </a:r>
                </a:p>
              </p:txBody>
            </p:sp>
            <p:sp>
              <p:nvSpPr>
                <p:cNvPr id="138294" name="Line 40"/>
                <p:cNvSpPr>
                  <a:spLocks noChangeShapeType="1"/>
                </p:cNvSpPr>
                <p:nvPr/>
              </p:nvSpPr>
              <p:spPr bwMode="auto">
                <a:xfrm>
                  <a:off x="5036" y="2454"/>
                  <a:ext cx="0" cy="6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8295" name="Oval 41"/>
                <p:cNvSpPr>
                  <a:spLocks noChangeArrowheads="1"/>
                </p:cNvSpPr>
                <p:nvPr/>
              </p:nvSpPr>
              <p:spPr bwMode="auto">
                <a:xfrm>
                  <a:off x="4935" y="2722"/>
                  <a:ext cx="203" cy="18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829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931" y="2685"/>
                  <a:ext cx="17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2000">
                      <a:ea typeface="MS PGothic" panose="020B0600070205080204" pitchFamily="34" charset="-128"/>
                    </a:rPr>
                    <a:t>V</a:t>
                  </a:r>
                </a:p>
              </p:txBody>
            </p:sp>
            <p:sp>
              <p:nvSpPr>
                <p:cNvPr id="138297" name="Oval 43"/>
                <p:cNvSpPr>
                  <a:spLocks noChangeArrowheads="1"/>
                </p:cNvSpPr>
                <p:nvPr/>
              </p:nvSpPr>
              <p:spPr bwMode="auto">
                <a:xfrm>
                  <a:off x="4916" y="2428"/>
                  <a:ext cx="48" cy="48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829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440" y="3148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8299" name="Oval 45"/>
                <p:cNvSpPr>
                  <a:spLocks noChangeArrowheads="1"/>
                </p:cNvSpPr>
                <p:nvPr/>
              </p:nvSpPr>
              <p:spPr bwMode="auto">
                <a:xfrm>
                  <a:off x="4920" y="3124"/>
                  <a:ext cx="48" cy="48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</p:grpSp>
        <p:sp>
          <p:nvSpPr>
            <p:cNvPr id="138287" name="Freeform 47"/>
            <p:cNvSpPr>
              <a:spLocks/>
            </p:cNvSpPr>
            <p:nvPr/>
          </p:nvSpPr>
          <p:spPr bwMode="auto">
            <a:xfrm>
              <a:off x="5472113" y="5162550"/>
              <a:ext cx="1543050" cy="574675"/>
            </a:xfrm>
            <a:custGeom>
              <a:avLst/>
              <a:gdLst>
                <a:gd name="T0" fmla="*/ 2147483647 w 972"/>
                <a:gd name="T1" fmla="*/ 0 h 362"/>
                <a:gd name="T2" fmla="*/ 2147483647 w 972"/>
                <a:gd name="T3" fmla="*/ 2147483647 h 362"/>
                <a:gd name="T4" fmla="*/ 0 w 972"/>
                <a:gd name="T5" fmla="*/ 2147483647 h 362"/>
                <a:gd name="T6" fmla="*/ 0 60000 65536"/>
                <a:gd name="T7" fmla="*/ 0 60000 65536"/>
                <a:gd name="T8" fmla="*/ 0 60000 65536"/>
                <a:gd name="T9" fmla="*/ 0 w 972"/>
                <a:gd name="T10" fmla="*/ 0 h 362"/>
                <a:gd name="T11" fmla="*/ 972 w 972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362">
                  <a:moveTo>
                    <a:pt x="972" y="0"/>
                  </a:moveTo>
                  <a:lnTo>
                    <a:pt x="396" y="118"/>
                  </a:lnTo>
                  <a:lnTo>
                    <a:pt x="0" y="36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514475" y="1398588"/>
            <a:ext cx="2266950" cy="1677987"/>
            <a:chOff x="1514475" y="1398588"/>
            <a:chExt cx="2266950" cy="1677987"/>
          </a:xfrm>
        </p:grpSpPr>
        <p:grpSp>
          <p:nvGrpSpPr>
            <p:cNvPr id="138270" name="Group 14"/>
            <p:cNvGrpSpPr>
              <a:grpSpLocks/>
            </p:cNvGrpSpPr>
            <p:nvPr/>
          </p:nvGrpSpPr>
          <p:grpSpPr bwMode="auto">
            <a:xfrm>
              <a:off x="2030413" y="1398588"/>
              <a:ext cx="1751012" cy="1511300"/>
              <a:chOff x="1186" y="768"/>
              <a:chExt cx="1103" cy="952"/>
            </a:xfrm>
          </p:grpSpPr>
          <p:grpSp>
            <p:nvGrpSpPr>
              <p:cNvPr id="138272" name="Group 15"/>
              <p:cNvGrpSpPr>
                <a:grpSpLocks/>
              </p:cNvGrpSpPr>
              <p:nvPr/>
            </p:nvGrpSpPr>
            <p:grpSpPr bwMode="auto">
              <a:xfrm>
                <a:off x="1272" y="768"/>
                <a:ext cx="864" cy="749"/>
                <a:chOff x="1392" y="912"/>
                <a:chExt cx="864" cy="749"/>
              </a:xfrm>
            </p:grpSpPr>
            <p:grpSp>
              <p:nvGrpSpPr>
                <p:cNvPr id="138274" name="Group 16"/>
                <p:cNvGrpSpPr>
                  <a:grpSpLocks/>
                </p:cNvGrpSpPr>
                <p:nvPr/>
              </p:nvGrpSpPr>
              <p:grpSpPr bwMode="auto">
                <a:xfrm flipV="1">
                  <a:off x="1392" y="912"/>
                  <a:ext cx="324" cy="700"/>
                  <a:chOff x="1230" y="1465"/>
                  <a:chExt cx="612" cy="1251"/>
                </a:xfrm>
              </p:grpSpPr>
              <p:sp>
                <p:nvSpPr>
                  <p:cNvPr id="138282" name="AutoShape 17"/>
                  <p:cNvSpPr>
                    <a:spLocks noChangeArrowheads="1"/>
                  </p:cNvSpPr>
                  <p:nvPr/>
                </p:nvSpPr>
                <p:spPr bwMode="auto">
                  <a:xfrm rot="-49436">
                    <a:off x="1380" y="1952"/>
                    <a:ext cx="336" cy="33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8283" name="Rectangle 18"/>
                  <p:cNvSpPr>
                    <a:spLocks noChangeArrowheads="1"/>
                  </p:cNvSpPr>
                  <p:nvPr/>
                </p:nvSpPr>
                <p:spPr bwMode="auto">
                  <a:xfrm rot="-49436">
                    <a:off x="1348" y="1904"/>
                    <a:ext cx="384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8284" name="Oval 19"/>
                  <p:cNvSpPr>
                    <a:spLocks noChangeArrowheads="1"/>
                  </p:cNvSpPr>
                  <p:nvPr/>
                </p:nvSpPr>
                <p:spPr bwMode="auto">
                  <a:xfrm rot="-49436">
                    <a:off x="1230" y="1754"/>
                    <a:ext cx="612" cy="63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8285" name="Line 20"/>
                  <p:cNvSpPr>
                    <a:spLocks noChangeShapeType="1"/>
                  </p:cNvSpPr>
                  <p:nvPr/>
                </p:nvSpPr>
                <p:spPr bwMode="auto">
                  <a:xfrm rot="21550564" flipH="1">
                    <a:off x="1541" y="1465"/>
                    <a:ext cx="22" cy="125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3827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564" y="1612"/>
                  <a:ext cx="5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827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564" y="914"/>
                  <a:ext cx="5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827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392" y="930"/>
                  <a:ext cx="20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1600">
                      <a:ea typeface="MS PGothic" panose="020B0600070205080204" pitchFamily="34" charset="-128"/>
                    </a:rPr>
                    <a:t>P</a:t>
                  </a:r>
                </a:p>
              </p:txBody>
            </p:sp>
            <p:sp>
              <p:nvSpPr>
                <p:cNvPr id="13827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92" y="1449"/>
                  <a:ext cx="20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1600">
                      <a:ea typeface="MS PGothic" panose="020B0600070205080204" pitchFamily="34" charset="-128"/>
                    </a:rPr>
                    <a:t>N</a:t>
                  </a:r>
                </a:p>
              </p:txBody>
            </p:sp>
            <p:sp>
              <p:nvSpPr>
                <p:cNvPr id="138279" name="Line 25"/>
                <p:cNvSpPr>
                  <a:spLocks noChangeShapeType="1"/>
                </p:cNvSpPr>
                <p:nvPr/>
              </p:nvSpPr>
              <p:spPr bwMode="auto">
                <a:xfrm>
                  <a:off x="2154" y="912"/>
                  <a:ext cx="0" cy="6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8280" name="Oval 26"/>
                <p:cNvSpPr>
                  <a:spLocks noChangeArrowheads="1"/>
                </p:cNvSpPr>
                <p:nvPr/>
              </p:nvSpPr>
              <p:spPr bwMode="auto">
                <a:xfrm>
                  <a:off x="2053" y="1180"/>
                  <a:ext cx="203" cy="18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828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49" y="1143"/>
                  <a:ext cx="17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2000">
                      <a:ea typeface="MS PGothic" panose="020B0600070205080204" pitchFamily="34" charset="-128"/>
                    </a:rPr>
                    <a:t>A</a:t>
                  </a:r>
                </a:p>
              </p:txBody>
            </p:sp>
          </p:grpSp>
          <p:sp>
            <p:nvSpPr>
              <p:cNvPr id="138273" name="Text Box 28"/>
              <p:cNvSpPr txBox="1">
                <a:spLocks noChangeArrowheads="1"/>
              </p:cNvSpPr>
              <p:nvPr/>
            </p:nvSpPr>
            <p:spPr bwMode="auto">
              <a:xfrm>
                <a:off x="1186" y="1489"/>
                <a:ext cx="110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>
                    <a:ea typeface="MS PGothic" panose="020B0600070205080204" pitchFamily="34" charset="-128"/>
                  </a:rPr>
                  <a:t>Short Circuit</a:t>
                </a:r>
              </a:p>
            </p:txBody>
          </p:sp>
        </p:grpSp>
        <p:sp>
          <p:nvSpPr>
            <p:cNvPr id="138271" name="Line 48"/>
            <p:cNvSpPr>
              <a:spLocks noChangeShapeType="1"/>
            </p:cNvSpPr>
            <p:nvPr/>
          </p:nvSpPr>
          <p:spPr bwMode="auto">
            <a:xfrm flipH="1">
              <a:off x="1514475" y="2501900"/>
              <a:ext cx="655638" cy="574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71913" y="5830888"/>
            <a:ext cx="2511425" cy="619125"/>
            <a:chOff x="3871913" y="5830888"/>
            <a:chExt cx="2511425" cy="619125"/>
          </a:xfrm>
        </p:grpSpPr>
        <p:sp>
          <p:nvSpPr>
            <p:cNvPr id="138255" name="Text Box 50"/>
            <p:cNvSpPr txBox="1">
              <a:spLocks noChangeArrowheads="1"/>
            </p:cNvSpPr>
            <p:nvPr/>
          </p:nvSpPr>
          <p:spPr bwMode="auto">
            <a:xfrm>
              <a:off x="3871913" y="6053138"/>
              <a:ext cx="2511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 sz="2000">
                  <a:ea typeface="MS PGothic" panose="020B0600070205080204" pitchFamily="34" charset="-128"/>
                </a:rPr>
                <a:t>about </a:t>
              </a:r>
              <a:r>
                <a:rPr lang="en-US" altLang="ja-JP" sz="2000">
                  <a:solidFill>
                    <a:srgbClr val="FF0000"/>
                  </a:solidFill>
                  <a:ea typeface="MS PGothic" panose="020B0600070205080204" pitchFamily="34" charset="-128"/>
                </a:rPr>
                <a:t>0.5V</a:t>
              </a:r>
              <a:r>
                <a:rPr lang="en-US" altLang="ja-JP" sz="2000">
                  <a:ea typeface="MS PGothic" panose="020B0600070205080204" pitchFamily="34" charset="-128"/>
                </a:rPr>
                <a:t> (Silicon)</a:t>
              </a:r>
            </a:p>
          </p:txBody>
        </p:sp>
        <p:sp>
          <p:nvSpPr>
            <p:cNvPr id="138256" name="AutoShape 51"/>
            <p:cNvSpPr>
              <a:spLocks noChangeArrowheads="1"/>
            </p:cNvSpPr>
            <p:nvPr/>
          </p:nvSpPr>
          <p:spPr bwMode="auto">
            <a:xfrm>
              <a:off x="4554538" y="5830888"/>
              <a:ext cx="217487" cy="258762"/>
            </a:xfrm>
            <a:prstGeom prst="upArrow">
              <a:avLst>
                <a:gd name="adj1" fmla="val 50000"/>
                <a:gd name="adj2" fmla="val 29745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40309" name="Oval 56"/>
          <p:cNvSpPr>
            <a:spLocks noChangeArrowheads="1"/>
          </p:cNvSpPr>
          <p:nvPr/>
        </p:nvSpPr>
        <p:spPr bwMode="auto">
          <a:xfrm>
            <a:off x="4500563" y="3576638"/>
            <a:ext cx="214312" cy="204787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95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7197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54" grpId="0" animBg="1"/>
      <p:bldP spid="1403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3350"/>
            <a:ext cx="8229600" cy="931863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altLang="ja-JP" sz="2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Isothermal Performance of A Solar cell</a:t>
            </a:r>
          </a:p>
          <a:p>
            <a:pPr algn="ctr">
              <a:buFontTx/>
              <a:buNone/>
            </a:pPr>
            <a:r>
              <a:rPr lang="en-US" altLang="ja-JP" sz="2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 I-V Curve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V="1">
            <a:off x="900113" y="2997200"/>
            <a:ext cx="0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1571625" y="1911350"/>
            <a:ext cx="0" cy="3702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1571625" y="5613400"/>
            <a:ext cx="5710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184275" y="1447800"/>
            <a:ext cx="774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(A)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2073201" y="5589240"/>
            <a:ext cx="3290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ea typeface="MS PGothic" panose="020B0600070205080204" pitchFamily="34" charset="-128"/>
              </a:rPr>
              <a:t>Voltage(V)</a:t>
            </a: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 rot="-5400000">
            <a:off x="506264" y="4145533"/>
            <a:ext cx="168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ea typeface="MS PGothic" panose="020B0600070205080204" pitchFamily="34" charset="-128"/>
              </a:rPr>
              <a:t>Current(I)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70038" y="2202637"/>
            <a:ext cx="5045075" cy="3432988"/>
            <a:chOff x="1570038" y="2202637"/>
            <a:chExt cx="5045075" cy="3432988"/>
          </a:xfrm>
        </p:grpSpPr>
        <p:sp>
          <p:nvSpPr>
            <p:cNvPr id="15406" name="Freeform 15"/>
            <p:cNvSpPr>
              <a:spLocks/>
            </p:cNvSpPr>
            <p:nvPr/>
          </p:nvSpPr>
          <p:spPr bwMode="auto">
            <a:xfrm>
              <a:off x="1570038" y="2433638"/>
              <a:ext cx="5045075" cy="3201987"/>
            </a:xfrm>
            <a:custGeom>
              <a:avLst/>
              <a:gdLst>
                <a:gd name="T0" fmla="*/ 0 w 2588"/>
                <a:gd name="T1" fmla="*/ 0 h 1720"/>
                <a:gd name="T2" fmla="*/ 2147483646 w 2588"/>
                <a:gd name="T3" fmla="*/ 2147483646 h 1720"/>
                <a:gd name="T4" fmla="*/ 2147483646 w 2588"/>
                <a:gd name="T5" fmla="*/ 2147483646 h 1720"/>
                <a:gd name="T6" fmla="*/ 0 60000 65536"/>
                <a:gd name="T7" fmla="*/ 0 60000 65536"/>
                <a:gd name="T8" fmla="*/ 0 60000 65536"/>
                <a:gd name="T9" fmla="*/ 0 w 2588"/>
                <a:gd name="T10" fmla="*/ 0 h 1720"/>
                <a:gd name="T11" fmla="*/ 2588 w 2588"/>
                <a:gd name="T12" fmla="*/ 1720 h 1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8" h="1720">
                  <a:moveTo>
                    <a:pt x="0" y="0"/>
                  </a:moveTo>
                  <a:cubicBezTo>
                    <a:pt x="340" y="56"/>
                    <a:pt x="1607" y="49"/>
                    <a:pt x="2038" y="336"/>
                  </a:cubicBezTo>
                  <a:cubicBezTo>
                    <a:pt x="2469" y="623"/>
                    <a:pt x="2473" y="1432"/>
                    <a:pt x="2588" y="172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15407" name="Text Box 18"/>
            <p:cNvSpPr txBox="1">
              <a:spLocks noChangeArrowheads="1"/>
            </p:cNvSpPr>
            <p:nvPr/>
          </p:nvSpPr>
          <p:spPr bwMode="auto">
            <a:xfrm rot="334798">
              <a:off x="1941513" y="2202637"/>
              <a:ext cx="3798887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latin typeface="Arial" panose="020B0604020202020204" pitchFamily="34" charset="0"/>
                  <a:ea typeface="MS PGothic" panose="020B0600070205080204" pitchFamily="34" charset="-128"/>
                </a:rPr>
                <a:t>Standard insolation 1.0 </a:t>
              </a:r>
              <a:r>
                <a:rPr lang="en-US" altLang="ja-JP" sz="1800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kW/m</a:t>
              </a:r>
              <a:r>
                <a:rPr lang="en-US" altLang="ja-JP" sz="1800" baseline="20000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ja-JP" sz="1800" baseline="20000" dirty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39282" name="Rectangle 19"/>
          <p:cNvSpPr>
            <a:spLocks noChangeArrowheads="1"/>
          </p:cNvSpPr>
          <p:nvPr/>
        </p:nvSpPr>
        <p:spPr bwMode="auto">
          <a:xfrm>
            <a:off x="1571625" y="3217863"/>
            <a:ext cx="4162425" cy="2393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70500" y="5699125"/>
            <a:ext cx="1428750" cy="666750"/>
            <a:chOff x="5270500" y="5699125"/>
            <a:chExt cx="1428750" cy="666750"/>
          </a:xfrm>
        </p:grpSpPr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5270500" y="5969000"/>
              <a:ext cx="1428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Arial" panose="020B0604020202020204" pitchFamily="34" charset="0"/>
                  <a:ea typeface="MS PGothic" panose="020B0600070205080204" pitchFamily="34" charset="-128"/>
                </a:rPr>
                <a:t>0.49 V</a:t>
              </a:r>
            </a:p>
          </p:txBody>
        </p:sp>
        <p:sp>
          <p:nvSpPr>
            <p:cNvPr id="15403" name="AutoShape 17"/>
            <p:cNvSpPr>
              <a:spLocks noChangeArrowheads="1"/>
            </p:cNvSpPr>
            <p:nvPr/>
          </p:nvSpPr>
          <p:spPr bwMode="auto">
            <a:xfrm>
              <a:off x="5550619" y="5699125"/>
              <a:ext cx="276225" cy="314325"/>
            </a:xfrm>
            <a:prstGeom prst="upArrow">
              <a:avLst>
                <a:gd name="adj1" fmla="val 50000"/>
                <a:gd name="adj2" fmla="val 28448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69026" y="5694363"/>
            <a:ext cx="1498600" cy="668940"/>
            <a:chOff x="6169026" y="5694363"/>
            <a:chExt cx="1498600" cy="668940"/>
          </a:xfrm>
        </p:grpSpPr>
        <p:sp>
          <p:nvSpPr>
            <p:cNvPr id="15404" name="Text Box 20"/>
            <p:cNvSpPr txBox="1">
              <a:spLocks noChangeArrowheads="1"/>
            </p:cNvSpPr>
            <p:nvPr/>
          </p:nvSpPr>
          <p:spPr bwMode="auto">
            <a:xfrm>
              <a:off x="6169026" y="5966428"/>
              <a:ext cx="1498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0.62 V</a:t>
              </a:r>
            </a:p>
          </p:txBody>
        </p:sp>
        <p:sp>
          <p:nvSpPr>
            <p:cNvPr id="15405" name="AutoShape 21"/>
            <p:cNvSpPr>
              <a:spLocks noChangeArrowheads="1"/>
            </p:cNvSpPr>
            <p:nvPr/>
          </p:nvSpPr>
          <p:spPr bwMode="auto">
            <a:xfrm>
              <a:off x="6503119" y="5694363"/>
              <a:ext cx="276225" cy="314325"/>
            </a:xfrm>
            <a:prstGeom prst="upArrow">
              <a:avLst>
                <a:gd name="adj1" fmla="val 50000"/>
                <a:gd name="adj2" fmla="val 28448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5313" y="2813050"/>
            <a:ext cx="1047750" cy="558800"/>
            <a:chOff x="595313" y="2813050"/>
            <a:chExt cx="1047750" cy="558800"/>
          </a:xfrm>
        </p:grpSpPr>
        <p:sp>
          <p:nvSpPr>
            <p:cNvPr id="15376" name="Text Box 23"/>
            <p:cNvSpPr txBox="1">
              <a:spLocks noChangeArrowheads="1"/>
            </p:cNvSpPr>
            <p:nvPr/>
          </p:nvSpPr>
          <p:spPr bwMode="auto">
            <a:xfrm>
              <a:off x="595313" y="2813050"/>
              <a:ext cx="1047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4.95A</a:t>
              </a:r>
            </a:p>
          </p:txBody>
        </p:sp>
        <p:sp>
          <p:nvSpPr>
            <p:cNvPr id="15401" name="AutoShape 22"/>
            <p:cNvSpPr>
              <a:spLocks noChangeArrowheads="1"/>
            </p:cNvSpPr>
            <p:nvPr/>
          </p:nvSpPr>
          <p:spPr bwMode="auto">
            <a:xfrm rot="5400000">
              <a:off x="1162050" y="3076575"/>
              <a:ext cx="276225" cy="314325"/>
            </a:xfrm>
            <a:prstGeom prst="upArrow">
              <a:avLst>
                <a:gd name="adj1" fmla="val 50000"/>
                <a:gd name="adj2" fmla="val 28448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0550" y="2051050"/>
            <a:ext cx="1047750" cy="558800"/>
            <a:chOff x="590550" y="2051050"/>
            <a:chExt cx="1047750" cy="558800"/>
          </a:xfrm>
        </p:grpSpPr>
        <p:sp>
          <p:nvSpPr>
            <p:cNvPr id="15402" name="AutoShape 24"/>
            <p:cNvSpPr>
              <a:spLocks noChangeArrowheads="1"/>
            </p:cNvSpPr>
            <p:nvPr/>
          </p:nvSpPr>
          <p:spPr bwMode="auto">
            <a:xfrm rot="5400000">
              <a:off x="1157288" y="2314575"/>
              <a:ext cx="276225" cy="314325"/>
            </a:xfrm>
            <a:prstGeom prst="upArrow">
              <a:avLst>
                <a:gd name="adj1" fmla="val 50000"/>
                <a:gd name="adj2" fmla="val 28448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5378" name="Text Box 25"/>
            <p:cNvSpPr txBox="1">
              <a:spLocks noChangeArrowheads="1"/>
            </p:cNvSpPr>
            <p:nvPr/>
          </p:nvSpPr>
          <p:spPr bwMode="auto">
            <a:xfrm>
              <a:off x="590550" y="2051050"/>
              <a:ext cx="1047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5.55A</a:t>
              </a:r>
            </a:p>
          </p:txBody>
        </p:sp>
      </p:grpSp>
      <p:sp>
        <p:nvSpPr>
          <p:cNvPr id="139289" name="AutoShape 26"/>
          <p:cNvSpPr>
            <a:spLocks noChangeArrowheads="1"/>
          </p:cNvSpPr>
          <p:nvPr/>
        </p:nvSpPr>
        <p:spPr bwMode="auto">
          <a:xfrm>
            <a:off x="6946900" y="3875088"/>
            <a:ext cx="1951038" cy="1147762"/>
          </a:xfrm>
          <a:prstGeom prst="wedgeRectCallout">
            <a:avLst>
              <a:gd name="adj1" fmla="val -50000"/>
              <a:gd name="adj2" fmla="val 137829"/>
            </a:avLst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  <a:t>Depend on</a:t>
            </a:r>
            <a:b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type of cell</a:t>
            </a:r>
            <a: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  <a:t> or 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cell-material</a:t>
            </a:r>
            <a: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  <a:t>( Si = 0.5V )</a:t>
            </a:r>
          </a:p>
        </p:txBody>
      </p:sp>
      <p:sp>
        <p:nvSpPr>
          <p:cNvPr id="15380" name="AutoShape 29"/>
          <p:cNvSpPr>
            <a:spLocks noChangeArrowheads="1"/>
          </p:cNvSpPr>
          <p:nvPr/>
        </p:nvSpPr>
        <p:spPr bwMode="auto">
          <a:xfrm>
            <a:off x="2155825" y="1419225"/>
            <a:ext cx="2606675" cy="395288"/>
          </a:xfrm>
          <a:prstGeom prst="wedgeRectCallout">
            <a:avLst>
              <a:gd name="adj1" fmla="val -78380"/>
              <a:gd name="adj2" fmla="val 166866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ea typeface="MS PGothic" panose="020B0600070205080204" pitchFamily="34" charset="-128"/>
              </a:rPr>
              <a:t>Depend on </a:t>
            </a: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cell-size</a:t>
            </a:r>
          </a:p>
        </p:txBody>
      </p:sp>
      <p:sp>
        <p:nvSpPr>
          <p:cNvPr id="139293" name="AutoShape 30"/>
          <p:cNvSpPr>
            <a:spLocks noChangeArrowheads="1"/>
          </p:cNvSpPr>
          <p:nvPr/>
        </p:nvSpPr>
        <p:spPr bwMode="auto">
          <a:xfrm>
            <a:off x="6018213" y="2170113"/>
            <a:ext cx="2224087" cy="654050"/>
          </a:xfrm>
          <a:prstGeom prst="wedgeRectCallout">
            <a:avLst>
              <a:gd name="adj1" fmla="val -163204"/>
              <a:gd name="adj2" fmla="val 136653"/>
            </a:avLst>
          </a:prstGeom>
          <a:solidFill>
            <a:srgbClr val="FFCC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Max. Power Depend </a:t>
            </a:r>
            <a:r>
              <a:rPr lang="en-US" altLang="ja-JP" sz="1400" dirty="0">
                <a:latin typeface="Arial" panose="020B0604020202020204" pitchFamily="34" charset="0"/>
                <a:ea typeface="MS PGothic" panose="020B0600070205080204" pitchFamily="34" charset="-128"/>
              </a:rPr>
              <a:t>on</a:t>
            </a:r>
            <a:br>
              <a:rPr lang="en-US" altLang="ja-JP" sz="1400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Solar </a:t>
            </a:r>
            <a:r>
              <a:rPr lang="en-US" altLang="ja-JP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intensity (insolation)</a:t>
            </a:r>
            <a:endParaRPr lang="en-US" altLang="ja-JP" sz="14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5382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38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38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38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539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9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8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39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9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9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39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9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9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39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9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538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901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2" grpId="0" animBg="1"/>
      <p:bldP spid="139289" grpId="0" animBg="1"/>
      <p:bldP spid="15380" grpId="0" animBg="1"/>
      <p:bldP spid="1392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2513" y="323057"/>
            <a:ext cx="7241815" cy="6127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8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Harvesting of Maximum Power from A Cell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87350" y="1299260"/>
            <a:ext cx="2990850" cy="1611313"/>
            <a:chOff x="2664" y="1252"/>
            <a:chExt cx="1884" cy="1015"/>
          </a:xfrm>
        </p:grpSpPr>
        <p:grpSp>
          <p:nvGrpSpPr>
            <p:cNvPr id="43046" name="Group 5"/>
            <p:cNvGrpSpPr>
              <a:grpSpLocks/>
            </p:cNvGrpSpPr>
            <p:nvPr/>
          </p:nvGrpSpPr>
          <p:grpSpPr bwMode="auto">
            <a:xfrm flipV="1">
              <a:off x="3155" y="1469"/>
              <a:ext cx="410" cy="762"/>
              <a:chOff x="1230" y="1465"/>
              <a:chExt cx="612" cy="1251"/>
            </a:xfrm>
          </p:grpSpPr>
          <p:sp>
            <p:nvSpPr>
              <p:cNvPr id="43071" name="AutoShape 6"/>
              <p:cNvSpPr>
                <a:spLocks noChangeArrowheads="1"/>
              </p:cNvSpPr>
              <p:nvPr/>
            </p:nvSpPr>
            <p:spPr bwMode="auto">
              <a:xfrm rot="-49436">
                <a:off x="1380" y="1952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3072" name="Rectangle 7"/>
              <p:cNvSpPr>
                <a:spLocks noChangeArrowheads="1"/>
              </p:cNvSpPr>
              <p:nvPr/>
            </p:nvSpPr>
            <p:spPr bwMode="auto">
              <a:xfrm rot="-49436">
                <a:off x="1348" y="1904"/>
                <a:ext cx="384" cy="4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3073" name="Oval 8"/>
              <p:cNvSpPr>
                <a:spLocks noChangeArrowheads="1"/>
              </p:cNvSpPr>
              <p:nvPr/>
            </p:nvSpPr>
            <p:spPr bwMode="auto">
              <a:xfrm rot="-49436">
                <a:off x="1230" y="1754"/>
                <a:ext cx="612" cy="63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3074" name="Line 9"/>
              <p:cNvSpPr>
                <a:spLocks noChangeShapeType="1"/>
              </p:cNvSpPr>
              <p:nvPr/>
            </p:nvSpPr>
            <p:spPr bwMode="auto">
              <a:xfrm rot="21550564" flipH="1">
                <a:off x="1541" y="1465"/>
                <a:ext cx="22" cy="12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  <p:sp>
          <p:nvSpPr>
            <p:cNvPr id="43047" name="Line 10"/>
            <p:cNvSpPr>
              <a:spLocks noChangeShapeType="1"/>
            </p:cNvSpPr>
            <p:nvPr/>
          </p:nvSpPr>
          <p:spPr bwMode="auto">
            <a:xfrm flipV="1">
              <a:off x="3372" y="2231"/>
              <a:ext cx="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3048" name="Line 11"/>
            <p:cNvSpPr>
              <a:spLocks noChangeShapeType="1"/>
            </p:cNvSpPr>
            <p:nvPr/>
          </p:nvSpPr>
          <p:spPr bwMode="auto">
            <a:xfrm flipV="1">
              <a:off x="3372" y="1471"/>
              <a:ext cx="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grpSp>
          <p:nvGrpSpPr>
            <p:cNvPr id="43049" name="Group 12"/>
            <p:cNvGrpSpPr>
              <a:grpSpLocks/>
            </p:cNvGrpSpPr>
            <p:nvPr/>
          </p:nvGrpSpPr>
          <p:grpSpPr bwMode="auto">
            <a:xfrm flipV="1">
              <a:off x="4080" y="1734"/>
              <a:ext cx="96" cy="258"/>
              <a:chOff x="3120" y="1820"/>
              <a:chExt cx="144" cy="788"/>
            </a:xfrm>
          </p:grpSpPr>
          <p:sp>
            <p:nvSpPr>
              <p:cNvPr id="43064" name="Line 13"/>
              <p:cNvSpPr>
                <a:spLocks noChangeShapeType="1"/>
              </p:cNvSpPr>
              <p:nvPr/>
            </p:nvSpPr>
            <p:spPr bwMode="auto">
              <a:xfrm flipH="1">
                <a:off x="3120" y="186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3065" name="Line 14"/>
              <p:cNvSpPr>
                <a:spLocks noChangeShapeType="1"/>
              </p:cNvSpPr>
              <p:nvPr/>
            </p:nvSpPr>
            <p:spPr bwMode="auto">
              <a:xfrm flipH="1">
                <a:off x="3120" y="214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3066" name="Line 15"/>
              <p:cNvSpPr>
                <a:spLocks noChangeShapeType="1"/>
              </p:cNvSpPr>
              <p:nvPr/>
            </p:nvSpPr>
            <p:spPr bwMode="auto">
              <a:xfrm flipH="1">
                <a:off x="3120" y="242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3067" name="Line 16"/>
              <p:cNvSpPr>
                <a:spLocks noChangeShapeType="1"/>
              </p:cNvSpPr>
              <p:nvPr/>
            </p:nvSpPr>
            <p:spPr bwMode="auto">
              <a:xfrm>
                <a:off x="3120" y="2568"/>
                <a:ext cx="68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3068" name="Line 17"/>
              <p:cNvSpPr>
                <a:spLocks noChangeShapeType="1"/>
              </p:cNvSpPr>
              <p:nvPr/>
            </p:nvSpPr>
            <p:spPr bwMode="auto">
              <a:xfrm>
                <a:off x="3120" y="228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3069" name="Line 18"/>
              <p:cNvSpPr>
                <a:spLocks noChangeShapeType="1"/>
              </p:cNvSpPr>
              <p:nvPr/>
            </p:nvSpPr>
            <p:spPr bwMode="auto">
              <a:xfrm>
                <a:off x="3120" y="200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3070" name="Line 19"/>
              <p:cNvSpPr>
                <a:spLocks noChangeShapeType="1"/>
              </p:cNvSpPr>
              <p:nvPr/>
            </p:nvSpPr>
            <p:spPr bwMode="auto">
              <a:xfrm>
                <a:off x="3188" y="1820"/>
                <a:ext cx="76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  <p:sp>
          <p:nvSpPr>
            <p:cNvPr id="43050" name="Line 20"/>
            <p:cNvSpPr>
              <a:spLocks noChangeShapeType="1"/>
            </p:cNvSpPr>
            <p:nvPr/>
          </p:nvSpPr>
          <p:spPr bwMode="auto">
            <a:xfrm>
              <a:off x="4112" y="1997"/>
              <a:ext cx="0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3051" name="Line 21"/>
            <p:cNvSpPr>
              <a:spLocks noChangeShapeType="1"/>
            </p:cNvSpPr>
            <p:nvPr/>
          </p:nvSpPr>
          <p:spPr bwMode="auto">
            <a:xfrm flipV="1">
              <a:off x="4112" y="1471"/>
              <a:ext cx="0" cy="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sp>
          <p:nvSpPr>
            <p:cNvPr id="43052" name="Text Box 22"/>
            <p:cNvSpPr txBox="1">
              <a:spLocks noChangeArrowheads="1"/>
            </p:cNvSpPr>
            <p:nvPr/>
          </p:nvSpPr>
          <p:spPr bwMode="auto">
            <a:xfrm>
              <a:off x="3155" y="1483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>
                  <a:ea typeface="MS PGothic" panose="020B0600070205080204" pitchFamily="34" charset="-128"/>
                </a:rPr>
                <a:t>P</a:t>
              </a:r>
            </a:p>
          </p:txBody>
        </p:sp>
        <p:sp>
          <p:nvSpPr>
            <p:cNvPr id="43053" name="Text Box 23"/>
            <p:cNvSpPr txBox="1">
              <a:spLocks noChangeArrowheads="1"/>
            </p:cNvSpPr>
            <p:nvPr/>
          </p:nvSpPr>
          <p:spPr bwMode="auto">
            <a:xfrm>
              <a:off x="3155" y="2036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ja-JP">
                  <a:ea typeface="MS PGothic" panose="020B0600070205080204" pitchFamily="34" charset="-128"/>
                </a:rPr>
                <a:t>N</a:t>
              </a:r>
            </a:p>
          </p:txBody>
        </p:sp>
        <p:grpSp>
          <p:nvGrpSpPr>
            <p:cNvPr id="43054" name="Group 24"/>
            <p:cNvGrpSpPr>
              <a:grpSpLocks/>
            </p:cNvGrpSpPr>
            <p:nvPr/>
          </p:nvGrpSpPr>
          <p:grpSpPr bwMode="auto">
            <a:xfrm>
              <a:off x="3618" y="1350"/>
              <a:ext cx="277" cy="262"/>
              <a:chOff x="3618" y="1350"/>
              <a:chExt cx="277" cy="262"/>
            </a:xfrm>
          </p:grpSpPr>
          <p:sp>
            <p:nvSpPr>
              <p:cNvPr id="43062" name="Oval 25"/>
              <p:cNvSpPr>
                <a:spLocks noChangeArrowheads="1"/>
              </p:cNvSpPr>
              <p:nvPr/>
            </p:nvSpPr>
            <p:spPr bwMode="auto">
              <a:xfrm>
                <a:off x="3618" y="1350"/>
                <a:ext cx="277" cy="2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3063" name="Text Box 26"/>
              <p:cNvSpPr txBox="1">
                <a:spLocks noChangeArrowheads="1"/>
              </p:cNvSpPr>
              <p:nvPr/>
            </p:nvSpPr>
            <p:spPr bwMode="auto">
              <a:xfrm>
                <a:off x="3646" y="1350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2000">
                    <a:ea typeface="MS PGothic" panose="020B0600070205080204" pitchFamily="34" charset="-128"/>
                  </a:rPr>
                  <a:t>A</a:t>
                </a:r>
              </a:p>
            </p:txBody>
          </p:sp>
        </p:grpSp>
        <p:grpSp>
          <p:nvGrpSpPr>
            <p:cNvPr id="43055" name="Group 27"/>
            <p:cNvGrpSpPr>
              <a:grpSpLocks/>
            </p:cNvGrpSpPr>
            <p:nvPr/>
          </p:nvGrpSpPr>
          <p:grpSpPr bwMode="auto">
            <a:xfrm>
              <a:off x="4271" y="1496"/>
              <a:ext cx="277" cy="731"/>
              <a:chOff x="4271" y="1496"/>
              <a:chExt cx="277" cy="731"/>
            </a:xfrm>
          </p:grpSpPr>
          <p:sp>
            <p:nvSpPr>
              <p:cNvPr id="43058" name="Line 28"/>
              <p:cNvSpPr>
                <a:spLocks noChangeShapeType="1"/>
              </p:cNvSpPr>
              <p:nvPr/>
            </p:nvSpPr>
            <p:spPr bwMode="auto">
              <a:xfrm>
                <a:off x="4402" y="1496"/>
                <a:ext cx="8" cy="7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grpSp>
            <p:nvGrpSpPr>
              <p:cNvPr id="43059" name="Group 29"/>
              <p:cNvGrpSpPr>
                <a:grpSpLocks/>
              </p:cNvGrpSpPr>
              <p:nvPr/>
            </p:nvGrpSpPr>
            <p:grpSpPr bwMode="auto">
              <a:xfrm>
                <a:off x="4271" y="1720"/>
                <a:ext cx="277" cy="262"/>
                <a:chOff x="3618" y="1350"/>
                <a:chExt cx="277" cy="262"/>
              </a:xfrm>
            </p:grpSpPr>
            <p:sp>
              <p:nvSpPr>
                <p:cNvPr id="43060" name="Oval 30"/>
                <p:cNvSpPr>
                  <a:spLocks noChangeArrowheads="1"/>
                </p:cNvSpPr>
                <p:nvPr/>
              </p:nvSpPr>
              <p:spPr bwMode="auto">
                <a:xfrm>
                  <a:off x="3618" y="1350"/>
                  <a:ext cx="277" cy="2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306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646" y="1350"/>
                  <a:ext cx="22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ea typeface="MS PGothic" panose="020B0600070205080204" pitchFamily="34" charset="-128"/>
                    </a:rPr>
                    <a:t>V</a:t>
                  </a:r>
                </a:p>
              </p:txBody>
            </p:sp>
          </p:grpSp>
        </p:grpSp>
        <p:sp>
          <p:nvSpPr>
            <p:cNvPr id="43056" name="Line 32"/>
            <p:cNvSpPr>
              <a:spLocks noChangeShapeType="1"/>
            </p:cNvSpPr>
            <p:nvPr/>
          </p:nvSpPr>
          <p:spPr bwMode="auto">
            <a:xfrm flipH="1">
              <a:off x="4036" y="1676"/>
              <a:ext cx="188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  <p:graphicFrame>
          <p:nvGraphicFramePr>
            <p:cNvPr id="43010" name="Object 2"/>
            <p:cNvGraphicFramePr>
              <a:graphicFrameLocks noChangeAspect="1"/>
            </p:cNvGraphicFramePr>
            <p:nvPr/>
          </p:nvGraphicFramePr>
          <p:xfrm>
            <a:off x="2664" y="1252"/>
            <a:ext cx="363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6" name="ｸﾘｯﾌﾟ" r:id="rId4" imgW="469080" imgH="446040" progId="MS_ClipArt_Gallery.2">
                    <p:embed/>
                  </p:oleObj>
                </mc:Choice>
                <mc:Fallback>
                  <p:oleObj name="ｸﾘｯﾌﾟ" r:id="rId4" imgW="469080" imgH="446040" progId="MS_ClipArt_Gallery.2">
                    <p:embed/>
                    <p:pic>
                      <p:nvPicPr>
                        <p:cNvPr id="4301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" y="1252"/>
                          <a:ext cx="363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57" name="Line 34"/>
            <p:cNvSpPr>
              <a:spLocks noChangeShapeType="1"/>
            </p:cNvSpPr>
            <p:nvPr/>
          </p:nvSpPr>
          <p:spPr bwMode="auto">
            <a:xfrm>
              <a:off x="2943" y="1540"/>
              <a:ext cx="229" cy="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IN"/>
            </a:p>
          </p:txBody>
        </p:sp>
      </p:grpSp>
      <p:sp>
        <p:nvSpPr>
          <p:cNvPr id="32774" name="Text Box 35"/>
          <p:cNvSpPr txBox="1">
            <a:spLocks noChangeArrowheads="1"/>
          </p:cNvSpPr>
          <p:nvPr/>
        </p:nvSpPr>
        <p:spPr bwMode="auto">
          <a:xfrm>
            <a:off x="3540454" y="1209261"/>
            <a:ext cx="5595937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 obtain maximum power, </a:t>
            </a:r>
            <a:r>
              <a:rPr lang="en-US" altLang="ja-JP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current control 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(or voltage control) is very important.</a:t>
            </a:r>
          </a:p>
        </p:txBody>
      </p:sp>
      <p:sp>
        <p:nvSpPr>
          <p:cNvPr id="43024" name="Rectangle 41"/>
          <p:cNvSpPr>
            <a:spLocks noChangeArrowheads="1"/>
          </p:cNvSpPr>
          <p:nvPr/>
        </p:nvSpPr>
        <p:spPr bwMode="auto">
          <a:xfrm>
            <a:off x="1038226" y="3970421"/>
            <a:ext cx="3172828" cy="2086861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5" name="Line 42"/>
          <p:cNvSpPr>
            <a:spLocks noChangeShapeType="1"/>
          </p:cNvSpPr>
          <p:nvPr/>
        </p:nvSpPr>
        <p:spPr bwMode="auto">
          <a:xfrm>
            <a:off x="1052512" y="3025158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43026" name="Line 43"/>
          <p:cNvSpPr>
            <a:spLocks noChangeShapeType="1"/>
          </p:cNvSpPr>
          <p:nvPr/>
        </p:nvSpPr>
        <p:spPr bwMode="auto">
          <a:xfrm>
            <a:off x="1052512" y="6073158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43027" name="Text Box 44"/>
          <p:cNvSpPr txBox="1">
            <a:spLocks noChangeArrowheads="1"/>
          </p:cNvSpPr>
          <p:nvPr/>
        </p:nvSpPr>
        <p:spPr bwMode="auto">
          <a:xfrm>
            <a:off x="5624512" y="592075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>
                <a:ea typeface="MS PGothic" panose="020B0600070205080204" pitchFamily="34" charset="-128"/>
              </a:rPr>
              <a:t>(V)</a:t>
            </a:r>
          </a:p>
        </p:txBody>
      </p:sp>
      <p:sp>
        <p:nvSpPr>
          <p:cNvPr id="43028" name="Text Box 45"/>
          <p:cNvSpPr txBox="1">
            <a:spLocks noChangeArrowheads="1"/>
          </p:cNvSpPr>
          <p:nvPr/>
        </p:nvSpPr>
        <p:spPr bwMode="auto">
          <a:xfrm>
            <a:off x="747712" y="264415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>
                <a:ea typeface="MS PGothic" panose="020B0600070205080204" pitchFamily="34" charset="-128"/>
              </a:rPr>
              <a:t>(A)</a:t>
            </a:r>
          </a:p>
        </p:txBody>
      </p:sp>
      <p:sp>
        <p:nvSpPr>
          <p:cNvPr id="43029" name="Text Box 46"/>
          <p:cNvSpPr txBox="1">
            <a:spLocks noChangeArrowheads="1"/>
          </p:cNvSpPr>
          <p:nvPr/>
        </p:nvSpPr>
        <p:spPr bwMode="auto">
          <a:xfrm>
            <a:off x="1154112" y="617952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ea typeface="MS PGothic" panose="020B0600070205080204" pitchFamily="34" charset="-128"/>
              </a:rPr>
              <a:t>Voltage(V)</a:t>
            </a:r>
          </a:p>
        </p:txBody>
      </p:sp>
      <p:sp>
        <p:nvSpPr>
          <p:cNvPr id="43030" name="Text Box 47"/>
          <p:cNvSpPr txBox="1">
            <a:spLocks noChangeArrowheads="1"/>
          </p:cNvSpPr>
          <p:nvPr/>
        </p:nvSpPr>
        <p:spPr bwMode="auto">
          <a:xfrm rot="16200000">
            <a:off x="-11112" y="4917458"/>
            <a:ext cx="1608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ea typeface="MS PGothic" panose="020B0600070205080204" pitchFamily="34" charset="-128"/>
              </a:rPr>
              <a:t>Current(I)</a:t>
            </a:r>
          </a:p>
        </p:txBody>
      </p:sp>
      <p:sp>
        <p:nvSpPr>
          <p:cNvPr id="43031" name="Freeform 48"/>
          <p:cNvSpPr>
            <a:spLocks/>
          </p:cNvSpPr>
          <p:nvPr/>
        </p:nvSpPr>
        <p:spPr bwMode="auto">
          <a:xfrm>
            <a:off x="1050925" y="3455370"/>
            <a:ext cx="3971925" cy="2635250"/>
          </a:xfrm>
          <a:custGeom>
            <a:avLst/>
            <a:gdLst>
              <a:gd name="T0" fmla="*/ 0 w 2588"/>
              <a:gd name="T1" fmla="*/ 0 h 1720"/>
              <a:gd name="T2" fmla="*/ 1556 w 2588"/>
              <a:gd name="T3" fmla="*/ 253 h 1720"/>
              <a:gd name="T4" fmla="*/ 1975 w 2588"/>
              <a:gd name="T5" fmla="*/ 1295 h 1720"/>
              <a:gd name="T6" fmla="*/ 0 60000 65536"/>
              <a:gd name="T7" fmla="*/ 0 60000 65536"/>
              <a:gd name="T8" fmla="*/ 0 60000 65536"/>
              <a:gd name="T9" fmla="*/ 0 w 2588"/>
              <a:gd name="T10" fmla="*/ 0 h 1720"/>
              <a:gd name="T11" fmla="*/ 2588 w 2588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8" h="1720">
                <a:moveTo>
                  <a:pt x="0" y="0"/>
                </a:moveTo>
                <a:cubicBezTo>
                  <a:pt x="340" y="56"/>
                  <a:pt x="1607" y="49"/>
                  <a:pt x="2038" y="336"/>
                </a:cubicBezTo>
                <a:cubicBezTo>
                  <a:pt x="2469" y="623"/>
                  <a:pt x="2473" y="1432"/>
                  <a:pt x="2588" y="17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43032" name="Oval 49"/>
          <p:cNvSpPr>
            <a:spLocks noChangeArrowheads="1"/>
          </p:cNvSpPr>
          <p:nvPr/>
        </p:nvSpPr>
        <p:spPr bwMode="auto">
          <a:xfrm>
            <a:off x="4105275" y="3888758"/>
            <a:ext cx="214312" cy="204787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3" name="Text Box 50"/>
          <p:cNvSpPr txBox="1">
            <a:spLocks noChangeArrowheads="1"/>
          </p:cNvSpPr>
          <p:nvPr/>
        </p:nvSpPr>
        <p:spPr bwMode="auto">
          <a:xfrm>
            <a:off x="2246312" y="4793633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</a:rPr>
              <a:t>I </a:t>
            </a:r>
            <a:r>
              <a:rPr lang="en-US" altLang="ja-JP" sz="2800" dirty="0">
                <a:ea typeface="MS PGothic" panose="020B0600070205080204" pitchFamily="34" charset="-128"/>
              </a:rPr>
              <a:t>x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</a:rPr>
              <a:t> V </a:t>
            </a:r>
            <a:r>
              <a:rPr lang="en-US" altLang="ja-JP" sz="2800" dirty="0">
                <a:ea typeface="MS PGothic" panose="020B0600070205080204" pitchFamily="34" charset="-128"/>
              </a:rPr>
              <a:t>=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</a:rPr>
              <a:t> 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52512" y="3442670"/>
            <a:ext cx="639762" cy="2617788"/>
            <a:chOff x="1052512" y="3442670"/>
            <a:chExt cx="639762" cy="2617788"/>
          </a:xfrm>
        </p:grpSpPr>
        <p:sp>
          <p:nvSpPr>
            <p:cNvPr id="43034" name="Rectangle 51"/>
            <p:cNvSpPr>
              <a:spLocks noChangeArrowheads="1"/>
            </p:cNvSpPr>
            <p:nvPr/>
          </p:nvSpPr>
          <p:spPr bwMode="auto">
            <a:xfrm>
              <a:off x="1052512" y="3545858"/>
              <a:ext cx="533400" cy="2514600"/>
            </a:xfrm>
            <a:prstGeom prst="rect">
              <a:avLst/>
            </a:prstGeom>
            <a:solidFill>
              <a:srgbClr val="6666FF">
                <a:alpha val="50195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35" name="Oval 52"/>
            <p:cNvSpPr>
              <a:spLocks noChangeArrowheads="1"/>
            </p:cNvSpPr>
            <p:nvPr/>
          </p:nvSpPr>
          <p:spPr bwMode="auto">
            <a:xfrm>
              <a:off x="1477962" y="3442670"/>
              <a:ext cx="214312" cy="204787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50925" y="5403233"/>
            <a:ext cx="4679949" cy="669925"/>
            <a:chOff x="1050925" y="5403233"/>
            <a:chExt cx="4679949" cy="669925"/>
          </a:xfrm>
        </p:grpSpPr>
        <p:sp>
          <p:nvSpPr>
            <p:cNvPr id="43036" name="Rectangle 53"/>
            <p:cNvSpPr>
              <a:spLocks noChangeArrowheads="1"/>
            </p:cNvSpPr>
            <p:nvPr/>
          </p:nvSpPr>
          <p:spPr bwMode="auto">
            <a:xfrm>
              <a:off x="1050925" y="5552458"/>
              <a:ext cx="3808412" cy="520700"/>
            </a:xfrm>
            <a:prstGeom prst="rect">
              <a:avLst/>
            </a:prstGeom>
            <a:solidFill>
              <a:srgbClr val="6666FF">
                <a:alpha val="50195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37" name="Oval 54"/>
            <p:cNvSpPr>
              <a:spLocks noChangeArrowheads="1"/>
            </p:cNvSpPr>
            <p:nvPr/>
          </p:nvSpPr>
          <p:spPr bwMode="auto">
            <a:xfrm>
              <a:off x="4808537" y="5449270"/>
              <a:ext cx="214312" cy="204787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38" name="Text Box 55"/>
            <p:cNvSpPr txBox="1">
              <a:spLocks noChangeArrowheads="1"/>
            </p:cNvSpPr>
            <p:nvPr/>
          </p:nvSpPr>
          <p:spPr bwMode="auto">
            <a:xfrm>
              <a:off x="5173662" y="5403233"/>
              <a:ext cx="5572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ja-JP" sz="2000">
                  <a:ea typeface="MS PGothic" panose="020B0600070205080204" pitchFamily="34" charset="-128"/>
                </a:rPr>
                <a:t>P2</a:t>
              </a:r>
            </a:p>
          </p:txBody>
        </p:sp>
      </p:grpSp>
      <p:sp>
        <p:nvSpPr>
          <p:cNvPr id="43039" name="Text Box 56"/>
          <p:cNvSpPr txBox="1">
            <a:spLocks noChangeArrowheads="1"/>
          </p:cNvSpPr>
          <p:nvPr/>
        </p:nvSpPr>
        <p:spPr bwMode="auto">
          <a:xfrm>
            <a:off x="3635896" y="2780928"/>
            <a:ext cx="87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 dirty="0">
                <a:ea typeface="MS PGothic" panose="020B0600070205080204" pitchFamily="34" charset="-128"/>
              </a:rPr>
              <a:t>P</a:t>
            </a:r>
            <a:r>
              <a:rPr lang="en-US" altLang="ja-JP" sz="1400" dirty="0">
                <a:ea typeface="MS PGothic" panose="020B0600070205080204" pitchFamily="34" charset="-128"/>
              </a:rPr>
              <a:t>MAX</a:t>
            </a:r>
          </a:p>
        </p:txBody>
      </p:sp>
      <p:sp>
        <p:nvSpPr>
          <p:cNvPr id="43040" name="Text Box 57"/>
          <p:cNvSpPr txBox="1">
            <a:spLocks noChangeArrowheads="1"/>
          </p:cNvSpPr>
          <p:nvPr/>
        </p:nvSpPr>
        <p:spPr bwMode="auto">
          <a:xfrm>
            <a:off x="1395412" y="3031508"/>
            <a:ext cx="55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>
                <a:ea typeface="MS PGothic" panose="020B0600070205080204" pitchFamily="34" charset="-128"/>
              </a:rPr>
              <a:t>P1</a:t>
            </a:r>
          </a:p>
        </p:txBody>
      </p:sp>
      <p:sp>
        <p:nvSpPr>
          <p:cNvPr id="43041" name="Text Box 58"/>
          <p:cNvSpPr txBox="1">
            <a:spLocks noChangeArrowheads="1"/>
          </p:cNvSpPr>
          <p:nvPr/>
        </p:nvSpPr>
        <p:spPr bwMode="auto">
          <a:xfrm>
            <a:off x="3686175" y="6344620"/>
            <a:ext cx="115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>
                <a:ea typeface="MS PGothic" panose="020B0600070205080204" pitchFamily="34" charset="-128"/>
              </a:rPr>
              <a:t>V</a:t>
            </a:r>
            <a:r>
              <a:rPr lang="en-US" altLang="ja-JP" sz="2800" baseline="-18000">
                <a:ea typeface="MS PGothic" panose="020B0600070205080204" pitchFamily="34" charset="-128"/>
              </a:rPr>
              <a:t>pmax</a:t>
            </a:r>
          </a:p>
        </p:txBody>
      </p:sp>
      <p:sp>
        <p:nvSpPr>
          <p:cNvPr id="43042" name="Text Box 59"/>
          <p:cNvSpPr txBox="1">
            <a:spLocks noChangeArrowheads="1"/>
          </p:cNvSpPr>
          <p:nvPr/>
        </p:nvSpPr>
        <p:spPr bwMode="auto">
          <a:xfrm>
            <a:off x="152400" y="3606183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800" baseline="-18000">
                <a:ea typeface="MS PGothic" panose="020B0600070205080204" pitchFamily="34" charset="-128"/>
              </a:rPr>
              <a:t>pmax</a:t>
            </a:r>
          </a:p>
        </p:txBody>
      </p:sp>
      <p:sp>
        <p:nvSpPr>
          <p:cNvPr id="43043" name="Line 60"/>
          <p:cNvSpPr>
            <a:spLocks noChangeShapeType="1"/>
          </p:cNvSpPr>
          <p:nvPr/>
        </p:nvSpPr>
        <p:spPr bwMode="auto">
          <a:xfrm flipV="1">
            <a:off x="4203700" y="618110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43044" name="Line 61"/>
          <p:cNvSpPr>
            <a:spLocks noChangeShapeType="1"/>
          </p:cNvSpPr>
          <p:nvPr/>
        </p:nvSpPr>
        <p:spPr bwMode="auto">
          <a:xfrm>
            <a:off x="646112" y="4023695"/>
            <a:ext cx="3635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43045" name="Text Box 65"/>
          <p:cNvSpPr txBox="1">
            <a:spLocks noChangeArrowheads="1"/>
          </p:cNvSpPr>
          <p:nvPr/>
        </p:nvSpPr>
        <p:spPr bwMode="auto">
          <a:xfrm>
            <a:off x="1882775" y="3507758"/>
            <a:ext cx="1243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I/V</a:t>
            </a:r>
            <a:r>
              <a:rPr lang="en-US" altLang="ja-JP">
                <a:solidFill>
                  <a:srgbClr val="FF0000"/>
                </a:solidFill>
                <a:ea typeface="MS PGothic" panose="020B0600070205080204" pitchFamily="34" charset="-128"/>
              </a:rPr>
              <a:t> curve</a:t>
            </a: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1050925" y="2154697"/>
            <a:ext cx="7769225" cy="3683000"/>
            <a:chOff x="866" y="1416"/>
            <a:chExt cx="4894" cy="2320"/>
          </a:xfrm>
        </p:grpSpPr>
        <p:grpSp>
          <p:nvGrpSpPr>
            <p:cNvPr id="43016" name="Group 36"/>
            <p:cNvGrpSpPr>
              <a:grpSpLocks/>
            </p:cNvGrpSpPr>
            <p:nvPr/>
          </p:nvGrpSpPr>
          <p:grpSpPr bwMode="auto">
            <a:xfrm>
              <a:off x="2938" y="1416"/>
              <a:ext cx="2822" cy="1195"/>
              <a:chOff x="2938" y="1416"/>
              <a:chExt cx="2822" cy="1195"/>
            </a:xfrm>
          </p:grpSpPr>
          <p:sp>
            <p:nvSpPr>
              <p:cNvPr id="357413" name="Text Box 37"/>
              <p:cNvSpPr txBox="1">
                <a:spLocks noChangeArrowheads="1"/>
              </p:cNvSpPr>
              <p:nvPr/>
            </p:nvSpPr>
            <p:spPr bwMode="auto">
              <a:xfrm>
                <a:off x="3680" y="2349"/>
                <a:ext cx="1487" cy="262"/>
              </a:xfrm>
              <a:prstGeom prst="rect">
                <a:avLst/>
              </a:prstGeom>
              <a:solidFill>
                <a:srgbClr val="FF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defRPr/>
                </a:pPr>
                <a:r>
                  <a:rPr lang="en-US" altLang="ja-JP" sz="2000">
                    <a:latin typeface="Arial" charset="0"/>
                  </a:rPr>
                  <a:t>P- Max control</a:t>
                </a:r>
              </a:p>
            </p:txBody>
          </p:sp>
          <p:sp>
            <p:nvSpPr>
              <p:cNvPr id="43022" name="AutoShape 38"/>
              <p:cNvSpPr>
                <a:spLocks noChangeArrowheads="1"/>
              </p:cNvSpPr>
              <p:nvPr/>
            </p:nvSpPr>
            <p:spPr bwMode="auto">
              <a:xfrm>
                <a:off x="4220" y="1416"/>
                <a:ext cx="361" cy="25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3023" name="Text Box 39"/>
              <p:cNvSpPr txBox="1">
                <a:spLocks noChangeArrowheads="1"/>
              </p:cNvSpPr>
              <p:nvPr/>
            </p:nvSpPr>
            <p:spPr bwMode="auto">
              <a:xfrm>
                <a:off x="2938" y="1666"/>
                <a:ext cx="282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190500" indent="-1905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tx1"/>
                  </a:buClr>
                  <a:buFontTx/>
                  <a:buChar char="•"/>
                </a:pPr>
                <a:r>
                  <a:rPr lang="en-US" altLang="ja-JP" sz="2000" dirty="0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“Power conditioner”</a:t>
                </a:r>
                <a:r>
                  <a:rPr lang="en-US" altLang="ja-JP" sz="2000" dirty="0">
                    <a:ea typeface="MS PGothic" panose="020B0600070205080204" pitchFamily="34" charset="-128"/>
                  </a:rPr>
                  <a:t> (mentioned later) will adjusts to be most suitable voltage and current automatically.</a:t>
                </a:r>
              </a:p>
            </p:txBody>
          </p:sp>
        </p:grpSp>
        <p:grpSp>
          <p:nvGrpSpPr>
            <p:cNvPr id="43017" name="Group 66"/>
            <p:cNvGrpSpPr>
              <a:grpSpLocks/>
            </p:cNvGrpSpPr>
            <p:nvPr/>
          </p:nvGrpSpPr>
          <p:grpSpPr bwMode="auto">
            <a:xfrm>
              <a:off x="866" y="2068"/>
              <a:ext cx="3680" cy="1668"/>
              <a:chOff x="866" y="2068"/>
              <a:chExt cx="3680" cy="1668"/>
            </a:xfrm>
          </p:grpSpPr>
          <p:sp>
            <p:nvSpPr>
              <p:cNvPr id="43018" name="Freeform 62"/>
              <p:cNvSpPr>
                <a:spLocks/>
              </p:cNvSpPr>
              <p:nvPr/>
            </p:nvSpPr>
            <p:spPr bwMode="auto">
              <a:xfrm>
                <a:off x="866" y="2068"/>
                <a:ext cx="2484" cy="1668"/>
              </a:xfrm>
              <a:custGeom>
                <a:avLst/>
                <a:gdLst>
                  <a:gd name="T0" fmla="*/ 0 w 2484"/>
                  <a:gd name="T1" fmla="*/ 1668 h 1668"/>
                  <a:gd name="T2" fmla="*/ 1960 w 2484"/>
                  <a:gd name="T3" fmla="*/ 0 h 1668"/>
                  <a:gd name="T4" fmla="*/ 2484 w 2484"/>
                  <a:gd name="T5" fmla="*/ 1668 h 1668"/>
                  <a:gd name="T6" fmla="*/ 0 60000 65536"/>
                  <a:gd name="T7" fmla="*/ 0 60000 65536"/>
                  <a:gd name="T8" fmla="*/ 0 60000 65536"/>
                  <a:gd name="T9" fmla="*/ 0 w 2484"/>
                  <a:gd name="T10" fmla="*/ 0 h 1668"/>
                  <a:gd name="T11" fmla="*/ 2484 w 2484"/>
                  <a:gd name="T12" fmla="*/ 1668 h 16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84" h="1668">
                    <a:moveTo>
                      <a:pt x="0" y="1668"/>
                    </a:moveTo>
                    <a:cubicBezTo>
                      <a:pt x="327" y="1390"/>
                      <a:pt x="1546" y="0"/>
                      <a:pt x="1960" y="0"/>
                    </a:cubicBezTo>
                    <a:cubicBezTo>
                      <a:pt x="2374" y="0"/>
                      <a:pt x="2375" y="1321"/>
                      <a:pt x="2484" y="1668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43019" name="Text Box 63"/>
              <p:cNvSpPr txBox="1">
                <a:spLocks noChangeArrowheads="1"/>
              </p:cNvSpPr>
              <p:nvPr/>
            </p:nvSpPr>
            <p:spPr bwMode="auto">
              <a:xfrm>
                <a:off x="3557" y="2936"/>
                <a:ext cx="98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>
                    <a:ea typeface="MS PGothic" panose="020B0600070205080204" pitchFamily="34" charset="-128"/>
                  </a:rPr>
                  <a:t>Power curve</a:t>
                </a:r>
              </a:p>
            </p:txBody>
          </p:sp>
          <p:sp>
            <p:nvSpPr>
              <p:cNvPr id="43020" name="Line 64"/>
              <p:cNvSpPr>
                <a:spLocks noChangeShapeType="1"/>
              </p:cNvSpPr>
              <p:nvPr/>
            </p:nvSpPr>
            <p:spPr bwMode="auto">
              <a:xfrm flipH="1" flipV="1">
                <a:off x="3179" y="2636"/>
                <a:ext cx="413" cy="3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</p:grpSp>
      <p:grpSp>
        <p:nvGrpSpPr>
          <p:cNvPr id="10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2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2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014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43024" grpId="0" animBg="1"/>
      <p:bldP spid="43032" grpId="0" animBg="1"/>
      <p:bldP spid="43033" grpId="0"/>
      <p:bldP spid="430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1420</Words>
  <Application>Microsoft Office PowerPoint</Application>
  <PresentationFormat>On-screen Show (4:3)</PresentationFormat>
  <Paragraphs>220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MS PGothic</vt:lpstr>
      <vt:lpstr>MS PGothic</vt:lpstr>
      <vt:lpstr>游ゴシック</vt:lpstr>
      <vt:lpstr>Arial</vt:lpstr>
      <vt:lpstr>Blackadder ITC</vt:lpstr>
      <vt:lpstr>Calibri</vt:lpstr>
      <vt:lpstr>CommercialScript BT</vt:lpstr>
      <vt:lpstr>Georgia</vt:lpstr>
      <vt:lpstr>Script MT Bold</vt:lpstr>
      <vt:lpstr>Symbol</vt:lpstr>
      <vt:lpstr>Tempus Sans ITC</vt:lpstr>
      <vt:lpstr>Times New Roman</vt:lpstr>
      <vt:lpstr>Wingdings</vt:lpstr>
      <vt:lpstr>Office Theme</vt:lpstr>
      <vt:lpstr>Equation</vt:lpstr>
      <vt:lpstr>ｸﾘｯﾌﾟ</vt:lpstr>
      <vt:lpstr>数式</vt:lpstr>
      <vt:lpstr>Development of Rural Electricity Generation Systems using Solar Resources</vt:lpstr>
      <vt:lpstr>A Researcher is Blind to Novel Innovation</vt:lpstr>
      <vt:lpstr>Idealized Equivalent circuit of a Solar Cell</vt:lpstr>
      <vt:lpstr>Capacity of a Solar Cell</vt:lpstr>
      <vt:lpstr>PV Cell as an Engine-Generator System</vt:lpstr>
      <vt:lpstr>Performance  A Real PV Cell with Losses</vt:lpstr>
      <vt:lpstr>PowerPoint Presentation</vt:lpstr>
      <vt:lpstr>PowerPoint Presentation</vt:lpstr>
      <vt:lpstr>PowerPoint Presentation</vt:lpstr>
      <vt:lpstr>PowerPoint Presentation</vt:lpstr>
      <vt:lpstr>Selection of Load for Maximum Power Harvest</vt:lpstr>
      <vt:lpstr>PowerPoint Presentation</vt:lpstr>
      <vt:lpstr>SOLAR PV MODULE</vt:lpstr>
      <vt:lpstr>Solar Cell to Solar PV Module Why ?</vt:lpstr>
      <vt:lpstr>STAND ALONE PV SYSTEM</vt:lpstr>
      <vt:lpstr>PowerPoint Presentation</vt:lpstr>
      <vt:lpstr>HYBRID PV SYSTEM</vt:lpstr>
      <vt:lpstr>GRID-TIED PV SYSTEM</vt:lpstr>
      <vt:lpstr>CASE STUDY: “Off-grid Electrification of Village Khaira BegiDistrict -Chatra, Jharkhand, India”.</vt:lpstr>
      <vt:lpstr>Village Khaira Begi District -Chatra, Jharkhand, India”.</vt:lpstr>
      <vt:lpstr>VILLAGE AT A GLANCE</vt:lpstr>
      <vt:lpstr>Plant Layout</vt:lpstr>
      <vt:lpstr>PROJECT BRIEF</vt:lpstr>
      <vt:lpstr>Project Summary</vt:lpstr>
      <vt:lpstr>Tariff Fixation and Revenue Collection</vt:lpstr>
      <vt:lpstr>Present Status</vt:lpstr>
      <vt:lpstr>Measureable Impacts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Ganesh</dc:creator>
  <cp:lastModifiedBy>PMV Subbarao</cp:lastModifiedBy>
  <cp:revision>120</cp:revision>
  <dcterms:created xsi:type="dcterms:W3CDTF">2019-09-01T12:40:51Z</dcterms:created>
  <dcterms:modified xsi:type="dcterms:W3CDTF">2023-04-20T09:44:53Z</dcterms:modified>
</cp:coreProperties>
</file>