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2" r:id="rId2"/>
    <p:sldId id="262" r:id="rId3"/>
    <p:sldId id="387" r:id="rId4"/>
    <p:sldId id="388" r:id="rId5"/>
    <p:sldId id="263" r:id="rId6"/>
    <p:sldId id="264" r:id="rId7"/>
    <p:sldId id="265" r:id="rId8"/>
    <p:sldId id="266" r:id="rId9"/>
    <p:sldId id="267" r:id="rId10"/>
    <p:sldId id="268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998" autoAdjust="0"/>
  </p:normalViewPr>
  <p:slideViewPr>
    <p:cSldViewPr>
      <p:cViewPr varScale="1">
        <p:scale>
          <a:sx n="99" d="100"/>
          <a:sy n="99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09B1-C7E2-407A-8B97-29A406162E62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6143-505A-4E82-AFC4-399DAAFBF1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5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6143-505A-4E82-AFC4-399DAAFBF1D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60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3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4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2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2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17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3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6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950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90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A16D-FFCB-4F18-A628-2530580CE629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8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Rural Needs of Solar Energy in A Sub-tropical India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515719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9900"/>
                </a:solidFill>
                <a:latin typeface="Blackadder ITC" panose="04020505051007020D02" pitchFamily="82" charset="0"/>
              </a:rPr>
              <a:t>Solar Energy  for Post </a:t>
            </a:r>
            <a:r>
              <a:rPr lang="en-US" altLang="en-US" sz="3200" b="1" dirty="0" smtClean="0">
                <a:solidFill>
                  <a:srgbClr val="FF9900"/>
                </a:solidFill>
                <a:latin typeface="Blackadder ITC" panose="04020505051007020D02" pitchFamily="82" charset="0"/>
              </a:rPr>
              <a:t>Harvesting </a:t>
            </a:r>
            <a:r>
              <a:rPr lang="en-US" sz="3200" dirty="0" smtClean="0">
                <a:solidFill>
                  <a:srgbClr val="FF9900"/>
                </a:solidFill>
                <a:latin typeface="Script MT Bold" panose="03040602040607080904" pitchFamily="66" charset="0"/>
              </a:rPr>
              <a:t>….</a:t>
            </a:r>
            <a:endParaRPr lang="en-US" sz="3200" dirty="0">
              <a:solidFill>
                <a:srgbClr val="FF990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31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52241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2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2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52239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0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3" name="Group 15"/>
            <p:cNvGrpSpPr>
              <a:grpSpLocks/>
            </p:cNvGrpSpPr>
            <p:nvPr/>
          </p:nvGrpSpPr>
          <p:grpSpPr bwMode="auto">
            <a:xfrm>
              <a:off x="144" y="0"/>
              <a:ext cx="5617" cy="144"/>
              <a:chOff x="96" y="-48"/>
              <a:chExt cx="5520" cy="144"/>
            </a:xfrm>
          </p:grpSpPr>
          <p:sp>
            <p:nvSpPr>
              <p:cNvPr id="52237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8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4" name="Group 18"/>
            <p:cNvGrpSpPr>
              <a:grpSpLocks/>
            </p:cNvGrpSpPr>
            <p:nvPr/>
          </p:nvGrpSpPr>
          <p:grpSpPr bwMode="auto">
            <a:xfrm>
              <a:off x="144" y="4234"/>
              <a:ext cx="5617" cy="86"/>
              <a:chOff x="96" y="4176"/>
              <a:chExt cx="5520" cy="144"/>
            </a:xfrm>
          </p:grpSpPr>
          <p:sp>
            <p:nvSpPr>
              <p:cNvPr id="52235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6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71600" y="3356992"/>
            <a:ext cx="640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 P M V Subbarao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Professor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22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2388"/>
            <a:ext cx="3552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90662"/>
            <a:ext cx="8229600" cy="418058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drying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25946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88" t="24407" r="45019" b="20469"/>
          <a:stretch/>
        </p:blipFill>
        <p:spPr>
          <a:xfrm>
            <a:off x="5000848" y="2489696"/>
            <a:ext cx="3747616" cy="374761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34722" r="32823" b="23786"/>
          <a:stretch/>
        </p:blipFill>
        <p:spPr bwMode="auto">
          <a:xfrm>
            <a:off x="323528" y="1628800"/>
            <a:ext cx="4555536" cy="320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9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8654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heater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271" t="21454" r="20668" b="17516"/>
          <a:stretch/>
        </p:blipFill>
        <p:spPr>
          <a:xfrm>
            <a:off x="4112730" y="1412776"/>
            <a:ext cx="5031270" cy="4104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2" y="55172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L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of the air heater; .thermocouple position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lphaL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which air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flowing.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988" t="24407" r="45019" b="20469"/>
          <a:stretch/>
        </p:blipFill>
        <p:spPr>
          <a:xfrm>
            <a:off x="539552" y="1340768"/>
            <a:ext cx="4032448" cy="4032448"/>
          </a:xfrm>
          <a:prstGeom prst="rect">
            <a:avLst/>
          </a:prstGeom>
        </p:spPr>
      </p:pic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440"/>
            <a:ext cx="6552728" cy="825996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Harvest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 of Fruits and Vegetables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289451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 and vegetables, fresh or processed, form an important component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economy.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an essential component in human diet.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ever-increasing demand for these.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the top producer of both fruits and vegetables in the world, more emphasis is needed to minimize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 losses.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about 70-80% of our production goes waste mainly during transportation and storage.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understanding of biochemical and physiological changes in fruits and vegetables during post harvest operations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first step to develop sustainable systems.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handling, transportation and storage operation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trained to understand critical parameters and use of local energy systems.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3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22" y="319261"/>
            <a:ext cx="8229600" cy="70609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Maturity of Harvesting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38"/>
            <a:ext cx="8229600" cy="484429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must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at a stage which will allow it to be at its peak condition when it reaches the consumer.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at a maturity that allows it to develop as acceptable flavour or appearance.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at a size required by the market.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be toxic.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adequate shelf-life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Maturity indices: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Indices: Average weight per piece,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fullness of finger, total soluble solids, sugar to acid ratio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Indices: Colour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Calories,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period after blooming.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22" y="319261"/>
            <a:ext cx="8229600" cy="706090"/>
          </a:xfrm>
        </p:spPr>
        <p:txBody>
          <a:bodyPr>
            <a:noAutofit/>
          </a:bodyPr>
          <a:lstStyle/>
          <a:p>
            <a:r>
              <a:rPr lang="en-IN" sz="2800" dirty="0"/>
              <a:t>POST HARVEST PROCESSING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44290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 of Fruits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Evaporative cooling and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 and modified atmosphere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 Harvest Preliminary Processing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lvl="1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Sorting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Reduction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Blanching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Ripening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Canning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4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Drying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07901"/>
            <a:ext cx="8571805" cy="5073427"/>
          </a:xfrm>
        </p:spPr>
        <p:txBody>
          <a:bodyPr>
            <a:no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Traditional Indian Rural communities have acquired deep  knowledge and experience in solar drying methods.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They have understanding 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chemical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biochemical changes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that occur during dehydration and to develop methods for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preventing undesirable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quality losses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Direct solar drying (</a:t>
            </a:r>
            <a:r>
              <a:rPr lang="en-IN" sz="2400" b="1" u="sng" dirty="0">
                <a:latin typeface="Times New Roman" pitchFamily="18" charset="0"/>
                <a:cs typeface="Times New Roman" pitchFamily="18" charset="0"/>
              </a:rPr>
              <a:t>“sun drying</a:t>
            </a:r>
            <a:r>
              <a:rPr lang="en-IN" sz="2400" b="1" u="sng" dirty="0" smtClean="0">
                <a:latin typeface="Times New Roman" pitchFamily="18" charset="0"/>
                <a:cs typeface="Times New Roman" pitchFamily="18" charset="0"/>
              </a:rPr>
              <a:t>”):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product is heated directly by the sun's rays and moisture is removed by natural circulation of air due to density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differences.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Modern Scientific  Drying method is: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onvective drying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drying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by blowing heated air circulating either over the upper side, bottom side or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both, or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across the products.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2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868362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Drying &amp; Internal </a:t>
            </a:r>
            <a:r>
              <a:rPr lang="en-IN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Mechanism of Liquid </a:t>
            </a:r>
            <a:r>
              <a:rPr lang="en-IN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Flow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500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I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movement of moisture 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within the solid result from a </a:t>
            </a:r>
            <a:r>
              <a:rPr lang="en-I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concentration </a:t>
            </a:r>
            <a:r>
              <a:rPr lang="en-IN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gradient</a:t>
            </a:r>
            <a:r>
              <a:rPr lang="en-I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which 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 dependent on the characteristics of the solid, that may be porous or </a:t>
            </a:r>
            <a:r>
              <a:rPr lang="en-I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nonporous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(a) </a:t>
            </a:r>
            <a:r>
              <a:rPr lang="en-IN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diffusion 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continuous, homogeneous solids,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</a:t>
            </a:r>
            <a:r>
              <a:rPr lang="en-IN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capillary flow 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granular and porous solids,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(c) flow caused by </a:t>
            </a:r>
            <a:r>
              <a:rPr lang="en-IN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shrinkage 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IN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pressure 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gradients,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(d) flow caused by </a:t>
            </a:r>
            <a:r>
              <a:rPr lang="en-IN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gravity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(e) flow caused by a </a:t>
            </a:r>
            <a:r>
              <a:rPr lang="en-IN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vaporization-condensation </a:t>
            </a:r>
            <a:r>
              <a:rPr lang="en-I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sequence.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I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Drying Rate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properties of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to be dried,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length, width and air gap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temperature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flux and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oisture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34011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0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Open Sun Drying</a:t>
            </a:r>
            <a:endParaRPr lang="en-I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8" t="29123" r="20398" b="17060"/>
          <a:stretch/>
        </p:blipFill>
        <p:spPr bwMode="auto">
          <a:xfrm>
            <a:off x="1124213" y="1916832"/>
            <a:ext cx="74082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166" y="1342700"/>
            <a:ext cx="685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principle of open sun drying: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7332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heat losses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Freeform 4"/>
          <p:cNvSpPr/>
          <p:nvPr/>
        </p:nvSpPr>
        <p:spPr>
          <a:xfrm>
            <a:off x="4030836" y="2299586"/>
            <a:ext cx="4244390" cy="2332439"/>
          </a:xfrm>
          <a:custGeom>
            <a:avLst/>
            <a:gdLst>
              <a:gd name="connsiteX0" fmla="*/ 853985 w 4244390"/>
              <a:gd name="connsiteY0" fmla="*/ 664995 h 2332439"/>
              <a:gd name="connsiteX1" fmla="*/ 815484 w 4244390"/>
              <a:gd name="connsiteY1" fmla="*/ 58603 h 2332439"/>
              <a:gd name="connsiteX2" fmla="*/ 3043732 w 4244390"/>
              <a:gd name="connsiteY2" fmla="*/ 87479 h 2332439"/>
              <a:gd name="connsiteX3" fmla="*/ 3938882 w 4244390"/>
              <a:gd name="connsiteY3" fmla="*/ 621681 h 2332439"/>
              <a:gd name="connsiteX4" fmla="*/ 4088073 w 4244390"/>
              <a:gd name="connsiteY4" fmla="*/ 2330166 h 2332439"/>
              <a:gd name="connsiteX5" fmla="*/ 4025509 w 4244390"/>
              <a:gd name="connsiteY5" fmla="*/ 987441 h 2332439"/>
              <a:gd name="connsiteX6" fmla="*/ 1421876 w 4244390"/>
              <a:gd name="connsiteY6" fmla="*/ 1006692 h 2332439"/>
              <a:gd name="connsiteX7" fmla="*/ 363097 w 4244390"/>
              <a:gd name="connsiteY7" fmla="*/ 2079909 h 2332439"/>
              <a:gd name="connsiteX8" fmla="*/ 6962 w 4244390"/>
              <a:gd name="connsiteY8" fmla="*/ 2041408 h 2332439"/>
              <a:gd name="connsiteX9" fmla="*/ 622979 w 4244390"/>
              <a:gd name="connsiteY9" fmla="*/ 1242511 h 2332439"/>
              <a:gd name="connsiteX10" fmla="*/ 853985 w 4244390"/>
              <a:gd name="connsiteY10" fmla="*/ 664995 h 23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44390" h="2332439">
                <a:moveTo>
                  <a:pt x="853985" y="664995"/>
                </a:moveTo>
                <a:cubicBezTo>
                  <a:pt x="886069" y="467677"/>
                  <a:pt x="450526" y="154856"/>
                  <a:pt x="815484" y="58603"/>
                </a:cubicBezTo>
                <a:cubicBezTo>
                  <a:pt x="1180442" y="-37650"/>
                  <a:pt x="2523166" y="-6367"/>
                  <a:pt x="3043732" y="87479"/>
                </a:cubicBezTo>
                <a:cubicBezTo>
                  <a:pt x="3564298" y="181325"/>
                  <a:pt x="3764825" y="247900"/>
                  <a:pt x="3938882" y="621681"/>
                </a:cubicBezTo>
                <a:cubicBezTo>
                  <a:pt x="4112939" y="995462"/>
                  <a:pt x="4073635" y="2269206"/>
                  <a:pt x="4088073" y="2330166"/>
                </a:cubicBezTo>
                <a:cubicBezTo>
                  <a:pt x="4102511" y="2391126"/>
                  <a:pt x="4469875" y="1208020"/>
                  <a:pt x="4025509" y="987441"/>
                </a:cubicBezTo>
                <a:cubicBezTo>
                  <a:pt x="3581143" y="766862"/>
                  <a:pt x="2032278" y="824614"/>
                  <a:pt x="1421876" y="1006692"/>
                </a:cubicBezTo>
                <a:cubicBezTo>
                  <a:pt x="811474" y="1188770"/>
                  <a:pt x="598916" y="1907456"/>
                  <a:pt x="363097" y="2079909"/>
                </a:cubicBezTo>
                <a:cubicBezTo>
                  <a:pt x="127278" y="2252362"/>
                  <a:pt x="-36352" y="2180974"/>
                  <a:pt x="6962" y="2041408"/>
                </a:cubicBezTo>
                <a:cubicBezTo>
                  <a:pt x="50276" y="1901842"/>
                  <a:pt x="476996" y="1476726"/>
                  <a:pt x="622979" y="1242511"/>
                </a:cubicBezTo>
                <a:cubicBezTo>
                  <a:pt x="768962" y="1008296"/>
                  <a:pt x="821901" y="862313"/>
                  <a:pt x="853985" y="6649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4267147" y="3576537"/>
            <a:ext cx="4135424" cy="1054674"/>
          </a:xfrm>
          <a:custGeom>
            <a:avLst/>
            <a:gdLst>
              <a:gd name="connsiteX0" fmla="*/ 6470 w 4135424"/>
              <a:gd name="connsiteY0" fmla="*/ 990650 h 1054674"/>
              <a:gd name="connsiteX1" fmla="*/ 160474 w 4135424"/>
              <a:gd name="connsiteY1" fmla="*/ 827021 h 1054674"/>
              <a:gd name="connsiteX2" fmla="*/ 911245 w 4135424"/>
              <a:gd name="connsiteY2" fmla="*/ 494949 h 1054674"/>
              <a:gd name="connsiteX3" fmla="*/ 1979649 w 4135424"/>
              <a:gd name="connsiteY3" fmla="*/ 4061 h 1054674"/>
              <a:gd name="connsiteX4" fmla="*/ 4000954 w 4135424"/>
              <a:gd name="connsiteY4" fmla="*/ 292819 h 1054674"/>
              <a:gd name="connsiteX5" fmla="*/ 3784386 w 4135424"/>
              <a:gd name="connsiteY5" fmla="*/ 841459 h 1054674"/>
              <a:gd name="connsiteX6" fmla="*/ 2470537 w 4135424"/>
              <a:gd name="connsiteY6" fmla="*/ 788520 h 1054674"/>
              <a:gd name="connsiteX7" fmla="*/ 1546512 w 4135424"/>
              <a:gd name="connsiteY7" fmla="*/ 899210 h 1054674"/>
              <a:gd name="connsiteX8" fmla="*/ 1041186 w 4135424"/>
              <a:gd name="connsiteY8" fmla="*/ 1043589 h 1054674"/>
              <a:gd name="connsiteX9" fmla="*/ 285602 w 4135424"/>
              <a:gd name="connsiteY9" fmla="*/ 1033964 h 1054674"/>
              <a:gd name="connsiteX10" fmla="*/ 6470 w 4135424"/>
              <a:gd name="connsiteY10" fmla="*/ 990650 h 105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5424" h="1054674">
                <a:moveTo>
                  <a:pt x="6470" y="990650"/>
                </a:moveTo>
                <a:cubicBezTo>
                  <a:pt x="-14385" y="956160"/>
                  <a:pt x="9678" y="909638"/>
                  <a:pt x="160474" y="827021"/>
                </a:cubicBezTo>
                <a:cubicBezTo>
                  <a:pt x="311270" y="744404"/>
                  <a:pt x="911245" y="494949"/>
                  <a:pt x="911245" y="494949"/>
                </a:cubicBezTo>
                <a:cubicBezTo>
                  <a:pt x="1214441" y="357789"/>
                  <a:pt x="1464698" y="37749"/>
                  <a:pt x="1979649" y="4061"/>
                </a:cubicBezTo>
                <a:cubicBezTo>
                  <a:pt x="2494600" y="-29627"/>
                  <a:pt x="3700165" y="153253"/>
                  <a:pt x="4000954" y="292819"/>
                </a:cubicBezTo>
                <a:cubicBezTo>
                  <a:pt x="4301743" y="432385"/>
                  <a:pt x="4039455" y="758842"/>
                  <a:pt x="3784386" y="841459"/>
                </a:cubicBezTo>
                <a:cubicBezTo>
                  <a:pt x="3529317" y="924076"/>
                  <a:pt x="2843516" y="778895"/>
                  <a:pt x="2470537" y="788520"/>
                </a:cubicBezTo>
                <a:cubicBezTo>
                  <a:pt x="2097558" y="798145"/>
                  <a:pt x="1784737" y="856698"/>
                  <a:pt x="1546512" y="899210"/>
                </a:cubicBezTo>
                <a:cubicBezTo>
                  <a:pt x="1308287" y="941721"/>
                  <a:pt x="1251338" y="1021130"/>
                  <a:pt x="1041186" y="1043589"/>
                </a:cubicBezTo>
                <a:cubicBezTo>
                  <a:pt x="831034" y="1066048"/>
                  <a:pt x="458857" y="1050006"/>
                  <a:pt x="285602" y="1033964"/>
                </a:cubicBezTo>
                <a:cubicBezTo>
                  <a:pt x="112347" y="1017922"/>
                  <a:pt x="27325" y="1025140"/>
                  <a:pt x="6470" y="990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2848782" y="4845492"/>
            <a:ext cx="2328139" cy="1064074"/>
          </a:xfrm>
          <a:custGeom>
            <a:avLst/>
            <a:gdLst>
              <a:gd name="connsiteX0" fmla="*/ 799193 w 2328139"/>
              <a:gd name="connsiteY0" fmla="*/ 1054794 h 1064074"/>
              <a:gd name="connsiteX1" fmla="*/ 296 w 2328139"/>
              <a:gd name="connsiteY1" fmla="*/ 972980 h 1064074"/>
              <a:gd name="connsiteX2" fmla="*/ 707753 w 2328139"/>
              <a:gd name="connsiteY2" fmla="*/ 385839 h 1064074"/>
              <a:gd name="connsiteX3" fmla="*/ 881007 w 2328139"/>
              <a:gd name="connsiteY3" fmla="*/ 77830 h 1064074"/>
              <a:gd name="connsiteX4" fmla="*/ 1068700 w 2328139"/>
              <a:gd name="connsiteY4" fmla="*/ 10453 h 1064074"/>
              <a:gd name="connsiteX5" fmla="*/ 1299706 w 2328139"/>
              <a:gd name="connsiteY5" fmla="*/ 251085 h 1064074"/>
              <a:gd name="connsiteX6" fmla="*/ 2185231 w 2328139"/>
              <a:gd name="connsiteY6" fmla="*/ 448403 h 1064074"/>
              <a:gd name="connsiteX7" fmla="*/ 2180418 w 2328139"/>
              <a:gd name="connsiteY7" fmla="*/ 895977 h 1064074"/>
              <a:gd name="connsiteX8" fmla="*/ 799193 w 2328139"/>
              <a:gd name="connsiteY8" fmla="*/ 1054794 h 106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8139" h="1064074">
                <a:moveTo>
                  <a:pt x="799193" y="1054794"/>
                </a:moveTo>
                <a:cubicBezTo>
                  <a:pt x="435839" y="1067628"/>
                  <a:pt x="15536" y="1084472"/>
                  <a:pt x="296" y="972980"/>
                </a:cubicBezTo>
                <a:cubicBezTo>
                  <a:pt x="-14944" y="861488"/>
                  <a:pt x="560968" y="535031"/>
                  <a:pt x="707753" y="385839"/>
                </a:cubicBezTo>
                <a:cubicBezTo>
                  <a:pt x="854538" y="236647"/>
                  <a:pt x="820849" y="140394"/>
                  <a:pt x="881007" y="77830"/>
                </a:cubicBezTo>
                <a:cubicBezTo>
                  <a:pt x="941165" y="15266"/>
                  <a:pt x="998917" y="-18423"/>
                  <a:pt x="1068700" y="10453"/>
                </a:cubicBezTo>
                <a:cubicBezTo>
                  <a:pt x="1138483" y="39329"/>
                  <a:pt x="1113618" y="178093"/>
                  <a:pt x="1299706" y="251085"/>
                </a:cubicBezTo>
                <a:cubicBezTo>
                  <a:pt x="1485795" y="324077"/>
                  <a:pt x="2038446" y="340921"/>
                  <a:pt x="2185231" y="448403"/>
                </a:cubicBezTo>
                <a:cubicBezTo>
                  <a:pt x="2332016" y="555885"/>
                  <a:pt x="2417039" y="796516"/>
                  <a:pt x="2180418" y="895977"/>
                </a:cubicBezTo>
                <a:cubicBezTo>
                  <a:pt x="1943797" y="995438"/>
                  <a:pt x="1162547" y="1041960"/>
                  <a:pt x="799193" y="10547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9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8654"/>
            <a:ext cx="8229600" cy="562074"/>
          </a:xfrm>
        </p:spPr>
        <p:txBody>
          <a:bodyPr>
            <a:normAutofit/>
          </a:bodyPr>
          <a:lstStyle/>
          <a:p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Solar Drying (DSD)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9" t="36310" r="31296" b="22411"/>
          <a:stretch/>
        </p:blipFill>
        <p:spPr bwMode="auto">
          <a:xfrm>
            <a:off x="1835696" y="2060848"/>
            <a:ext cx="61881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105" y="1258299"/>
            <a:ext cx="526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principle of direct solar drying: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48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534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Blackadder ITC</vt:lpstr>
      <vt:lpstr>Calibri</vt:lpstr>
      <vt:lpstr>CommercialScript BT</vt:lpstr>
      <vt:lpstr>Script MT Bold</vt:lpstr>
      <vt:lpstr>Tahoma</vt:lpstr>
      <vt:lpstr>Tempus Sans ITC</vt:lpstr>
      <vt:lpstr>Times New Roman</vt:lpstr>
      <vt:lpstr>Office Theme</vt:lpstr>
      <vt:lpstr>Rural Needs of Solar Energy in A Sub-tropical India</vt:lpstr>
      <vt:lpstr>Post Harvest Management of Fruits and Vegetables</vt:lpstr>
      <vt:lpstr>Maturity of Harvesting</vt:lpstr>
      <vt:lpstr>POST HARVEST PROCESSING</vt:lpstr>
      <vt:lpstr>Mechanism of Drying</vt:lpstr>
      <vt:lpstr>Drying &amp; Internal Mechanism of Liquid Flow</vt:lpstr>
      <vt:lpstr>Factors Affecting Drying Rate</vt:lpstr>
      <vt:lpstr>Open Sun Drying</vt:lpstr>
      <vt:lpstr>Direct Solar Drying (DSD)</vt:lpstr>
      <vt:lpstr>Indirect solar drying system</vt:lpstr>
      <vt:lpstr>Air heater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</dc:creator>
  <cp:lastModifiedBy>PMV Subbarao</cp:lastModifiedBy>
  <cp:revision>124</cp:revision>
  <dcterms:created xsi:type="dcterms:W3CDTF">2019-09-01T12:40:51Z</dcterms:created>
  <dcterms:modified xsi:type="dcterms:W3CDTF">2023-04-21T09:48:49Z</dcterms:modified>
</cp:coreProperties>
</file>