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000000"/>
                </a:solidFill>
                <a:latin typeface="Calibri"/>
              </a:rPr>
              <a:t>12/08/13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2BBF4A7E-DFB9-4AFA-A867-4912017027B8}" type="slidenum">
              <a:rPr lang="en-IN">
                <a:solidFill>
                  <a:srgbClr val="000000"/>
                </a:solidFill>
                <a:latin typeface="Calibri"/>
              </a:rPr>
              <a:t>‹#›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000000"/>
                </a:solidFill>
                <a:latin typeface="Calibri"/>
              </a:rPr>
              <a:t>12/08/13</a:t>
            </a:r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E6F1833A-77C1-446F-B079-1CA11B84AB05}" type="slidenum">
              <a:rPr lang="en-IN">
                <a:solidFill>
                  <a:srgbClr val="000000"/>
                </a:solidFill>
                <a:latin typeface="Calibri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Computer vision: models, learning and inference</a:t>
            </a:r>
            <a:endParaRPr/>
          </a:p>
        </p:txBody>
      </p:sp>
      <p:sp>
        <p:nvSpPr>
          <p:cNvPr id="75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IN" sz="3200">
                <a:solidFill>
                  <a:srgbClr val="8B8B8B"/>
                </a:solidFill>
                <a:latin typeface="Calibri"/>
              </a:rPr>
              <a:t>Chapter 6 </a:t>
            </a:r>
            <a:endParaRPr/>
          </a:p>
          <a:p>
            <a:pPr algn="ctr">
              <a:lnSpc>
                <a:spcPct val="100000"/>
              </a:lnSpc>
            </a:pPr>
            <a:r>
              <a:rPr lang="en-IN" sz="3200">
                <a:solidFill>
                  <a:srgbClr val="8B8B8B"/>
                </a:solidFill>
                <a:latin typeface="Calibri"/>
              </a:rPr>
              <a:t>Learning and Inference in Vision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Type 1:  Model Pr(</a:t>
            </a:r>
            <a:r>
              <a:rPr lang="en-US" sz="4400" b="1">
                <a:solidFill>
                  <a:srgbClr val="000000"/>
                </a:solidFill>
                <a:latin typeface="Calibri"/>
              </a:rPr>
              <a:t>w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|</a:t>
            </a:r>
            <a:r>
              <a:rPr lang="en-US" sz="4400" b="1">
                <a:solidFill>
                  <a:srgbClr val="000000"/>
                </a:solidFill>
                <a:latin typeface="Calibri"/>
              </a:rPr>
              <a:t>x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)  - Discriminative</a:t>
            </a:r>
            <a:endParaRPr/>
          </a:p>
        </p:txBody>
      </p:sp>
      <p:sp>
        <p:nvSpPr>
          <p:cNvPr id="110" name="TextShape 2"/>
          <p:cNvSpPr txBox="1"/>
          <p:nvPr/>
        </p:nvSpPr>
        <p:spPr>
          <a:xfrm>
            <a:off x="457200" y="1845000"/>
            <a:ext cx="8229240" cy="3993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Calibri"/>
              </a:rPr>
              <a:t>How to model Pr(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w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|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x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)?</a:t>
            </a:r>
            <a:endParaRPr/>
          </a:p>
          <a:p>
            <a:pPr lvl="1">
              <a:lnSpc>
                <a:spcPct val="100000"/>
              </a:lnSpc>
              <a:buFont typeface="Calibri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Choose an appropriate form for Pr(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w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)</a:t>
            </a:r>
            <a:endParaRPr/>
          </a:p>
          <a:p>
            <a:pPr lvl="1">
              <a:lnSpc>
                <a:spcPct val="100000"/>
              </a:lnSpc>
              <a:buFont typeface="Calibri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Make parameters a function of 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x</a:t>
            </a:r>
            <a:endParaRPr/>
          </a:p>
          <a:p>
            <a:pPr lvl="1">
              <a:lnSpc>
                <a:spcPct val="100000"/>
              </a:lnSpc>
              <a:buFont typeface="Calibri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Function takes parameters </a:t>
            </a:r>
            <a:r>
              <a:rPr lang="en-US" sz="2400" b="1">
                <a:solidFill>
                  <a:srgbClr val="000000"/>
                </a:solidFill>
                <a:latin typeface="Symbol"/>
              </a:rPr>
              <a:t>q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 that define its shape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FF0000"/>
                </a:solidFill>
                <a:latin typeface="Calibri"/>
              </a:rPr>
              <a:t>Learning algorithm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:  learn parameters </a:t>
            </a:r>
            <a:r>
              <a:rPr lang="en-US" sz="2400" b="1">
                <a:solidFill>
                  <a:srgbClr val="000000"/>
                </a:solidFill>
                <a:latin typeface="Symbol"/>
              </a:rPr>
              <a:t>q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 from training data 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x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,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w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FF0000"/>
                </a:solidFill>
                <a:latin typeface="Calibri"/>
              </a:rPr>
              <a:t>Inference algorithm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:  just evaluate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Pr(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w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|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x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) </a:t>
            </a:r>
            <a:endParaRPr/>
          </a:p>
        </p:txBody>
      </p:sp>
      <p:sp>
        <p:nvSpPr>
          <p:cNvPr id="111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EA090870-DB0E-4B56-B3E9-173A5E83A62C}" type="slidenum">
              <a:rPr lang="en-IN">
                <a:solidFill>
                  <a:srgbClr val="000000"/>
                </a:solidFill>
                <a:latin typeface="Calibri"/>
              </a:rPr>
              <a:t>10</a:t>
            </a:fld>
            <a:endParaRPr/>
          </a:p>
        </p:txBody>
      </p:sp>
      <p:sp>
        <p:nvSpPr>
          <p:cNvPr id="112" name="TextShape 4"/>
          <p:cNvSpPr txBox="1"/>
          <p:nvPr/>
        </p:nvSpPr>
        <p:spPr>
          <a:xfrm>
            <a:off x="1835640" y="6356520"/>
            <a:ext cx="5112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000000"/>
                </a:solidFill>
                <a:latin typeface="Calibri"/>
              </a:rPr>
              <a:t>Computer vision: models, learning and inference.  ©2011 Simon J.D. Prince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Type 2:  Pr(</a:t>
            </a:r>
            <a:r>
              <a:rPr lang="en-US" sz="4400" b="1">
                <a:solidFill>
                  <a:srgbClr val="000000"/>
                </a:solidFill>
                <a:latin typeface="Calibri"/>
              </a:rPr>
              <a:t>x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|</a:t>
            </a:r>
            <a:r>
              <a:rPr lang="en-US" sz="4400" b="1">
                <a:solidFill>
                  <a:srgbClr val="000000"/>
                </a:solidFill>
                <a:latin typeface="Calibri"/>
              </a:rPr>
              <a:t>w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)  - Generative</a:t>
            </a:r>
            <a:endParaRPr/>
          </a:p>
        </p:txBody>
      </p:sp>
      <p:sp>
        <p:nvSpPr>
          <p:cNvPr id="114" name="TextShape 2"/>
          <p:cNvSpPr txBox="1"/>
          <p:nvPr/>
        </p:nvSpPr>
        <p:spPr>
          <a:xfrm>
            <a:off x="457200" y="1845000"/>
            <a:ext cx="8229240" cy="3993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Calibri"/>
              </a:rPr>
              <a:t>How to model Pr(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x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|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w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)?</a:t>
            </a:r>
            <a:endParaRPr/>
          </a:p>
          <a:p>
            <a:pPr lvl="1">
              <a:lnSpc>
                <a:spcPct val="100000"/>
              </a:lnSpc>
              <a:buFont typeface="Calibri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Choose an appropriate form for Pr(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x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)</a:t>
            </a:r>
            <a:endParaRPr/>
          </a:p>
          <a:p>
            <a:pPr lvl="1">
              <a:lnSpc>
                <a:spcPct val="100000"/>
              </a:lnSpc>
              <a:buFont typeface="Calibri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Make parameters a function of 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w</a:t>
            </a:r>
            <a:endParaRPr/>
          </a:p>
          <a:p>
            <a:pPr lvl="1">
              <a:lnSpc>
                <a:spcPct val="100000"/>
              </a:lnSpc>
              <a:buFont typeface="Calibri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Function takes parameters </a:t>
            </a:r>
            <a:r>
              <a:rPr lang="en-US" sz="2400" b="1">
                <a:solidFill>
                  <a:srgbClr val="000000"/>
                </a:solidFill>
                <a:latin typeface="Symbol"/>
              </a:rPr>
              <a:t>q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 that define its shape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FF0000"/>
                </a:solidFill>
                <a:latin typeface="Calibri"/>
              </a:rPr>
              <a:t>Learning algorithm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:  learn parameters </a:t>
            </a:r>
            <a:r>
              <a:rPr lang="en-US" sz="2400" b="1">
                <a:solidFill>
                  <a:srgbClr val="000000"/>
                </a:solidFill>
                <a:latin typeface="Symbol"/>
              </a:rPr>
              <a:t>q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 from training data 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x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,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w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FF0000"/>
                </a:solidFill>
                <a:latin typeface="Calibri"/>
              </a:rPr>
              <a:t>Inference algorithm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:  Define prior Pr(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w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) and then compute Pr(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w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|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x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) using Bayes’ rule</a:t>
            </a:r>
            <a:endParaRPr/>
          </a:p>
        </p:txBody>
      </p:sp>
      <p:sp>
        <p:nvSpPr>
          <p:cNvPr id="115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842A8B07-D563-4E8C-9897-2EF6B80C46F5}" type="slidenum">
              <a:rPr lang="en-IN">
                <a:solidFill>
                  <a:srgbClr val="000000"/>
                </a:solidFill>
                <a:latin typeface="Calibri"/>
              </a:rPr>
              <a:t>11</a:t>
            </a:fld>
            <a:endParaRPr/>
          </a:p>
        </p:txBody>
      </p:sp>
      <p:sp>
        <p:nvSpPr>
          <p:cNvPr id="116" name="TextShape 4"/>
          <p:cNvSpPr txBox="1"/>
          <p:nvPr/>
        </p:nvSpPr>
        <p:spPr>
          <a:xfrm>
            <a:off x="1835640" y="6356520"/>
            <a:ext cx="5112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000000"/>
                </a:solidFill>
                <a:latin typeface="Calibri"/>
              </a:rPr>
              <a:t>Computer vision: models, learning and inference.  ©2011 Simon J.D. Prince</a:t>
            </a:r>
            <a:endParaRPr/>
          </a:p>
        </p:txBody>
      </p:sp>
      <p:pic>
        <p:nvPicPr>
          <p:cNvPr id="117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47640" y="5229360"/>
            <a:ext cx="6048360" cy="1108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Summary</a:t>
            </a:r>
            <a:endParaRPr/>
          </a:p>
        </p:txBody>
      </p:sp>
      <p:sp>
        <p:nvSpPr>
          <p:cNvPr id="11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Calibri"/>
              </a:rPr>
              <a:t> Two ifferent types of model depend on the quantity of interest:</a:t>
            </a:r>
            <a:endParaRPr/>
          </a:p>
          <a:p>
            <a:pPr lvl="1">
              <a:lnSpc>
                <a:spcPct val="100000"/>
              </a:lnSpc>
              <a:buFont typeface="Calibri"/>
              <a:buAutoNum type="arabicPeriod"/>
            </a:pPr>
            <a:r>
              <a:rPr lang="en-US" sz="2800" b="1">
                <a:solidFill>
                  <a:srgbClr val="000000"/>
                </a:solidFill>
                <a:latin typeface="Calibri"/>
              </a:rPr>
              <a:t>Pr(w|x)  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Discriminative</a:t>
            </a:r>
            <a:endParaRPr/>
          </a:p>
          <a:p>
            <a:pPr lvl="1">
              <a:lnSpc>
                <a:spcPct val="100000"/>
              </a:lnSpc>
              <a:buFont typeface="Calibri"/>
              <a:buAutoNum type="arabicPeriod"/>
            </a:pPr>
            <a:r>
              <a:rPr lang="en-US" sz="2800" b="1">
                <a:solidFill>
                  <a:srgbClr val="000000"/>
                </a:solidFill>
                <a:latin typeface="Calibri"/>
              </a:rPr>
              <a:t>Pr(w|x)  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Generative</a:t>
            </a:r>
            <a:endParaRPr/>
          </a:p>
          <a:p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Inference in discriminative models easy as we directly model posterior Pr(</a:t>
            </a:r>
            <a:r>
              <a:rPr lang="en-US" sz="3200" b="1">
                <a:solidFill>
                  <a:srgbClr val="000000"/>
                </a:solidFill>
                <a:latin typeface="Calibri"/>
              </a:rPr>
              <a:t>w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|</a:t>
            </a:r>
            <a:r>
              <a:rPr lang="en-US" sz="3200" b="1">
                <a:solidFill>
                  <a:srgbClr val="000000"/>
                </a:solidFill>
                <a:latin typeface="Calibri"/>
              </a:rPr>
              <a:t>x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).  Generative models require more complex inference process using Bayes’ rule	</a:t>
            </a:r>
            <a:endParaRPr/>
          </a:p>
        </p:txBody>
      </p:sp>
      <p:sp>
        <p:nvSpPr>
          <p:cNvPr id="120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B3DCD8FE-0948-461B-A55B-226C0754E7F5}" type="slidenum">
              <a:rPr lang="en-IN">
                <a:solidFill>
                  <a:srgbClr val="000000"/>
                </a:solidFill>
                <a:latin typeface="Calibri"/>
              </a:rPr>
              <a:t>12</a:t>
            </a:fld>
            <a:endParaRPr/>
          </a:p>
        </p:txBody>
      </p:sp>
      <p:sp>
        <p:nvSpPr>
          <p:cNvPr id="121" name="TextShape 4"/>
          <p:cNvSpPr txBox="1"/>
          <p:nvPr/>
        </p:nvSpPr>
        <p:spPr>
          <a:xfrm>
            <a:off x="1835640" y="6356520"/>
            <a:ext cx="5112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000000"/>
                </a:solidFill>
                <a:latin typeface="Calibri"/>
              </a:rPr>
              <a:t>Computer vision: models, learning and inference.  ©2011 Simon J.D. Prince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Structure</a:t>
            </a:r>
            <a:endParaRPr/>
          </a:p>
        </p:txBody>
      </p:sp>
      <p:sp>
        <p:nvSpPr>
          <p:cNvPr id="123" name="TextShape 2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0297A5D7-0F69-4576-B28F-524FEBA69821}" type="slidenum">
              <a:rPr lang="en-IN">
                <a:solidFill>
                  <a:srgbClr val="000000"/>
                </a:solidFill>
                <a:latin typeface="Calibri"/>
              </a:rPr>
              <a:t>13</a:t>
            </a:fld>
            <a:endParaRPr/>
          </a:p>
        </p:txBody>
      </p:sp>
      <p:sp>
        <p:nvSpPr>
          <p:cNvPr id="124" name="CustomShape 3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5B34FFEB-9150-4C6B-91D0-2B56B783D094}" type="slidenum">
              <a:rPr lang="en-IN" sz="1200">
                <a:solidFill>
                  <a:srgbClr val="8B8B8B"/>
                </a:solidFill>
                <a:latin typeface="Calibri"/>
              </a:rPr>
              <a:t>13</a:t>
            </a:fld>
            <a:endParaRPr/>
          </a:p>
        </p:txBody>
      </p:sp>
      <p:sp>
        <p:nvSpPr>
          <p:cNvPr id="125" name="CustomShape 4"/>
          <p:cNvSpPr/>
          <p:nvPr/>
        </p:nvSpPr>
        <p:spPr>
          <a:xfrm>
            <a:off x="1835640" y="6356520"/>
            <a:ext cx="511236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IN" sz="1200">
                <a:solidFill>
                  <a:srgbClr val="8B8B8B"/>
                </a:solidFill>
                <a:latin typeface="Calibri"/>
              </a:rPr>
              <a:t>Computer vision: models, learning and inference.  ©2011 Simon J.D. Prince</a:t>
            </a:r>
            <a:endParaRPr/>
          </a:p>
        </p:txBody>
      </p:sp>
      <p:sp>
        <p:nvSpPr>
          <p:cNvPr id="126" name="TextShape 5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Computer vision models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Two types of model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FF0000"/>
                </a:solidFill>
                <a:latin typeface="Calibri"/>
              </a:rPr>
              <a:t>Worked example 1:  Regression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Worked example 2:  Classification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Which type should we choose?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Applications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Worked example 1:  Regression</a:t>
            </a:r>
            <a:endParaRPr/>
          </a:p>
        </p:txBody>
      </p:sp>
      <p:sp>
        <p:nvSpPr>
          <p:cNvPr id="128" name="CustomShape 2"/>
          <p:cNvSpPr/>
          <p:nvPr/>
        </p:nvSpPr>
        <p:spPr>
          <a:xfrm>
            <a:off x="323640" y="1845000"/>
            <a:ext cx="7848360" cy="4355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2800">
                <a:solidFill>
                  <a:srgbClr val="000000"/>
                </a:solidFill>
                <a:latin typeface="Calibri"/>
              </a:rPr>
              <a:t>Consider simple case where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IN" sz="2800">
                <a:solidFill>
                  <a:srgbClr val="000000"/>
                </a:solidFill>
                <a:latin typeface="Calibri"/>
              </a:rPr>
              <a:t>we make a univariate continuous measurement </a:t>
            </a:r>
            <a:r>
              <a:rPr lang="en-IN" sz="2800" b="1">
                <a:solidFill>
                  <a:srgbClr val="000000"/>
                </a:solidFill>
                <a:latin typeface="Calibri"/>
              </a:rPr>
              <a:t>x</a:t>
            </a:r>
            <a:r>
              <a:rPr lang="en-IN" sz="2800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IN" sz="2800">
                <a:solidFill>
                  <a:srgbClr val="000000"/>
                </a:solidFill>
                <a:latin typeface="Calibri"/>
              </a:rPr>
              <a:t>use this to predict a univariate continuous state </a:t>
            </a:r>
            <a:r>
              <a:rPr lang="en-IN" sz="2800" b="1">
                <a:solidFill>
                  <a:srgbClr val="000000"/>
                </a:solidFill>
                <a:latin typeface="Calibri"/>
              </a:rPr>
              <a:t>w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IN" sz="2800">
                <a:solidFill>
                  <a:srgbClr val="000000"/>
                </a:solidFill>
                <a:latin typeface="Calibri"/>
              </a:rPr>
              <a:t>(regression as world state is continuous)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29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11C9B621-DA40-4773-B9D2-90DE5AF640CD}" type="slidenum">
              <a:rPr lang="en-IN">
                <a:solidFill>
                  <a:srgbClr val="000000"/>
                </a:solidFill>
                <a:latin typeface="Calibri"/>
              </a:rPr>
              <a:t>14</a:t>
            </a:fld>
            <a:endParaRPr/>
          </a:p>
        </p:txBody>
      </p:sp>
      <p:sp>
        <p:nvSpPr>
          <p:cNvPr id="130" name="TextShape 4"/>
          <p:cNvSpPr txBox="1"/>
          <p:nvPr/>
        </p:nvSpPr>
        <p:spPr>
          <a:xfrm>
            <a:off x="1835640" y="6356520"/>
            <a:ext cx="5112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000000"/>
                </a:solidFill>
                <a:latin typeface="Calibri"/>
              </a:rPr>
              <a:t>Computer vision: models, learning and inference.  ©2011 Simon J.D. Prince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Regression application 1:
Pose from Silhouette</a:t>
            </a:r>
            <a:endParaRPr/>
          </a:p>
        </p:txBody>
      </p:sp>
      <p:sp>
        <p:nvSpPr>
          <p:cNvPr id="13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071800" y="1412640"/>
            <a:ext cx="5092200" cy="4980240"/>
          </a:xfrm>
          <a:prstGeom prst="rect">
            <a:avLst/>
          </a:prstGeom>
        </p:spPr>
      </p:pic>
      <p:sp>
        <p:nvSpPr>
          <p:cNvPr id="134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44030498-0187-4999-ADAE-70F22F041BCD}" type="slidenum">
              <a:rPr lang="en-IN">
                <a:solidFill>
                  <a:srgbClr val="000000"/>
                </a:solidFill>
                <a:latin typeface="Calibri"/>
              </a:rPr>
              <a:t>15</a:t>
            </a:fld>
            <a:endParaRPr/>
          </a:p>
        </p:txBody>
      </p:sp>
      <p:sp>
        <p:nvSpPr>
          <p:cNvPr id="135" name="TextShape 4"/>
          <p:cNvSpPr txBox="1"/>
          <p:nvPr/>
        </p:nvSpPr>
        <p:spPr>
          <a:xfrm>
            <a:off x="1835640" y="6356520"/>
            <a:ext cx="5112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000000"/>
                </a:solidFill>
                <a:latin typeface="Calibri"/>
              </a:rPr>
              <a:t>Computer vision: models, learning and inference.  ©2011 Simon J.D. Prince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Regression application 2:
Head pose estimation</a:t>
            </a:r>
            <a:endParaRPr/>
          </a:p>
        </p:txBody>
      </p:sp>
      <p:sp>
        <p:nvSpPr>
          <p:cNvPr id="13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640" y="1412640"/>
            <a:ext cx="6696360" cy="4770000"/>
          </a:xfrm>
          <a:prstGeom prst="rect">
            <a:avLst/>
          </a:prstGeom>
        </p:spPr>
      </p:pic>
      <p:sp>
        <p:nvSpPr>
          <p:cNvPr id="139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6562B01F-8AEE-45D9-AE17-363003C904CD}" type="slidenum">
              <a:rPr lang="en-IN">
                <a:solidFill>
                  <a:srgbClr val="000000"/>
                </a:solidFill>
                <a:latin typeface="Calibri"/>
              </a:rPr>
              <a:t>16</a:t>
            </a:fld>
            <a:endParaRPr/>
          </a:p>
        </p:txBody>
      </p:sp>
      <p:sp>
        <p:nvSpPr>
          <p:cNvPr id="140" name="TextShape 4"/>
          <p:cNvSpPr txBox="1"/>
          <p:nvPr/>
        </p:nvSpPr>
        <p:spPr>
          <a:xfrm>
            <a:off x="1835640" y="6356520"/>
            <a:ext cx="5112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000000"/>
                </a:solidFill>
                <a:latin typeface="Calibri"/>
              </a:rPr>
              <a:t>Computer vision: models, learning and inference.  ©2011 Simon J.D. Prince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Worked example 1:  Regression</a:t>
            </a:r>
            <a:endParaRPr/>
          </a:p>
        </p:txBody>
      </p:sp>
      <p:sp>
        <p:nvSpPr>
          <p:cNvPr id="142" name="CustomShape 2"/>
          <p:cNvSpPr/>
          <p:nvPr/>
        </p:nvSpPr>
        <p:spPr>
          <a:xfrm>
            <a:off x="323640" y="1845000"/>
            <a:ext cx="7848360" cy="4355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2800">
                <a:solidFill>
                  <a:srgbClr val="000000"/>
                </a:solidFill>
                <a:latin typeface="Calibri"/>
              </a:rPr>
              <a:t>Consider simple case where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IN" sz="2800">
                <a:solidFill>
                  <a:srgbClr val="000000"/>
                </a:solidFill>
                <a:latin typeface="Calibri"/>
              </a:rPr>
              <a:t>we make a univariate continuous measurement </a:t>
            </a:r>
            <a:r>
              <a:rPr lang="en-IN" sz="2800" b="1">
                <a:solidFill>
                  <a:srgbClr val="000000"/>
                </a:solidFill>
                <a:latin typeface="Calibri"/>
              </a:rPr>
              <a:t>x</a:t>
            </a:r>
            <a:r>
              <a:rPr lang="en-IN" sz="2800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IN" sz="2800">
                <a:solidFill>
                  <a:srgbClr val="000000"/>
                </a:solidFill>
                <a:latin typeface="Calibri"/>
              </a:rPr>
              <a:t>use this to predict a univariate continuous state </a:t>
            </a:r>
            <a:r>
              <a:rPr lang="en-IN" sz="2800" b="1">
                <a:solidFill>
                  <a:srgbClr val="000000"/>
                </a:solidFill>
                <a:latin typeface="Calibri"/>
              </a:rPr>
              <a:t>w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IN" sz="2800">
                <a:solidFill>
                  <a:srgbClr val="000000"/>
                </a:solidFill>
                <a:latin typeface="Calibri"/>
              </a:rPr>
              <a:t>(regression as world state is continuous)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43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CEFE14A9-2527-42D4-9FB7-16F2159CB70B}" type="slidenum">
              <a:rPr lang="en-IN">
                <a:solidFill>
                  <a:srgbClr val="000000"/>
                </a:solidFill>
                <a:latin typeface="Calibri"/>
              </a:rPr>
              <a:t>17</a:t>
            </a:fld>
            <a:endParaRPr/>
          </a:p>
        </p:txBody>
      </p:sp>
      <p:sp>
        <p:nvSpPr>
          <p:cNvPr id="144" name="TextShape 4"/>
          <p:cNvSpPr txBox="1"/>
          <p:nvPr/>
        </p:nvSpPr>
        <p:spPr>
          <a:xfrm>
            <a:off x="1835640" y="6356520"/>
            <a:ext cx="5112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000000"/>
                </a:solidFill>
                <a:latin typeface="Calibri"/>
              </a:rPr>
              <a:t>Computer vision: models, learning and inference.  ©2011 Simon J.D. Prince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Type 1:  Model Pr(</a:t>
            </a:r>
            <a:r>
              <a:rPr lang="en-US" sz="4400" b="1">
                <a:solidFill>
                  <a:srgbClr val="000000"/>
                </a:solidFill>
                <a:latin typeface="Calibri"/>
              </a:rPr>
              <a:t>w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|</a:t>
            </a:r>
            <a:r>
              <a:rPr lang="en-US" sz="4400" b="1">
                <a:solidFill>
                  <a:srgbClr val="000000"/>
                </a:solidFill>
                <a:latin typeface="Calibri"/>
              </a:rPr>
              <a:t>x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)  - Discriminative</a:t>
            </a:r>
            <a:endParaRPr/>
          </a:p>
        </p:txBody>
      </p:sp>
      <p:sp>
        <p:nvSpPr>
          <p:cNvPr id="146" name="TextShape 2"/>
          <p:cNvSpPr txBox="1"/>
          <p:nvPr/>
        </p:nvSpPr>
        <p:spPr>
          <a:xfrm>
            <a:off x="457200" y="2133000"/>
            <a:ext cx="8229240" cy="3993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Calibri"/>
              </a:rPr>
              <a:t>How to model Pr(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w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|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x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)?</a:t>
            </a:r>
            <a:endParaRPr/>
          </a:p>
          <a:p>
            <a:pPr lvl="1">
              <a:lnSpc>
                <a:spcPct val="100000"/>
              </a:lnSpc>
              <a:buFont typeface="Calibri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Choose an appropriate form for Pr(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w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)</a:t>
            </a:r>
            <a:endParaRPr/>
          </a:p>
          <a:p>
            <a:pPr lvl="1">
              <a:lnSpc>
                <a:spcPct val="100000"/>
              </a:lnSpc>
              <a:buFont typeface="Calibri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Make parameters a function of 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x</a:t>
            </a:r>
            <a:endParaRPr/>
          </a:p>
          <a:p>
            <a:pPr lvl="1">
              <a:lnSpc>
                <a:spcPct val="100000"/>
              </a:lnSpc>
              <a:buFont typeface="Calibri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Function takes parameters </a:t>
            </a:r>
            <a:r>
              <a:rPr lang="en-US" sz="2400" b="1">
                <a:solidFill>
                  <a:srgbClr val="000000"/>
                </a:solidFill>
                <a:latin typeface="Symbol"/>
              </a:rPr>
              <a:t>q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 that define its shape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FF0000"/>
                </a:solidFill>
                <a:latin typeface="Calibri"/>
              </a:rPr>
              <a:t>Learning algorithm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:  learn parameters </a:t>
            </a:r>
            <a:r>
              <a:rPr lang="en-US" sz="2400" b="1">
                <a:solidFill>
                  <a:srgbClr val="000000"/>
                </a:solidFill>
                <a:latin typeface="Symbol"/>
              </a:rPr>
              <a:t>q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 from training data 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x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,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w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FF0000"/>
                </a:solidFill>
                <a:latin typeface="Calibri"/>
              </a:rPr>
              <a:t>Inference algorithm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:  just evaluate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Pr(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w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|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x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) </a:t>
            </a:r>
            <a:endParaRPr/>
          </a:p>
        </p:txBody>
      </p:sp>
      <p:sp>
        <p:nvSpPr>
          <p:cNvPr id="147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8711FE14-2571-4644-A52A-E0E960086728}" type="slidenum">
              <a:rPr lang="en-IN">
                <a:solidFill>
                  <a:srgbClr val="000000"/>
                </a:solidFill>
                <a:latin typeface="Calibri"/>
              </a:rPr>
              <a:t>18</a:t>
            </a:fld>
            <a:endParaRPr/>
          </a:p>
        </p:txBody>
      </p:sp>
      <p:sp>
        <p:nvSpPr>
          <p:cNvPr id="148" name="TextShape 4"/>
          <p:cNvSpPr txBox="1"/>
          <p:nvPr/>
        </p:nvSpPr>
        <p:spPr>
          <a:xfrm>
            <a:off x="1835640" y="6356520"/>
            <a:ext cx="5112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000000"/>
                </a:solidFill>
                <a:latin typeface="Calibri"/>
              </a:rPr>
              <a:t>Computer vision: models, learning and inference.  ©2011 Simon J.D. Prince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Type 1:  Model Pr(</a:t>
            </a:r>
            <a:r>
              <a:rPr lang="en-US" sz="4400" b="1">
                <a:solidFill>
                  <a:srgbClr val="000000"/>
                </a:solidFill>
                <a:latin typeface="Calibri"/>
              </a:rPr>
              <a:t>w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|</a:t>
            </a:r>
            <a:r>
              <a:rPr lang="en-US" sz="4400" b="1">
                <a:solidFill>
                  <a:srgbClr val="000000"/>
                </a:solidFill>
                <a:latin typeface="Calibri"/>
              </a:rPr>
              <a:t>x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)  - Discriminative</a:t>
            </a:r>
            <a:endParaRPr/>
          </a:p>
        </p:txBody>
      </p:sp>
      <p:sp>
        <p:nvSpPr>
          <p:cNvPr id="150" name="TextShape 2"/>
          <p:cNvSpPr txBox="1"/>
          <p:nvPr/>
        </p:nvSpPr>
        <p:spPr>
          <a:xfrm>
            <a:off x="457200" y="1484640"/>
            <a:ext cx="8229240" cy="3993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Calibri"/>
              </a:rPr>
              <a:t>How to model Pr(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w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|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x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)?</a:t>
            </a:r>
            <a:endParaRPr/>
          </a:p>
          <a:p>
            <a:pPr lvl="1">
              <a:lnSpc>
                <a:spcPct val="100000"/>
              </a:lnSpc>
              <a:buFont typeface="Calibri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Choose an appropriate form for Pr(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w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)</a:t>
            </a:r>
            <a:endParaRPr/>
          </a:p>
          <a:p>
            <a:pPr lvl="1">
              <a:lnSpc>
                <a:spcPct val="100000"/>
              </a:lnSpc>
              <a:buFont typeface="Calibri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Make parameters a function of 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x</a:t>
            </a:r>
            <a:endParaRPr/>
          </a:p>
          <a:p>
            <a:pPr lvl="1">
              <a:lnSpc>
                <a:spcPct val="100000"/>
              </a:lnSpc>
              <a:buFont typeface="Calibri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Function takes parameters </a:t>
            </a:r>
            <a:r>
              <a:rPr lang="en-US" sz="2400" b="1">
                <a:solidFill>
                  <a:srgbClr val="000000"/>
                </a:solidFill>
                <a:latin typeface="Symbol"/>
              </a:rPr>
              <a:t>q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 that define its shape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51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985B49E2-AB9C-4288-BA5E-A7B89FD00533}" type="slidenum">
              <a:rPr lang="en-IN">
                <a:solidFill>
                  <a:srgbClr val="000000"/>
                </a:solidFill>
                <a:latin typeface="Calibri"/>
              </a:rPr>
              <a:t>19</a:t>
            </a:fld>
            <a:endParaRPr/>
          </a:p>
        </p:txBody>
      </p:sp>
      <p:sp>
        <p:nvSpPr>
          <p:cNvPr id="152" name="TextShape 4"/>
          <p:cNvSpPr txBox="1"/>
          <p:nvPr/>
        </p:nvSpPr>
        <p:spPr>
          <a:xfrm>
            <a:off x="1835640" y="6356520"/>
            <a:ext cx="5112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000000"/>
                </a:solidFill>
                <a:latin typeface="Calibri"/>
              </a:rPr>
              <a:t>Computer vision: models, learning and inference.  ©2011 Simon J.D. Prince</a:t>
            </a:r>
            <a:endParaRPr/>
          </a:p>
        </p:txBody>
      </p:sp>
      <p:pic>
        <p:nvPicPr>
          <p:cNvPr id="153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11640" y="3600000"/>
            <a:ext cx="3124440" cy="2808000"/>
          </a:xfrm>
          <a:prstGeom prst="rect">
            <a:avLst/>
          </a:prstGeom>
        </p:spPr>
      </p:pic>
      <p:sp>
        <p:nvSpPr>
          <p:cNvPr id="154" name="CustomShape 5"/>
          <p:cNvSpPr/>
          <p:nvPr/>
        </p:nvSpPr>
        <p:spPr>
          <a:xfrm>
            <a:off x="4068000" y="3573000"/>
            <a:ext cx="4608000" cy="3748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IN" sz="2000">
                <a:solidFill>
                  <a:srgbClr val="000000"/>
                </a:solidFill>
                <a:latin typeface="Calibri"/>
              </a:rPr>
              <a:t>Choose normal distribution over w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IN" sz="2000">
                <a:solidFill>
                  <a:srgbClr val="000000"/>
                </a:solidFill>
                <a:latin typeface="Calibri"/>
              </a:rPr>
              <a:t>Make mean </a:t>
            </a:r>
            <a:r>
              <a:rPr lang="en-IN" sz="2000">
                <a:solidFill>
                  <a:srgbClr val="000000"/>
                </a:solidFill>
                <a:latin typeface="Symbol"/>
              </a:rPr>
              <a:t>m</a:t>
            </a:r>
            <a:r>
              <a:rPr lang="en-IN" sz="2000">
                <a:solidFill>
                  <a:srgbClr val="000000"/>
                </a:solidFill>
                <a:latin typeface="Calibri"/>
              </a:rPr>
              <a:t> linear function of x (variance constant)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IN" sz="2000">
                <a:solidFill>
                  <a:srgbClr val="000000"/>
                </a:solidFill>
                <a:latin typeface="Calibri"/>
              </a:rPr>
              <a:t>Parameters are </a:t>
            </a:r>
            <a:r>
              <a:rPr lang="en-IN" sz="2000">
                <a:solidFill>
                  <a:srgbClr val="000000"/>
                </a:solidFill>
                <a:latin typeface="Symbol"/>
              </a:rPr>
              <a:t>f</a:t>
            </a:r>
            <a:r>
              <a:rPr lang="en-IN" sz="2000">
                <a:solidFill>
                  <a:srgbClr val="000000"/>
                </a:solidFill>
                <a:latin typeface="Calibri"/>
              </a:rPr>
              <a:t>0, </a:t>
            </a:r>
            <a:r>
              <a:rPr lang="en-IN" sz="2000">
                <a:solidFill>
                  <a:srgbClr val="000000"/>
                </a:solidFill>
                <a:latin typeface="Symbol"/>
              </a:rPr>
              <a:t>f</a:t>
            </a:r>
            <a:r>
              <a:rPr lang="en-IN" sz="2000">
                <a:solidFill>
                  <a:srgbClr val="000000"/>
                </a:solidFill>
                <a:latin typeface="Calibri"/>
              </a:rPr>
              <a:t>1, </a:t>
            </a:r>
            <a:r>
              <a:rPr lang="en-IN" sz="2000">
                <a:solidFill>
                  <a:srgbClr val="000000"/>
                </a:solidFill>
                <a:latin typeface="Symbol"/>
              </a:rPr>
              <a:t>s</a:t>
            </a:r>
            <a:r>
              <a:rPr lang="en-IN" sz="2000">
                <a:solidFill>
                  <a:srgbClr val="000000"/>
                </a:solidFill>
                <a:latin typeface="Calibri"/>
              </a:rPr>
              <a:t>2.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IN" sz="2000">
                <a:solidFill>
                  <a:srgbClr val="000000"/>
                </a:solidFill>
                <a:latin typeface="Calibri"/>
              </a:rPr>
              <a:t>This model is called</a:t>
            </a:r>
            <a:r>
              <a:rPr lang="en-IN" sz="2000" i="1">
                <a:solidFill>
                  <a:srgbClr val="000000"/>
                </a:solidFill>
                <a:latin typeface="Calibri"/>
              </a:rPr>
              <a:t> linear regression.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5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140000" y="5040000"/>
            <a:ext cx="4478400" cy="5536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Structure</a:t>
            </a:r>
            <a:endParaRPr/>
          </a:p>
        </p:txBody>
      </p:sp>
      <p:sp>
        <p:nvSpPr>
          <p:cNvPr id="77" name="TextShape 2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1F9F5C26-9CCE-445C-8CAA-5EEDCB83038D}" type="slidenum">
              <a:rPr lang="en-IN">
                <a:solidFill>
                  <a:srgbClr val="000000"/>
                </a:solidFill>
                <a:latin typeface="Calibri"/>
              </a:rPr>
              <a:t>2</a:t>
            </a:fld>
            <a:endParaRPr/>
          </a:p>
        </p:txBody>
      </p:sp>
      <p:sp>
        <p:nvSpPr>
          <p:cNvPr id="78" name="CustomShape 3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F7436739-3446-40FF-A50F-8F1E236EF1DD}" type="slidenum">
              <a:rPr lang="en-IN" sz="1200">
                <a:solidFill>
                  <a:srgbClr val="8B8B8B"/>
                </a:solidFill>
                <a:latin typeface="Calibri"/>
              </a:rPr>
              <a:t>2</a:t>
            </a:fld>
            <a:endParaRPr/>
          </a:p>
        </p:txBody>
      </p:sp>
      <p:sp>
        <p:nvSpPr>
          <p:cNvPr id="79" name="CustomShape 4"/>
          <p:cNvSpPr/>
          <p:nvPr/>
        </p:nvSpPr>
        <p:spPr>
          <a:xfrm>
            <a:off x="1835640" y="6356520"/>
            <a:ext cx="511236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IN" sz="1200">
                <a:solidFill>
                  <a:srgbClr val="8B8B8B"/>
                </a:solidFill>
                <a:latin typeface="Calibri"/>
              </a:rPr>
              <a:t>Computer vision: models, learning and inference.  ©2011 Simon J.D. Prince</a:t>
            </a:r>
            <a:endParaRPr/>
          </a:p>
        </p:txBody>
      </p:sp>
      <p:sp>
        <p:nvSpPr>
          <p:cNvPr id="80" name="TextShape 5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FF0000"/>
                </a:solidFill>
                <a:latin typeface="Calibri"/>
              </a:rPr>
              <a:t>Computer vision models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Two types of model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Worked example 1:  Regression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Worked example 2:  Classification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Which type should we choose?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Applications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051640" y="5445360"/>
            <a:ext cx="2304000" cy="500040"/>
          </a:xfrm>
          <a:prstGeom prst="rect">
            <a:avLst/>
          </a:prstGeom>
        </p:spPr>
      </p:pic>
      <p:sp>
        <p:nvSpPr>
          <p:cNvPr id="157" name="CustomShape 1"/>
          <p:cNvSpPr/>
          <p:nvPr/>
        </p:nvSpPr>
        <p:spPr>
          <a:xfrm>
            <a:off x="467640" y="5445360"/>
            <a:ext cx="8136720" cy="8211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2400">
                <a:solidFill>
                  <a:srgbClr val="000000"/>
                </a:solidFill>
                <a:latin typeface="Calibri"/>
              </a:rPr>
              <a:t>Parameters </a:t>
            </a:r>
            <a:r>
              <a:rPr lang="en-IN" sz="2400" b="1">
                <a:solidFill>
                  <a:srgbClr val="000000"/>
                </a:solidFill>
                <a:latin typeface="Symbol"/>
              </a:rPr>
              <a:t>                               </a:t>
            </a:r>
            <a:r>
              <a:rPr lang="en-IN" sz="2400">
                <a:solidFill>
                  <a:srgbClr val="000000"/>
                </a:solidFill>
                <a:latin typeface="Calibri"/>
              </a:rPr>
              <a:t>are y-offset, slope and variance</a:t>
            </a:r>
            <a:endParaRPr/>
          </a:p>
        </p:txBody>
      </p:sp>
      <p:sp>
        <p:nvSpPr>
          <p:cNvPr id="158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3AABCCD4-3BA9-440C-9874-3C738EF6945B}" type="slidenum">
              <a:rPr lang="en-IN">
                <a:solidFill>
                  <a:srgbClr val="000000"/>
                </a:solidFill>
                <a:latin typeface="Calibri"/>
              </a:rPr>
              <a:t>20</a:t>
            </a:fld>
            <a:endParaRPr/>
          </a:p>
        </p:txBody>
      </p:sp>
      <p:sp>
        <p:nvSpPr>
          <p:cNvPr id="159" name="TextShape 3"/>
          <p:cNvSpPr txBox="1"/>
          <p:nvPr/>
        </p:nvSpPr>
        <p:spPr>
          <a:xfrm>
            <a:off x="1835640" y="6356520"/>
            <a:ext cx="5112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000000"/>
                </a:solidFill>
                <a:latin typeface="Calibri"/>
              </a:rPr>
              <a:t>Computer vision: models, learning and inference.  ©2011 Simon J.D. Prince</a:t>
            </a:r>
            <a:endParaRPr/>
          </a:p>
        </p:txBody>
      </p:sp>
      <p:pic>
        <p:nvPicPr>
          <p:cNvPr id="160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619640" y="148680"/>
            <a:ext cx="5909400" cy="522396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395640" y="5085360"/>
            <a:ext cx="8136720" cy="8211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2400">
                <a:solidFill>
                  <a:srgbClr val="FF0000"/>
                </a:solidFill>
                <a:latin typeface="Calibri"/>
              </a:rPr>
              <a:t>Learning algorithm:</a:t>
            </a:r>
            <a:r>
              <a:rPr lang="en-IN" sz="2400">
                <a:solidFill>
                  <a:srgbClr val="000000"/>
                </a:solidFill>
                <a:latin typeface="Calibri"/>
              </a:rPr>
              <a:t> learn </a:t>
            </a:r>
            <a:r>
              <a:rPr lang="en-IN" sz="2400" b="1">
                <a:solidFill>
                  <a:srgbClr val="000000"/>
                </a:solidFill>
                <a:latin typeface="Symbol"/>
              </a:rPr>
              <a:t>q</a:t>
            </a:r>
            <a:r>
              <a:rPr lang="en-IN" sz="2400">
                <a:solidFill>
                  <a:srgbClr val="000000"/>
                </a:solidFill>
                <a:latin typeface="Calibri"/>
              </a:rPr>
              <a:t> from training data </a:t>
            </a:r>
            <a:r>
              <a:rPr lang="en-IN" sz="2400" b="1">
                <a:solidFill>
                  <a:srgbClr val="000000"/>
                </a:solidFill>
                <a:latin typeface="Calibri"/>
              </a:rPr>
              <a:t>x</a:t>
            </a:r>
            <a:r>
              <a:rPr lang="en-IN" sz="2400">
                <a:solidFill>
                  <a:srgbClr val="000000"/>
                </a:solidFill>
                <a:latin typeface="Calibri"/>
              </a:rPr>
              <a:t>,</a:t>
            </a:r>
            <a:r>
              <a:rPr lang="en-IN" sz="2400" b="1">
                <a:solidFill>
                  <a:srgbClr val="000000"/>
                </a:solidFill>
                <a:latin typeface="Calibri"/>
              </a:rPr>
              <a:t>y</a:t>
            </a:r>
            <a:r>
              <a:rPr lang="en-IN" sz="2400">
                <a:solidFill>
                  <a:srgbClr val="000000"/>
                </a:solidFill>
                <a:latin typeface="Calibri"/>
              </a:rPr>
              <a:t>. E.g. MAP </a:t>
            </a:r>
            <a:endParaRPr/>
          </a:p>
        </p:txBody>
      </p:sp>
      <p:sp>
        <p:nvSpPr>
          <p:cNvPr id="162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96EE8243-3291-4D6F-8624-08C7CC1DC0C8}" type="slidenum">
              <a:rPr lang="en-IN">
                <a:solidFill>
                  <a:srgbClr val="000000"/>
                </a:solidFill>
                <a:latin typeface="Calibri"/>
              </a:rPr>
              <a:t>21</a:t>
            </a:fld>
            <a:endParaRPr/>
          </a:p>
        </p:txBody>
      </p:sp>
      <p:sp>
        <p:nvSpPr>
          <p:cNvPr id="163" name="TextShape 3"/>
          <p:cNvSpPr txBox="1"/>
          <p:nvPr/>
        </p:nvSpPr>
        <p:spPr>
          <a:xfrm>
            <a:off x="1835640" y="6356520"/>
            <a:ext cx="5112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000000"/>
                </a:solidFill>
                <a:latin typeface="Calibri"/>
              </a:rPr>
              <a:t>Computer vision: models, learning and inference.  ©2011 Simon J.D. Prince</a:t>
            </a:r>
            <a:endParaRPr/>
          </a:p>
        </p:txBody>
      </p:sp>
      <p:pic>
        <p:nvPicPr>
          <p:cNvPr id="16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619640" y="148680"/>
            <a:ext cx="5583600" cy="4935960"/>
          </a:xfrm>
          <a:prstGeom prst="rect">
            <a:avLst/>
          </a:prstGeom>
        </p:spPr>
      </p:pic>
      <p:pic>
        <p:nvPicPr>
          <p:cNvPr id="165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755640" y="5517360"/>
            <a:ext cx="3960000" cy="935640"/>
          </a:xfrm>
          <a:prstGeom prst="rect">
            <a:avLst/>
          </a:prstGeom>
        </p:spPr>
      </p:pic>
      <p:pic>
        <p:nvPicPr>
          <p:cNvPr id="166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4788000" y="5661360"/>
            <a:ext cx="3960000" cy="71244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-763200" y="5497920"/>
            <a:ext cx="11150640" cy="5169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2800">
                <a:solidFill>
                  <a:srgbClr val="FF0000"/>
                </a:solidFill>
                <a:latin typeface="Calibri"/>
              </a:rPr>
              <a:t>Inference algorithm:</a:t>
            </a:r>
            <a:r>
              <a:rPr lang="en-IN" sz="2800">
                <a:solidFill>
                  <a:srgbClr val="000000"/>
                </a:solidFill>
                <a:latin typeface="Calibri"/>
              </a:rPr>
              <a:t> just evaluate</a:t>
            </a:r>
            <a:r>
              <a:rPr lang="en-IN" sz="2800" b="1">
                <a:solidFill>
                  <a:srgbClr val="000000"/>
                </a:solidFill>
                <a:latin typeface="Calibri"/>
              </a:rPr>
              <a:t> </a:t>
            </a:r>
            <a:r>
              <a:rPr lang="en-IN" sz="2800">
                <a:solidFill>
                  <a:srgbClr val="000000"/>
                </a:solidFill>
                <a:latin typeface="Calibri"/>
              </a:rPr>
              <a:t>Pr(</a:t>
            </a:r>
            <a:r>
              <a:rPr lang="en-IN" sz="2800" b="1">
                <a:solidFill>
                  <a:srgbClr val="000000"/>
                </a:solidFill>
                <a:latin typeface="Calibri"/>
              </a:rPr>
              <a:t>w</a:t>
            </a:r>
            <a:r>
              <a:rPr lang="en-IN" sz="2800">
                <a:solidFill>
                  <a:srgbClr val="000000"/>
                </a:solidFill>
                <a:latin typeface="Calibri"/>
              </a:rPr>
              <a:t>|</a:t>
            </a:r>
            <a:r>
              <a:rPr lang="en-IN" sz="2800" b="1">
                <a:solidFill>
                  <a:srgbClr val="000000"/>
                </a:solidFill>
                <a:latin typeface="Calibri"/>
              </a:rPr>
              <a:t>x</a:t>
            </a:r>
            <a:r>
              <a:rPr lang="en-IN" sz="2800">
                <a:solidFill>
                  <a:srgbClr val="000000"/>
                </a:solidFill>
                <a:latin typeface="Calibri"/>
              </a:rPr>
              <a:t>) for new data </a:t>
            </a:r>
            <a:r>
              <a:rPr lang="en-IN" sz="2800" b="1">
                <a:solidFill>
                  <a:srgbClr val="000000"/>
                </a:solidFill>
                <a:latin typeface="Calibri"/>
              </a:rPr>
              <a:t>x</a:t>
            </a:r>
            <a:r>
              <a:rPr lang="en-IN" sz="2800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168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D2534EA7-CABA-4F26-AF84-04A70BD31750}" type="slidenum">
              <a:rPr lang="en-IN">
                <a:solidFill>
                  <a:srgbClr val="000000"/>
                </a:solidFill>
                <a:latin typeface="Calibri"/>
              </a:rPr>
              <a:t>22</a:t>
            </a:fld>
            <a:endParaRPr/>
          </a:p>
        </p:txBody>
      </p:sp>
      <p:sp>
        <p:nvSpPr>
          <p:cNvPr id="169" name="TextShape 3"/>
          <p:cNvSpPr txBox="1"/>
          <p:nvPr/>
        </p:nvSpPr>
        <p:spPr>
          <a:xfrm>
            <a:off x="1835640" y="6356520"/>
            <a:ext cx="5112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000000"/>
                </a:solidFill>
                <a:latin typeface="Calibri"/>
              </a:rPr>
              <a:t>Computer vision: models, learning and inference.  ©2011 Simon J.D. Prince</a:t>
            </a:r>
            <a:endParaRPr/>
          </a:p>
        </p:txBody>
      </p:sp>
      <p:pic>
        <p:nvPicPr>
          <p:cNvPr id="170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75640" y="148680"/>
            <a:ext cx="5909400" cy="522396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Type 2:  Pr(</a:t>
            </a:r>
            <a:r>
              <a:rPr lang="en-US" sz="4400" b="1">
                <a:solidFill>
                  <a:srgbClr val="000000"/>
                </a:solidFill>
                <a:latin typeface="Calibri"/>
              </a:rPr>
              <a:t>x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|</a:t>
            </a:r>
            <a:r>
              <a:rPr lang="en-US" sz="4400" b="1">
                <a:solidFill>
                  <a:srgbClr val="000000"/>
                </a:solidFill>
                <a:latin typeface="Calibri"/>
              </a:rPr>
              <a:t>w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)  - Generative</a:t>
            </a:r>
            <a:endParaRPr/>
          </a:p>
        </p:txBody>
      </p:sp>
      <p:sp>
        <p:nvSpPr>
          <p:cNvPr id="172" name="TextShape 2"/>
          <p:cNvSpPr txBox="1"/>
          <p:nvPr/>
        </p:nvSpPr>
        <p:spPr>
          <a:xfrm>
            <a:off x="457200" y="1484640"/>
            <a:ext cx="8229240" cy="3993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Calibri"/>
              </a:rPr>
              <a:t>How to model Pr(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x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|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w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)?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lvl="1">
              <a:lnSpc>
                <a:spcPct val="100000"/>
              </a:lnSpc>
              <a:buFont typeface="Calibri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Choose an appropriate form for Pr(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x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)</a:t>
            </a:r>
            <a:endParaRPr/>
          </a:p>
          <a:p>
            <a:pPr lvl="1">
              <a:lnSpc>
                <a:spcPct val="100000"/>
              </a:lnSpc>
              <a:buFont typeface="Calibri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Make parameters a function of 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w</a:t>
            </a:r>
            <a:endParaRPr/>
          </a:p>
          <a:p>
            <a:pPr lvl="1">
              <a:lnSpc>
                <a:spcPct val="100000"/>
              </a:lnSpc>
              <a:buFont typeface="Calibri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Function takes parameters </a:t>
            </a:r>
            <a:r>
              <a:rPr lang="en-US" sz="2400" b="1">
                <a:solidFill>
                  <a:srgbClr val="000000"/>
                </a:solidFill>
                <a:latin typeface="Symbol"/>
              </a:rPr>
              <a:t>q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 that define its shape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FF0000"/>
                </a:solidFill>
                <a:latin typeface="Calibri"/>
              </a:rPr>
              <a:t>Learning algorithm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:  learn parameters </a:t>
            </a:r>
            <a:r>
              <a:rPr lang="en-US" sz="2400" b="1">
                <a:solidFill>
                  <a:srgbClr val="000000"/>
                </a:solidFill>
                <a:latin typeface="Symbol"/>
              </a:rPr>
              <a:t>q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 from training data 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x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,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w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FF0000"/>
                </a:solidFill>
                <a:latin typeface="Calibri"/>
              </a:rPr>
              <a:t>Inference algorithm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:  Define prior Pr(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w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) and then compute Pr(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w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|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x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) using Bayes’ rule</a:t>
            </a:r>
            <a:endParaRPr/>
          </a:p>
        </p:txBody>
      </p:sp>
      <p:pic>
        <p:nvPicPr>
          <p:cNvPr id="17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79640" y="5445360"/>
            <a:ext cx="5184360" cy="950400"/>
          </a:xfrm>
          <a:prstGeom prst="rect">
            <a:avLst/>
          </a:prstGeom>
        </p:spPr>
      </p:pic>
      <p:sp>
        <p:nvSpPr>
          <p:cNvPr id="174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1F0B7220-20F5-4DA4-BA46-7AD61BF8FEE1}" type="slidenum">
              <a:rPr lang="en-IN">
                <a:solidFill>
                  <a:srgbClr val="000000"/>
                </a:solidFill>
                <a:latin typeface="Calibri"/>
              </a:rPr>
              <a:t>23</a:t>
            </a:fld>
            <a:endParaRPr/>
          </a:p>
        </p:txBody>
      </p:sp>
      <p:sp>
        <p:nvSpPr>
          <p:cNvPr id="175" name="TextShape 4"/>
          <p:cNvSpPr txBox="1"/>
          <p:nvPr/>
        </p:nvSpPr>
        <p:spPr>
          <a:xfrm>
            <a:off x="1835640" y="6356520"/>
            <a:ext cx="5112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000000"/>
                </a:solidFill>
                <a:latin typeface="Calibri"/>
              </a:rPr>
              <a:t>Computer vision: models, learning and inference.  ©2011 Simon J.D. Prince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Type 2:  Pr(</a:t>
            </a:r>
            <a:r>
              <a:rPr lang="en-US" sz="4400" b="1">
                <a:solidFill>
                  <a:srgbClr val="000000"/>
                </a:solidFill>
                <a:latin typeface="Calibri"/>
              </a:rPr>
              <a:t>x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|</a:t>
            </a:r>
            <a:r>
              <a:rPr lang="en-US" sz="4400" b="1">
                <a:solidFill>
                  <a:srgbClr val="000000"/>
                </a:solidFill>
                <a:latin typeface="Calibri"/>
              </a:rPr>
              <a:t>w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)  - Generative</a:t>
            </a:r>
            <a:endParaRPr/>
          </a:p>
        </p:txBody>
      </p:sp>
      <p:sp>
        <p:nvSpPr>
          <p:cNvPr id="177" name="TextShape 2"/>
          <p:cNvSpPr txBox="1"/>
          <p:nvPr/>
        </p:nvSpPr>
        <p:spPr>
          <a:xfrm>
            <a:off x="457200" y="1484640"/>
            <a:ext cx="8229240" cy="3993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Calibri"/>
              </a:rPr>
              <a:t>How to model Pr(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x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|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w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)?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lvl="1">
              <a:lnSpc>
                <a:spcPct val="100000"/>
              </a:lnSpc>
              <a:buFont typeface="Calibri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Choose an appropriate form for Pr(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x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)</a:t>
            </a:r>
            <a:endParaRPr/>
          </a:p>
          <a:p>
            <a:pPr lvl="1">
              <a:lnSpc>
                <a:spcPct val="100000"/>
              </a:lnSpc>
              <a:buFont typeface="Calibri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Make parameters a function of 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w</a:t>
            </a:r>
            <a:endParaRPr/>
          </a:p>
          <a:p>
            <a:pPr lvl="1">
              <a:lnSpc>
                <a:spcPct val="100000"/>
              </a:lnSpc>
              <a:buFont typeface="Calibri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Function takes parameters </a:t>
            </a:r>
            <a:r>
              <a:rPr lang="en-US" sz="2400" b="1">
                <a:solidFill>
                  <a:srgbClr val="000000"/>
                </a:solidFill>
                <a:latin typeface="Symbol"/>
              </a:rPr>
              <a:t>q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 that define its shape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78" name="CustomShape 3"/>
          <p:cNvSpPr/>
          <p:nvPr/>
        </p:nvSpPr>
        <p:spPr>
          <a:xfrm>
            <a:off x="4068000" y="3573000"/>
            <a:ext cx="4608000" cy="25290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IN" sz="2000">
                <a:solidFill>
                  <a:srgbClr val="000000"/>
                </a:solidFill>
                <a:latin typeface="Calibri"/>
              </a:rPr>
              <a:t>Choose normal distribution over x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IN" sz="2000">
                <a:solidFill>
                  <a:srgbClr val="000000"/>
                </a:solidFill>
                <a:latin typeface="Calibri"/>
              </a:rPr>
              <a:t>Make mean </a:t>
            </a:r>
            <a:r>
              <a:rPr lang="en-IN" sz="2000">
                <a:solidFill>
                  <a:srgbClr val="000000"/>
                </a:solidFill>
                <a:latin typeface="Symbol"/>
              </a:rPr>
              <a:t>m</a:t>
            </a:r>
            <a:r>
              <a:rPr lang="en-IN" sz="2000">
                <a:solidFill>
                  <a:srgbClr val="000000"/>
                </a:solidFill>
                <a:latin typeface="Calibri"/>
              </a:rPr>
              <a:t> linear function of w (variance constant)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IN" sz="2000">
                <a:solidFill>
                  <a:srgbClr val="000000"/>
                </a:solidFill>
                <a:latin typeface="Calibri"/>
              </a:rPr>
              <a:t>Parameter are </a:t>
            </a:r>
            <a:r>
              <a:rPr lang="en-IN" sz="2000">
                <a:solidFill>
                  <a:srgbClr val="000000"/>
                </a:solidFill>
                <a:latin typeface="Symbol"/>
              </a:rPr>
              <a:t>f</a:t>
            </a:r>
            <a:r>
              <a:rPr lang="en-IN" sz="2000">
                <a:solidFill>
                  <a:srgbClr val="000000"/>
                </a:solidFill>
                <a:latin typeface="Calibri"/>
              </a:rPr>
              <a:t>0, </a:t>
            </a:r>
            <a:r>
              <a:rPr lang="en-IN" sz="2000">
                <a:solidFill>
                  <a:srgbClr val="000000"/>
                </a:solidFill>
                <a:latin typeface="Symbol"/>
              </a:rPr>
              <a:t>f</a:t>
            </a:r>
            <a:r>
              <a:rPr lang="en-IN" sz="2000">
                <a:solidFill>
                  <a:srgbClr val="000000"/>
                </a:solidFill>
                <a:latin typeface="Calibri"/>
              </a:rPr>
              <a:t>1, </a:t>
            </a:r>
            <a:r>
              <a:rPr lang="en-IN" sz="2000">
                <a:solidFill>
                  <a:srgbClr val="000000"/>
                </a:solidFill>
                <a:latin typeface="Symbol"/>
              </a:rPr>
              <a:t>s</a:t>
            </a:r>
            <a:r>
              <a:rPr lang="en-IN" sz="2000">
                <a:solidFill>
                  <a:srgbClr val="000000"/>
                </a:solidFill>
                <a:latin typeface="Calibri"/>
              </a:rPr>
              <a:t>2.</a:t>
            </a:r>
            <a:endParaRPr/>
          </a:p>
        </p:txBody>
      </p:sp>
      <p:pic>
        <p:nvPicPr>
          <p:cNvPr id="179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39680" y="3573000"/>
            <a:ext cx="2533320" cy="2880000"/>
          </a:xfrm>
          <a:prstGeom prst="rect">
            <a:avLst/>
          </a:prstGeom>
        </p:spPr>
      </p:pic>
      <p:pic>
        <p:nvPicPr>
          <p:cNvPr id="180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4358520" y="4725000"/>
            <a:ext cx="4389480" cy="503640"/>
          </a:xfrm>
          <a:prstGeom prst="rect">
            <a:avLst/>
          </a:prstGeom>
        </p:spPr>
      </p:pic>
      <p:sp>
        <p:nvSpPr>
          <p:cNvPr id="181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E4F4A3CF-4408-4229-8B39-C75FDBD6F514}" type="slidenum">
              <a:rPr lang="en-IN">
                <a:solidFill>
                  <a:srgbClr val="000000"/>
                </a:solidFill>
                <a:latin typeface="Calibri"/>
              </a:rPr>
              <a:t>24</a:t>
            </a:fld>
            <a:endParaRPr/>
          </a:p>
        </p:txBody>
      </p:sp>
      <p:sp>
        <p:nvSpPr>
          <p:cNvPr id="182" name="TextShape 5"/>
          <p:cNvSpPr txBox="1"/>
          <p:nvPr/>
        </p:nvSpPr>
        <p:spPr>
          <a:xfrm>
            <a:off x="1835640" y="6356520"/>
            <a:ext cx="5112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000000"/>
                </a:solidFill>
                <a:latin typeface="Calibri"/>
              </a:rPr>
              <a:t>Computer vision: models, learning and inference.  ©2011 Simon J.D. Prince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395640" y="5559480"/>
            <a:ext cx="8136720" cy="8211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2400">
                <a:solidFill>
                  <a:srgbClr val="FF0000"/>
                </a:solidFill>
                <a:latin typeface="Calibri"/>
              </a:rPr>
              <a:t>Learning algorithm:</a:t>
            </a:r>
            <a:r>
              <a:rPr lang="en-IN" sz="2400">
                <a:solidFill>
                  <a:srgbClr val="000000"/>
                </a:solidFill>
                <a:latin typeface="Calibri"/>
              </a:rPr>
              <a:t> learn </a:t>
            </a:r>
            <a:r>
              <a:rPr lang="en-IN" sz="2400" b="1">
                <a:solidFill>
                  <a:srgbClr val="000000"/>
                </a:solidFill>
                <a:latin typeface="Symbol"/>
              </a:rPr>
              <a:t>q</a:t>
            </a:r>
            <a:r>
              <a:rPr lang="en-IN" sz="2400">
                <a:solidFill>
                  <a:srgbClr val="000000"/>
                </a:solidFill>
                <a:latin typeface="Calibri"/>
              </a:rPr>
              <a:t> from training data </a:t>
            </a:r>
            <a:r>
              <a:rPr lang="en-IN" sz="2400" b="1">
                <a:solidFill>
                  <a:srgbClr val="000000"/>
                </a:solidFill>
                <a:latin typeface="Calibri"/>
              </a:rPr>
              <a:t>x</a:t>
            </a:r>
            <a:r>
              <a:rPr lang="en-IN" sz="2400">
                <a:solidFill>
                  <a:srgbClr val="000000"/>
                </a:solidFill>
                <a:latin typeface="Calibri"/>
              </a:rPr>
              <a:t>,</a:t>
            </a:r>
            <a:r>
              <a:rPr lang="en-IN" sz="2400" b="1">
                <a:solidFill>
                  <a:srgbClr val="000000"/>
                </a:solidFill>
                <a:latin typeface="Calibri"/>
              </a:rPr>
              <a:t>w</a:t>
            </a:r>
            <a:r>
              <a:rPr lang="en-IN" sz="2400">
                <a:solidFill>
                  <a:srgbClr val="000000"/>
                </a:solidFill>
                <a:latin typeface="Calibri"/>
              </a:rPr>
              <a:t>. e.g. MAP </a:t>
            </a:r>
            <a:endParaRPr/>
          </a:p>
        </p:txBody>
      </p:sp>
      <p:sp>
        <p:nvSpPr>
          <p:cNvPr id="184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57AA856-A4AE-4799-A8F2-DDCC3FA00848}" type="slidenum">
              <a:rPr lang="en-IN">
                <a:solidFill>
                  <a:srgbClr val="000000"/>
                </a:solidFill>
                <a:latin typeface="Calibri"/>
              </a:rPr>
              <a:t>25</a:t>
            </a:fld>
            <a:endParaRPr/>
          </a:p>
        </p:txBody>
      </p:sp>
      <p:sp>
        <p:nvSpPr>
          <p:cNvPr id="185" name="TextShape 3"/>
          <p:cNvSpPr txBox="1"/>
          <p:nvPr/>
        </p:nvSpPr>
        <p:spPr>
          <a:xfrm>
            <a:off x="1835640" y="6356520"/>
            <a:ext cx="5112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000000"/>
                </a:solidFill>
                <a:latin typeface="Calibri"/>
              </a:rPr>
              <a:t>Computer vision: models, learning and inference.  ©2011 Simon J.D. Prince</a:t>
            </a:r>
            <a:endParaRPr/>
          </a:p>
        </p:txBody>
      </p:sp>
      <p:pic>
        <p:nvPicPr>
          <p:cNvPr id="186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07640" y="311040"/>
            <a:ext cx="5434200" cy="52056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-149040" y="5085360"/>
            <a:ext cx="9299520" cy="5169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2800">
                <a:solidFill>
                  <a:srgbClr val="000000"/>
                </a:solidFill>
                <a:latin typeface="Calibri"/>
              </a:rPr>
              <a:t>      Pr(x|w)       x             Pr(w)     =               Pr(x,w)</a:t>
            </a:r>
            <a:endParaRPr/>
          </a:p>
        </p:txBody>
      </p:sp>
      <p:sp>
        <p:nvSpPr>
          <p:cNvPr id="188" name="CustomShape 2"/>
          <p:cNvSpPr/>
          <p:nvPr/>
        </p:nvSpPr>
        <p:spPr>
          <a:xfrm>
            <a:off x="1981800" y="5949360"/>
            <a:ext cx="4687560" cy="364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000000"/>
                </a:solidFill>
                <a:latin typeface="Calibri"/>
              </a:rPr>
              <a:t>Can get back to joint probability Pr(x,y)</a:t>
            </a:r>
            <a:endParaRPr/>
          </a:p>
        </p:txBody>
      </p:sp>
      <p:sp>
        <p:nvSpPr>
          <p:cNvPr id="189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6CCD8B31-EFF8-486E-8084-175C35891734}" type="slidenum">
              <a:rPr lang="en-IN">
                <a:solidFill>
                  <a:srgbClr val="000000"/>
                </a:solidFill>
                <a:latin typeface="Calibri"/>
              </a:rPr>
              <a:t>26</a:t>
            </a:fld>
            <a:endParaRPr/>
          </a:p>
        </p:txBody>
      </p:sp>
      <p:sp>
        <p:nvSpPr>
          <p:cNvPr id="190" name="TextShape 4"/>
          <p:cNvSpPr txBox="1"/>
          <p:nvPr/>
        </p:nvSpPr>
        <p:spPr>
          <a:xfrm>
            <a:off x="1835640" y="6356520"/>
            <a:ext cx="5112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000000"/>
                </a:solidFill>
                <a:latin typeface="Calibri"/>
              </a:rPr>
              <a:t>Computer vision: models, learning and inference.  ©2011 Simon J.D. Prince</a:t>
            </a:r>
            <a:endParaRPr/>
          </a:p>
        </p:txBody>
      </p:sp>
      <p:pic>
        <p:nvPicPr>
          <p:cNvPr id="191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436000" y="1268640"/>
            <a:ext cx="3707640" cy="3548880"/>
          </a:xfrm>
          <a:prstGeom prst="rect">
            <a:avLst/>
          </a:prstGeom>
        </p:spPr>
      </p:pic>
      <p:pic>
        <p:nvPicPr>
          <p:cNvPr id="192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07640" y="1196640"/>
            <a:ext cx="5310000" cy="3744000"/>
          </a:xfrm>
          <a:prstGeom prst="rect">
            <a:avLst/>
          </a:prstGeom>
        </p:spPr>
      </p:pic>
      <p:sp>
        <p:nvSpPr>
          <p:cNvPr id="193" name="CustomShape 5"/>
          <p:cNvSpPr/>
          <p:nvPr/>
        </p:nvSpPr>
        <p:spPr>
          <a:xfrm>
            <a:off x="3852000" y="1124640"/>
            <a:ext cx="287640" cy="4316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94" name="CustomShape 6"/>
          <p:cNvSpPr/>
          <p:nvPr/>
        </p:nvSpPr>
        <p:spPr>
          <a:xfrm>
            <a:off x="5292000" y="1052640"/>
            <a:ext cx="287640" cy="431640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9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7" name="CustomShape 3"/>
          <p:cNvSpPr/>
          <p:nvPr/>
        </p:nvSpPr>
        <p:spPr>
          <a:xfrm>
            <a:off x="251640" y="4437000"/>
            <a:ext cx="8640720" cy="9428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2800">
                <a:solidFill>
                  <a:srgbClr val="FF0000"/>
                </a:solidFill>
                <a:latin typeface="Calibri"/>
              </a:rPr>
              <a:t>Inference algorithm</a:t>
            </a:r>
            <a:r>
              <a:rPr lang="en-IN" sz="2800">
                <a:solidFill>
                  <a:srgbClr val="000000"/>
                </a:solidFill>
                <a:latin typeface="Calibri"/>
              </a:rPr>
              <a:t>:  compute</a:t>
            </a:r>
            <a:r>
              <a:rPr lang="en-IN" sz="2800" b="1">
                <a:solidFill>
                  <a:srgbClr val="000000"/>
                </a:solidFill>
                <a:latin typeface="Calibri"/>
              </a:rPr>
              <a:t> </a:t>
            </a:r>
            <a:r>
              <a:rPr lang="en-IN" sz="2800">
                <a:solidFill>
                  <a:srgbClr val="000000"/>
                </a:solidFill>
                <a:latin typeface="Calibri"/>
              </a:rPr>
              <a:t>Pr(</a:t>
            </a:r>
            <a:r>
              <a:rPr lang="en-IN" sz="2800" b="1">
                <a:solidFill>
                  <a:srgbClr val="000000"/>
                </a:solidFill>
                <a:latin typeface="Calibri"/>
              </a:rPr>
              <a:t>w</a:t>
            </a:r>
            <a:r>
              <a:rPr lang="en-IN" sz="2800">
                <a:solidFill>
                  <a:srgbClr val="000000"/>
                </a:solidFill>
                <a:latin typeface="Calibri"/>
              </a:rPr>
              <a:t>|</a:t>
            </a:r>
            <a:r>
              <a:rPr lang="en-IN" sz="2800" b="1">
                <a:solidFill>
                  <a:srgbClr val="000000"/>
                </a:solidFill>
                <a:latin typeface="Calibri"/>
              </a:rPr>
              <a:t>x</a:t>
            </a:r>
            <a:r>
              <a:rPr lang="en-IN" sz="2800">
                <a:solidFill>
                  <a:srgbClr val="000000"/>
                </a:solidFill>
                <a:latin typeface="Calibri"/>
              </a:rPr>
              <a:t>)</a:t>
            </a:r>
            <a:r>
              <a:rPr lang="en-IN" sz="2800" b="1">
                <a:solidFill>
                  <a:srgbClr val="000000"/>
                </a:solidFill>
                <a:latin typeface="Calibri"/>
              </a:rPr>
              <a:t> </a:t>
            </a:r>
            <a:r>
              <a:rPr lang="en-IN" sz="2800">
                <a:solidFill>
                  <a:srgbClr val="000000"/>
                </a:solidFill>
                <a:latin typeface="Calibri"/>
              </a:rPr>
              <a:t>using Bayes rule </a:t>
            </a:r>
            <a:endParaRPr/>
          </a:p>
        </p:txBody>
      </p:sp>
      <p:sp>
        <p:nvSpPr>
          <p:cNvPr id="198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2923F3B5-6B19-488B-82D6-0B3FCCFB908C}" type="slidenum">
              <a:rPr lang="en-IN">
                <a:solidFill>
                  <a:srgbClr val="000000"/>
                </a:solidFill>
                <a:latin typeface="Calibri"/>
              </a:rPr>
              <a:t>27</a:t>
            </a:fld>
            <a:endParaRPr/>
          </a:p>
        </p:txBody>
      </p:sp>
      <p:sp>
        <p:nvSpPr>
          <p:cNvPr id="199" name="TextShape 5"/>
          <p:cNvSpPr txBox="1"/>
          <p:nvPr/>
        </p:nvSpPr>
        <p:spPr>
          <a:xfrm>
            <a:off x="1835640" y="6356520"/>
            <a:ext cx="5112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000000"/>
                </a:solidFill>
                <a:latin typeface="Calibri"/>
              </a:rPr>
              <a:t>Computer vision: models, learning and inference.  ©2011 Simon J.D. Prince</a:t>
            </a:r>
            <a:endParaRPr/>
          </a:p>
        </p:txBody>
      </p:sp>
      <p:pic>
        <p:nvPicPr>
          <p:cNvPr id="200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44360" y="260640"/>
            <a:ext cx="8819640" cy="3868560"/>
          </a:xfrm>
          <a:prstGeom prst="rect">
            <a:avLst/>
          </a:prstGeom>
        </p:spPr>
      </p:pic>
      <p:sp>
        <p:nvSpPr>
          <p:cNvPr id="201" name="CustomShape 6"/>
          <p:cNvSpPr/>
          <p:nvPr/>
        </p:nvSpPr>
        <p:spPr>
          <a:xfrm>
            <a:off x="107640" y="188640"/>
            <a:ext cx="143640" cy="3596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02" name="CustomShape 7"/>
          <p:cNvSpPr/>
          <p:nvPr/>
        </p:nvSpPr>
        <p:spPr>
          <a:xfrm>
            <a:off x="4572000" y="188640"/>
            <a:ext cx="287640" cy="35964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20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619640" y="5157360"/>
            <a:ext cx="6048360" cy="11088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Structure</a:t>
            </a:r>
            <a:endParaRPr/>
          </a:p>
        </p:txBody>
      </p:sp>
      <p:sp>
        <p:nvSpPr>
          <p:cNvPr id="205" name="TextShape 2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21490A43-F228-4C37-AC09-8DEEB1B884F4}" type="slidenum">
              <a:rPr lang="en-IN">
                <a:solidFill>
                  <a:srgbClr val="000000"/>
                </a:solidFill>
                <a:latin typeface="Calibri"/>
              </a:rPr>
              <a:t>28</a:t>
            </a:fld>
            <a:endParaRPr/>
          </a:p>
        </p:txBody>
      </p:sp>
      <p:sp>
        <p:nvSpPr>
          <p:cNvPr id="206" name="CustomShape 3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FB062573-E192-4560-9512-FC45140F649C}" type="slidenum">
              <a:rPr lang="en-IN" sz="1200">
                <a:solidFill>
                  <a:srgbClr val="8B8B8B"/>
                </a:solidFill>
                <a:latin typeface="Calibri"/>
              </a:rPr>
              <a:t>28</a:t>
            </a:fld>
            <a:endParaRPr/>
          </a:p>
        </p:txBody>
      </p:sp>
      <p:sp>
        <p:nvSpPr>
          <p:cNvPr id="207" name="CustomShape 4"/>
          <p:cNvSpPr/>
          <p:nvPr/>
        </p:nvSpPr>
        <p:spPr>
          <a:xfrm>
            <a:off x="1835640" y="6356520"/>
            <a:ext cx="511236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IN" sz="1200">
                <a:solidFill>
                  <a:srgbClr val="8B8B8B"/>
                </a:solidFill>
                <a:latin typeface="Calibri"/>
              </a:rPr>
              <a:t>Computer vision: models, learning and inference.  ©2011 Simon J.D. Prince</a:t>
            </a:r>
            <a:endParaRPr/>
          </a:p>
        </p:txBody>
      </p:sp>
      <p:sp>
        <p:nvSpPr>
          <p:cNvPr id="208" name="TextShape 5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Computer vision models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Three types of model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Worked example 1:  Regression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FF0000"/>
                </a:solidFill>
                <a:latin typeface="Calibri"/>
              </a:rPr>
              <a:t>Worked example 2:  Classification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Which type should we choose?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Applications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Worked example 2:  Classification</a:t>
            </a:r>
            <a:endParaRPr/>
          </a:p>
        </p:txBody>
      </p:sp>
      <p:sp>
        <p:nvSpPr>
          <p:cNvPr id="210" name="CustomShape 2"/>
          <p:cNvSpPr/>
          <p:nvPr/>
        </p:nvSpPr>
        <p:spPr>
          <a:xfrm>
            <a:off x="323640" y="1845000"/>
            <a:ext cx="7848360" cy="47822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2800">
                <a:solidFill>
                  <a:srgbClr val="000000"/>
                </a:solidFill>
                <a:latin typeface="Calibri"/>
              </a:rPr>
              <a:t>Consider simple case where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IN" sz="2800">
                <a:solidFill>
                  <a:srgbClr val="000000"/>
                </a:solidFill>
                <a:latin typeface="Calibri"/>
              </a:rPr>
              <a:t>we make a univariate continuous measurement x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IN" sz="2800">
                <a:solidFill>
                  <a:srgbClr val="000000"/>
                </a:solidFill>
                <a:latin typeface="Calibri"/>
              </a:rPr>
              <a:t>use this to predict a discrete binary world</a:t>
            </a:r>
            <a:endParaRPr/>
          </a:p>
          <a:p>
            <a:pPr>
              <a:lnSpc>
                <a:spcPct val="100000"/>
              </a:lnSpc>
            </a:pPr>
            <a:r>
              <a:rPr lang="en-IN" sz="2800">
                <a:solidFill>
                  <a:srgbClr val="000000"/>
                </a:solidFill>
                <a:latin typeface="Calibri"/>
              </a:rPr>
              <a:t>					w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IN" sz="2800">
                <a:solidFill>
                  <a:srgbClr val="000000"/>
                </a:solidFill>
                <a:latin typeface="Calibri"/>
              </a:rPr>
              <a:t>(classification as world state is discrete)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1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228360" y="3645000"/>
            <a:ext cx="1235520" cy="464400"/>
          </a:xfrm>
          <a:prstGeom prst="rect">
            <a:avLst/>
          </a:prstGeom>
        </p:spPr>
      </p:pic>
      <p:sp>
        <p:nvSpPr>
          <p:cNvPr id="212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E2D54B21-C01D-4060-BDC3-13FF039570F5}" type="slidenum">
              <a:rPr lang="en-IN">
                <a:solidFill>
                  <a:srgbClr val="000000"/>
                </a:solidFill>
                <a:latin typeface="Calibri"/>
              </a:rPr>
              <a:t>29</a:t>
            </a:fld>
            <a:endParaRPr/>
          </a:p>
        </p:txBody>
      </p:sp>
      <p:sp>
        <p:nvSpPr>
          <p:cNvPr id="213" name="TextShape 4"/>
          <p:cNvSpPr txBox="1"/>
          <p:nvPr/>
        </p:nvSpPr>
        <p:spPr>
          <a:xfrm>
            <a:off x="1835640" y="6356520"/>
            <a:ext cx="5112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000000"/>
                </a:solidFill>
                <a:latin typeface="Calibri"/>
              </a:rPr>
              <a:t>Computer vision: models, learning and inference.  ©2011 Simon J.D. Prince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Computer vision models</a:t>
            </a:r>
            <a:endParaRPr/>
          </a:p>
        </p:txBody>
      </p:sp>
      <p:sp>
        <p:nvSpPr>
          <p:cNvPr id="8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Calibri"/>
              </a:rPr>
              <a:t>Observe </a:t>
            </a:r>
            <a:r>
              <a:rPr lang="en-US" sz="3400">
                <a:solidFill>
                  <a:srgbClr val="FF0000"/>
                </a:solidFill>
                <a:latin typeface="Calibri"/>
              </a:rPr>
              <a:t>measured data</a:t>
            </a:r>
            <a:r>
              <a:rPr lang="en-US" sz="340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3400" b="1">
                <a:solidFill>
                  <a:srgbClr val="000000"/>
                </a:solidFill>
                <a:latin typeface="Calibri"/>
              </a:rPr>
              <a:t>x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Calibri"/>
              </a:rPr>
              <a:t>Draw inferences from it about </a:t>
            </a:r>
            <a:r>
              <a:rPr lang="en-US" sz="3400">
                <a:solidFill>
                  <a:srgbClr val="FF0000"/>
                </a:solidFill>
                <a:latin typeface="Calibri"/>
              </a:rPr>
              <a:t>state of world</a:t>
            </a:r>
            <a:r>
              <a:rPr lang="en-US" sz="340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3400" b="1">
                <a:solidFill>
                  <a:srgbClr val="000000"/>
                </a:solidFill>
                <a:latin typeface="Calibri"/>
              </a:rPr>
              <a:t>w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Examples: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Observe adjacent frames in video sequence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Infer camera motion</a:t>
            </a:r>
            <a:endParaRPr/>
          </a:p>
          <a:p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Observe image of face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Infer identity</a:t>
            </a:r>
            <a:endParaRPr/>
          </a:p>
          <a:p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Observe images from two displaced cameras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Infer 3d structure of scene</a:t>
            </a:r>
            <a:endParaRPr/>
          </a:p>
        </p:txBody>
      </p:sp>
      <p:sp>
        <p:nvSpPr>
          <p:cNvPr id="83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82226921-08C1-419A-A841-A3966D35EB28}" type="slidenum">
              <a:rPr lang="en-IN">
                <a:solidFill>
                  <a:srgbClr val="000000"/>
                </a:solidFill>
                <a:latin typeface="Calibri"/>
              </a:rPr>
              <a:t>3</a:t>
            </a:fld>
            <a:endParaRPr/>
          </a:p>
        </p:txBody>
      </p:sp>
      <p:sp>
        <p:nvSpPr>
          <p:cNvPr id="84" name="TextShape 4"/>
          <p:cNvSpPr txBox="1"/>
          <p:nvPr/>
        </p:nvSpPr>
        <p:spPr>
          <a:xfrm>
            <a:off x="1835640" y="6356520"/>
            <a:ext cx="5112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000000"/>
                </a:solidFill>
                <a:latin typeface="Calibri"/>
              </a:rPr>
              <a:t>Computer vision: models, learning and inference.  ©2011 Simon J.D. Prince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Classification Example 1:
Face Detection</a:t>
            </a:r>
            <a:endParaRPr/>
          </a:p>
        </p:txBody>
      </p:sp>
      <p:pic>
        <p:nvPicPr>
          <p:cNvPr id="215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6760" y="1772640"/>
            <a:ext cx="8931240" cy="3345120"/>
          </a:xfrm>
          <a:prstGeom prst="rect">
            <a:avLst/>
          </a:prstGeom>
        </p:spPr>
      </p:pic>
      <p:sp>
        <p:nvSpPr>
          <p:cNvPr id="216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24220987-D163-4FAD-ABCF-64CB03A29277}" type="slidenum">
              <a:rPr lang="en-IN">
                <a:solidFill>
                  <a:srgbClr val="000000"/>
                </a:solidFill>
                <a:latin typeface="Calibri"/>
              </a:rPr>
              <a:t>30</a:t>
            </a:fld>
            <a:endParaRPr/>
          </a:p>
        </p:txBody>
      </p:sp>
      <p:sp>
        <p:nvSpPr>
          <p:cNvPr id="217" name="TextShape 3"/>
          <p:cNvSpPr txBox="1"/>
          <p:nvPr/>
        </p:nvSpPr>
        <p:spPr>
          <a:xfrm>
            <a:off x="1835640" y="6356520"/>
            <a:ext cx="5112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000000"/>
                </a:solidFill>
                <a:latin typeface="Calibri"/>
              </a:rPr>
              <a:t>Computer vision: models, learning and inference.  ©2011 Simon J.D. Prince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Classification Example 2:
Pedestrian Detection</a:t>
            </a:r>
            <a:endParaRPr/>
          </a:p>
        </p:txBody>
      </p:sp>
      <p:pic>
        <p:nvPicPr>
          <p:cNvPr id="219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9800" y="1700640"/>
            <a:ext cx="8744040" cy="3456000"/>
          </a:xfrm>
          <a:prstGeom prst="rect">
            <a:avLst/>
          </a:prstGeom>
        </p:spPr>
      </p:pic>
      <p:sp>
        <p:nvSpPr>
          <p:cNvPr id="220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D06375EA-7D66-4B54-91D5-33D72DC86E79}" type="slidenum">
              <a:rPr lang="en-IN">
                <a:solidFill>
                  <a:srgbClr val="000000"/>
                </a:solidFill>
                <a:latin typeface="Calibri"/>
              </a:rPr>
              <a:t>31</a:t>
            </a:fld>
            <a:endParaRPr/>
          </a:p>
        </p:txBody>
      </p:sp>
      <p:sp>
        <p:nvSpPr>
          <p:cNvPr id="221" name="TextShape 3"/>
          <p:cNvSpPr txBox="1"/>
          <p:nvPr/>
        </p:nvSpPr>
        <p:spPr>
          <a:xfrm>
            <a:off x="1835640" y="6356520"/>
            <a:ext cx="5112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000000"/>
                </a:solidFill>
                <a:latin typeface="Calibri"/>
              </a:rPr>
              <a:t>Computer vision: models, learning and inference.  ©2011 Simon J.D. Prince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Classification Example 3:
Face Recognition</a:t>
            </a:r>
            <a:endParaRPr/>
          </a:p>
        </p:txBody>
      </p:sp>
      <p:pic>
        <p:nvPicPr>
          <p:cNvPr id="22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195640" y="1556640"/>
            <a:ext cx="4885560" cy="4826880"/>
          </a:xfrm>
          <a:prstGeom prst="rect">
            <a:avLst/>
          </a:prstGeom>
        </p:spPr>
      </p:pic>
      <p:sp>
        <p:nvSpPr>
          <p:cNvPr id="224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C6AB385A-2998-4093-8204-F2D296A95F34}" type="slidenum">
              <a:rPr lang="en-IN">
                <a:solidFill>
                  <a:srgbClr val="000000"/>
                </a:solidFill>
                <a:latin typeface="Calibri"/>
              </a:rPr>
              <a:t>32</a:t>
            </a:fld>
            <a:endParaRPr/>
          </a:p>
        </p:txBody>
      </p:sp>
      <p:sp>
        <p:nvSpPr>
          <p:cNvPr id="225" name="TextShape 3"/>
          <p:cNvSpPr txBox="1"/>
          <p:nvPr/>
        </p:nvSpPr>
        <p:spPr>
          <a:xfrm>
            <a:off x="1835640" y="6356520"/>
            <a:ext cx="5112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000000"/>
                </a:solidFill>
                <a:latin typeface="Calibri"/>
              </a:rPr>
              <a:t>Computer vision: models, learning and inference.  ©2011 Simon J.D. Prince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Classification Example 4:
Semantic Segmentation</a:t>
            </a:r>
            <a:endParaRPr/>
          </a:p>
        </p:txBody>
      </p:sp>
      <p:sp>
        <p:nvSpPr>
          <p:cNvPr id="22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28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440000"/>
            <a:ext cx="9147600" cy="4868640"/>
          </a:xfrm>
          <a:prstGeom prst="rect">
            <a:avLst/>
          </a:prstGeom>
        </p:spPr>
      </p:pic>
      <p:sp>
        <p:nvSpPr>
          <p:cNvPr id="229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3935AFAB-2230-47B4-9596-508556146C78}" type="slidenum">
              <a:rPr lang="en-IN">
                <a:solidFill>
                  <a:srgbClr val="000000"/>
                </a:solidFill>
                <a:latin typeface="Calibri"/>
              </a:rPr>
              <a:t>33</a:t>
            </a:fld>
            <a:endParaRPr/>
          </a:p>
        </p:txBody>
      </p:sp>
      <p:sp>
        <p:nvSpPr>
          <p:cNvPr id="230" name="TextShape 4"/>
          <p:cNvSpPr txBox="1"/>
          <p:nvPr/>
        </p:nvSpPr>
        <p:spPr>
          <a:xfrm>
            <a:off x="1835640" y="6356520"/>
            <a:ext cx="5112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000000"/>
                </a:solidFill>
                <a:latin typeface="Calibri"/>
              </a:rPr>
              <a:t>Computer vision: models, learning and inference.  ©2011 Simon J.D. Prince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Worked example 2:  Classification</a:t>
            </a:r>
            <a:endParaRPr/>
          </a:p>
        </p:txBody>
      </p:sp>
      <p:sp>
        <p:nvSpPr>
          <p:cNvPr id="232" name="CustomShape 2"/>
          <p:cNvSpPr/>
          <p:nvPr/>
        </p:nvSpPr>
        <p:spPr>
          <a:xfrm>
            <a:off x="323640" y="1845000"/>
            <a:ext cx="7848360" cy="47822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2800">
                <a:solidFill>
                  <a:srgbClr val="000000"/>
                </a:solidFill>
                <a:latin typeface="Calibri"/>
              </a:rPr>
              <a:t>Consider simple case where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IN" sz="2800">
                <a:solidFill>
                  <a:srgbClr val="000000"/>
                </a:solidFill>
                <a:latin typeface="Calibri"/>
              </a:rPr>
              <a:t>we make a univariate continuous measurement x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IN" sz="2800">
                <a:solidFill>
                  <a:srgbClr val="000000"/>
                </a:solidFill>
                <a:latin typeface="Calibri"/>
              </a:rPr>
              <a:t>use this to predict a discrete binary world</a:t>
            </a:r>
            <a:endParaRPr/>
          </a:p>
          <a:p>
            <a:pPr>
              <a:lnSpc>
                <a:spcPct val="100000"/>
              </a:lnSpc>
            </a:pPr>
            <a:r>
              <a:rPr lang="en-IN" sz="2800">
                <a:solidFill>
                  <a:srgbClr val="000000"/>
                </a:solidFill>
                <a:latin typeface="Calibri"/>
              </a:rPr>
              <a:t>					w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IN" sz="2800">
                <a:solidFill>
                  <a:srgbClr val="000000"/>
                </a:solidFill>
                <a:latin typeface="Calibri"/>
              </a:rPr>
              <a:t>(classification as world state is discrete)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3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228360" y="3645000"/>
            <a:ext cx="1235520" cy="464400"/>
          </a:xfrm>
          <a:prstGeom prst="rect">
            <a:avLst/>
          </a:prstGeom>
        </p:spPr>
      </p:pic>
      <p:sp>
        <p:nvSpPr>
          <p:cNvPr id="234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AB6EA74C-43DD-4CA4-8AD9-4E4671EA5A82}" type="slidenum">
              <a:rPr lang="en-IN">
                <a:solidFill>
                  <a:srgbClr val="000000"/>
                </a:solidFill>
                <a:latin typeface="Calibri"/>
              </a:rPr>
              <a:t>34</a:t>
            </a:fld>
            <a:endParaRPr/>
          </a:p>
        </p:txBody>
      </p:sp>
      <p:sp>
        <p:nvSpPr>
          <p:cNvPr id="235" name="TextShape 4"/>
          <p:cNvSpPr txBox="1"/>
          <p:nvPr/>
        </p:nvSpPr>
        <p:spPr>
          <a:xfrm>
            <a:off x="1835640" y="6356520"/>
            <a:ext cx="5112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000000"/>
                </a:solidFill>
                <a:latin typeface="Calibri"/>
              </a:rPr>
              <a:t>Computer vision: models, learning and inference.  ©2011 Simon J.D. Prince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Type 1:  Model Pr(</a:t>
            </a:r>
            <a:r>
              <a:rPr lang="en-US" sz="4400" b="1">
                <a:solidFill>
                  <a:srgbClr val="000000"/>
                </a:solidFill>
                <a:latin typeface="Calibri"/>
              </a:rPr>
              <a:t>w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|</a:t>
            </a:r>
            <a:r>
              <a:rPr lang="en-US" sz="4400" b="1">
                <a:solidFill>
                  <a:srgbClr val="000000"/>
                </a:solidFill>
                <a:latin typeface="Calibri"/>
              </a:rPr>
              <a:t>x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)  - Discriminative</a:t>
            </a:r>
            <a:endParaRPr/>
          </a:p>
        </p:txBody>
      </p:sp>
      <p:sp>
        <p:nvSpPr>
          <p:cNvPr id="237" name="TextShape 2"/>
          <p:cNvSpPr txBox="1"/>
          <p:nvPr/>
        </p:nvSpPr>
        <p:spPr>
          <a:xfrm>
            <a:off x="457200" y="1628640"/>
            <a:ext cx="8229240" cy="3993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Calibri"/>
              </a:rPr>
              <a:t>How to model Pr(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w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|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x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)?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Choose an appropriate form for Pr(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w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Make parameters a function of 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x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Function takes parameters </a:t>
            </a:r>
            <a:r>
              <a:rPr lang="en-US" sz="2400" b="1">
                <a:solidFill>
                  <a:srgbClr val="000000"/>
                </a:solidFill>
                <a:latin typeface="Symbol"/>
              </a:rPr>
              <a:t>q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 that define its shape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FF0000"/>
                </a:solidFill>
                <a:latin typeface="Calibri"/>
              </a:rPr>
              <a:t>Learning algorithm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:  learn parameters </a:t>
            </a:r>
            <a:r>
              <a:rPr lang="en-US" sz="2400" b="1">
                <a:solidFill>
                  <a:srgbClr val="000000"/>
                </a:solidFill>
                <a:latin typeface="Symbol"/>
              </a:rPr>
              <a:t>q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 from training data 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x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,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w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FF0000"/>
                </a:solidFill>
                <a:latin typeface="Calibri"/>
              </a:rPr>
              <a:t>Inference algorithm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:  just evaluate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 Pr(w|x)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238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5A10F0A4-0A27-4C33-8258-F9AC38DA5CAA}" type="slidenum">
              <a:rPr lang="en-IN">
                <a:solidFill>
                  <a:srgbClr val="000000"/>
                </a:solidFill>
                <a:latin typeface="Calibri"/>
              </a:rPr>
              <a:t>35</a:t>
            </a:fld>
            <a:endParaRPr/>
          </a:p>
        </p:txBody>
      </p:sp>
      <p:sp>
        <p:nvSpPr>
          <p:cNvPr id="239" name="TextShape 4"/>
          <p:cNvSpPr txBox="1"/>
          <p:nvPr/>
        </p:nvSpPr>
        <p:spPr>
          <a:xfrm>
            <a:off x="1835640" y="6356520"/>
            <a:ext cx="5112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000000"/>
                </a:solidFill>
                <a:latin typeface="Calibri"/>
              </a:rPr>
              <a:t>Computer vision: models, learning and inference.  ©2011 Simon J.D. Prince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67640" y="3717000"/>
            <a:ext cx="2232000" cy="2868120"/>
          </a:xfrm>
          <a:prstGeom prst="rect">
            <a:avLst/>
          </a:prstGeom>
        </p:spPr>
      </p:pic>
      <p:sp>
        <p:nvSpPr>
          <p:cNvPr id="24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Type 1:  Model Pr(</a:t>
            </a:r>
            <a:r>
              <a:rPr lang="en-US" sz="4400" b="1">
                <a:solidFill>
                  <a:srgbClr val="000000"/>
                </a:solidFill>
                <a:latin typeface="Calibri"/>
              </a:rPr>
              <a:t>w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|</a:t>
            </a:r>
            <a:r>
              <a:rPr lang="en-US" sz="4400" b="1">
                <a:solidFill>
                  <a:srgbClr val="000000"/>
                </a:solidFill>
                <a:latin typeface="Calibri"/>
              </a:rPr>
              <a:t>x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)  - Discriminative</a:t>
            </a:r>
            <a:endParaRPr/>
          </a:p>
        </p:txBody>
      </p:sp>
      <p:sp>
        <p:nvSpPr>
          <p:cNvPr id="242" name="TextShape 2"/>
          <p:cNvSpPr txBox="1"/>
          <p:nvPr/>
        </p:nvSpPr>
        <p:spPr>
          <a:xfrm>
            <a:off x="457200" y="1262880"/>
            <a:ext cx="8229240" cy="3993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Calibri"/>
              </a:rPr>
              <a:t>How to model Pr(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w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|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x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)?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lvl="1">
              <a:lnSpc>
                <a:spcPct val="100000"/>
              </a:lnSpc>
              <a:buFont typeface="Calibri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Choose an appropriate form for Pr(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w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)</a:t>
            </a:r>
            <a:endParaRPr/>
          </a:p>
          <a:p>
            <a:pPr lvl="1">
              <a:lnSpc>
                <a:spcPct val="100000"/>
              </a:lnSpc>
              <a:buFont typeface="Calibri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Make parameters a function of 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x</a:t>
            </a:r>
            <a:endParaRPr/>
          </a:p>
          <a:p>
            <a:pPr lvl="1">
              <a:lnSpc>
                <a:spcPct val="100000"/>
              </a:lnSpc>
              <a:buFont typeface="Calibri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Function takes parameters </a:t>
            </a:r>
            <a:r>
              <a:rPr lang="en-US" sz="2400" b="1">
                <a:solidFill>
                  <a:srgbClr val="000000"/>
                </a:solidFill>
                <a:latin typeface="Symbol"/>
              </a:rPr>
              <a:t>q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 that define its shape</a:t>
            </a:r>
            <a:endParaRPr/>
          </a:p>
        </p:txBody>
      </p:sp>
      <p:sp>
        <p:nvSpPr>
          <p:cNvPr id="243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C185911D-2229-4AEE-8685-7B639D8E5733}" type="slidenum">
              <a:rPr lang="en-IN">
                <a:solidFill>
                  <a:srgbClr val="000000"/>
                </a:solidFill>
                <a:latin typeface="Calibri"/>
              </a:rPr>
              <a:t>36</a:t>
            </a:fld>
            <a:endParaRPr/>
          </a:p>
        </p:txBody>
      </p:sp>
      <p:sp>
        <p:nvSpPr>
          <p:cNvPr id="244" name="TextShape 4"/>
          <p:cNvSpPr txBox="1"/>
          <p:nvPr/>
        </p:nvSpPr>
        <p:spPr>
          <a:xfrm>
            <a:off x="1835640" y="6356520"/>
            <a:ext cx="5112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000000"/>
                </a:solidFill>
                <a:latin typeface="Calibri"/>
              </a:rPr>
              <a:t>Computer vision: models, learning and inference.  ©2011 Simon J.D. Prince</a:t>
            </a:r>
            <a:endParaRPr/>
          </a:p>
        </p:txBody>
      </p:sp>
      <p:sp>
        <p:nvSpPr>
          <p:cNvPr id="245" name="CustomShape 5"/>
          <p:cNvSpPr/>
          <p:nvPr/>
        </p:nvSpPr>
        <p:spPr>
          <a:xfrm>
            <a:off x="2566080" y="3744000"/>
            <a:ext cx="6120360" cy="3990600"/>
          </a:xfrm>
          <a:prstGeom prst="rect">
            <a:avLst/>
          </a:prstGeom>
        </p:spPr>
        <p:txBody>
          <a:bodyPr lIns="90000" tIns="45000" rIns="90000" bIns="45000"/>
          <a:lstStyle/>
          <a:p>
            <a:pPr lvl="1">
              <a:lnSpc>
                <a:spcPct val="100000"/>
              </a:lnSpc>
              <a:buFont typeface="Calibri"/>
              <a:buAutoNum type="arabicPeriod"/>
            </a:pPr>
            <a:r>
              <a:rPr lang="en-IN" sz="2400">
                <a:solidFill>
                  <a:srgbClr val="000000"/>
                </a:solidFill>
                <a:latin typeface="Calibri"/>
              </a:rPr>
              <a:t>Choose Bernoulli dist. for Pr(</a:t>
            </a:r>
            <a:r>
              <a:rPr lang="en-IN" sz="2400" b="1">
                <a:solidFill>
                  <a:srgbClr val="000000"/>
                </a:solidFill>
                <a:latin typeface="Calibri"/>
              </a:rPr>
              <a:t>w</a:t>
            </a:r>
            <a:r>
              <a:rPr lang="en-IN" sz="2400">
                <a:solidFill>
                  <a:srgbClr val="000000"/>
                </a:solidFill>
                <a:latin typeface="Calibri"/>
              </a:rPr>
              <a:t>)</a:t>
            </a:r>
            <a:endParaRPr/>
          </a:p>
          <a:p>
            <a:pPr lvl="1">
              <a:lnSpc>
                <a:spcPct val="100000"/>
              </a:lnSpc>
              <a:buFont typeface="Calibri"/>
              <a:buAutoNum type="arabicPeriod"/>
            </a:pPr>
            <a:r>
              <a:rPr lang="en-IN" sz="2400">
                <a:solidFill>
                  <a:srgbClr val="000000"/>
                </a:solidFill>
                <a:latin typeface="Calibri"/>
              </a:rPr>
              <a:t>Make parameters a function of </a:t>
            </a:r>
            <a:r>
              <a:rPr lang="en-IN" sz="2400" b="1">
                <a:solidFill>
                  <a:srgbClr val="000000"/>
                </a:solidFill>
                <a:latin typeface="Calibri"/>
              </a:rPr>
              <a:t>x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lvl="1">
              <a:lnSpc>
                <a:spcPct val="100000"/>
              </a:lnSpc>
              <a:buFont typeface="Calibri"/>
              <a:buAutoNum type="arabicPeriod"/>
            </a:pPr>
            <a:r>
              <a:rPr lang="en-IN" sz="2400">
                <a:solidFill>
                  <a:srgbClr val="000000"/>
                </a:solidFill>
                <a:latin typeface="Calibri"/>
              </a:rPr>
              <a:t>Function takes parameters </a:t>
            </a:r>
            <a:r>
              <a:rPr lang="en-IN" sz="2400" b="1">
                <a:solidFill>
                  <a:srgbClr val="000000"/>
                </a:solidFill>
                <a:latin typeface="Symbol"/>
              </a:rPr>
              <a:t>f0</a:t>
            </a:r>
            <a:r>
              <a:rPr lang="en-IN" sz="2400">
                <a:solidFill>
                  <a:srgbClr val="000000"/>
                </a:solidFill>
                <a:latin typeface="Calibri"/>
              </a:rPr>
              <a:t> and </a:t>
            </a:r>
            <a:r>
              <a:rPr lang="en-IN" sz="2400" b="1">
                <a:solidFill>
                  <a:srgbClr val="000000"/>
                </a:solidFill>
                <a:latin typeface="Symbol"/>
              </a:rPr>
              <a:t>f1</a:t>
            </a:r>
            <a:endParaRPr/>
          </a:p>
          <a:p>
            <a:pPr>
              <a:lnSpc>
                <a:spcPct val="100000"/>
              </a:lnSpc>
            </a:pPr>
            <a:r>
              <a:rPr lang="en-IN" sz="2400">
                <a:solidFill>
                  <a:srgbClr val="000000"/>
                </a:solidFill>
                <a:latin typeface="Calibri"/>
              </a:rPr>
              <a:t>This model is called</a:t>
            </a:r>
            <a:r>
              <a:rPr lang="en-IN" sz="2400" i="1">
                <a:solidFill>
                  <a:srgbClr val="000000"/>
                </a:solidFill>
                <a:latin typeface="Calibri"/>
              </a:rPr>
              <a:t> logistic regression.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46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492000" y="4464000"/>
            <a:ext cx="3779640" cy="716400"/>
          </a:xfrm>
          <a:prstGeom prst="rect">
            <a:avLst/>
          </a:prstGeom>
        </p:spPr>
      </p:pic>
      <p:pic>
        <p:nvPicPr>
          <p:cNvPr id="247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0" y="5187600"/>
            <a:ext cx="3677760" cy="71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24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50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276000" y="4941000"/>
            <a:ext cx="2150640" cy="384120"/>
          </a:xfrm>
          <a:prstGeom prst="rect">
            <a:avLst/>
          </a:prstGeom>
        </p:spPr>
      </p:pic>
      <p:sp>
        <p:nvSpPr>
          <p:cNvPr id="251" name="CustomShape 3"/>
          <p:cNvSpPr/>
          <p:nvPr/>
        </p:nvSpPr>
        <p:spPr>
          <a:xfrm>
            <a:off x="100440" y="4653000"/>
            <a:ext cx="7961040" cy="15534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2400">
                <a:solidFill>
                  <a:srgbClr val="000000"/>
                </a:solidFill>
                <a:latin typeface="Calibri"/>
              </a:rPr>
              <a:t>Two parameters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IN" sz="2400">
                <a:solidFill>
                  <a:srgbClr val="000000"/>
                </a:solidFill>
                <a:latin typeface="Calibri"/>
              </a:rPr>
              <a:t>Learning by standard methods (ML,MAP, Bayesian)</a:t>
            </a:r>
            <a:endParaRPr/>
          </a:p>
          <a:p>
            <a:pPr>
              <a:lnSpc>
                <a:spcPct val="100000"/>
              </a:lnSpc>
            </a:pPr>
            <a:r>
              <a:rPr lang="en-IN" sz="2400">
                <a:solidFill>
                  <a:srgbClr val="000000"/>
                </a:solidFill>
                <a:latin typeface="Calibri"/>
              </a:rPr>
              <a:t>Inference:  Just evaluate Pr(w|x)</a:t>
            </a:r>
            <a:endParaRPr/>
          </a:p>
        </p:txBody>
      </p:sp>
      <p:sp>
        <p:nvSpPr>
          <p:cNvPr id="252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0B38D6DF-2639-4A56-A8CC-B0570EB0490E}" type="slidenum">
              <a:rPr lang="en-IN">
                <a:solidFill>
                  <a:srgbClr val="000000"/>
                </a:solidFill>
                <a:latin typeface="Calibri"/>
              </a:rPr>
              <a:t>37</a:t>
            </a:fld>
            <a:endParaRPr/>
          </a:p>
        </p:txBody>
      </p:sp>
      <p:sp>
        <p:nvSpPr>
          <p:cNvPr id="253" name="TextShape 5"/>
          <p:cNvSpPr txBox="1"/>
          <p:nvPr/>
        </p:nvSpPr>
        <p:spPr>
          <a:xfrm>
            <a:off x="1835640" y="6356520"/>
            <a:ext cx="5112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000000"/>
                </a:solidFill>
                <a:latin typeface="Calibri"/>
              </a:rPr>
              <a:t>Computer vision: models, learning and inference.  ©2011 Simon J.D. Prince</a:t>
            </a:r>
            <a:endParaRPr/>
          </a:p>
        </p:txBody>
      </p:sp>
      <p:pic>
        <p:nvPicPr>
          <p:cNvPr id="254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539640" y="620640"/>
            <a:ext cx="7992360" cy="4055040"/>
          </a:xfrm>
          <a:prstGeom prst="rect">
            <a:avLst/>
          </a:prstGeom>
        </p:spPr>
      </p:pic>
      <p:sp>
        <p:nvSpPr>
          <p:cNvPr id="255" name="CustomShape 6"/>
          <p:cNvSpPr/>
          <p:nvPr/>
        </p:nvSpPr>
        <p:spPr>
          <a:xfrm>
            <a:off x="539640" y="548640"/>
            <a:ext cx="503640" cy="4316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56" name="CustomShape 7"/>
          <p:cNvSpPr/>
          <p:nvPr/>
        </p:nvSpPr>
        <p:spPr>
          <a:xfrm>
            <a:off x="4500000" y="548640"/>
            <a:ext cx="431640" cy="431640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Type 2:  Pr(</a:t>
            </a:r>
            <a:r>
              <a:rPr lang="en-US" sz="4400" b="1">
                <a:solidFill>
                  <a:srgbClr val="000000"/>
                </a:solidFill>
                <a:latin typeface="Calibri"/>
              </a:rPr>
              <a:t>x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|</a:t>
            </a:r>
            <a:r>
              <a:rPr lang="en-US" sz="4400" b="1">
                <a:solidFill>
                  <a:srgbClr val="000000"/>
                </a:solidFill>
                <a:latin typeface="Calibri"/>
              </a:rPr>
              <a:t>w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)  - Generative</a:t>
            </a:r>
            <a:endParaRPr/>
          </a:p>
        </p:txBody>
      </p:sp>
      <p:sp>
        <p:nvSpPr>
          <p:cNvPr id="258" name="TextShape 2"/>
          <p:cNvSpPr txBox="1"/>
          <p:nvPr/>
        </p:nvSpPr>
        <p:spPr>
          <a:xfrm>
            <a:off x="457200" y="1484640"/>
            <a:ext cx="8229240" cy="3993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Calibri"/>
              </a:rPr>
              <a:t>How to model Pr(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x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|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w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)?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lvl="1">
              <a:lnSpc>
                <a:spcPct val="100000"/>
              </a:lnSpc>
              <a:buFont typeface="Calibri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Choose an appropriate form for Pr(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x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)</a:t>
            </a:r>
            <a:endParaRPr/>
          </a:p>
          <a:p>
            <a:pPr lvl="1">
              <a:lnSpc>
                <a:spcPct val="100000"/>
              </a:lnSpc>
              <a:buFont typeface="Calibri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Make parameters a function of 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w</a:t>
            </a:r>
            <a:endParaRPr/>
          </a:p>
          <a:p>
            <a:pPr lvl="1">
              <a:lnSpc>
                <a:spcPct val="100000"/>
              </a:lnSpc>
              <a:buFont typeface="Calibri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Function takes parameters </a:t>
            </a:r>
            <a:r>
              <a:rPr lang="en-US" sz="2400" b="1">
                <a:solidFill>
                  <a:srgbClr val="000000"/>
                </a:solidFill>
                <a:latin typeface="Symbol"/>
              </a:rPr>
              <a:t>q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 that define its shape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FF0000"/>
                </a:solidFill>
                <a:latin typeface="Calibri"/>
              </a:rPr>
              <a:t>Learning algorithm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:  learn parameters </a:t>
            </a:r>
            <a:r>
              <a:rPr lang="en-US" sz="2400" b="1">
                <a:solidFill>
                  <a:srgbClr val="000000"/>
                </a:solidFill>
                <a:latin typeface="Symbol"/>
              </a:rPr>
              <a:t>q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 from training data 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x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,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w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FF0000"/>
                </a:solidFill>
                <a:latin typeface="Calibri"/>
              </a:rPr>
              <a:t>Inference algorithm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:  Define prior Pr(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w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) and then compute Pr(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w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|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x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) using Bayes’ rule</a:t>
            </a:r>
            <a:endParaRPr/>
          </a:p>
        </p:txBody>
      </p:sp>
      <p:pic>
        <p:nvPicPr>
          <p:cNvPr id="259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79640" y="5445360"/>
            <a:ext cx="5184360" cy="950400"/>
          </a:xfrm>
          <a:prstGeom prst="rect">
            <a:avLst/>
          </a:prstGeom>
        </p:spPr>
      </p:pic>
      <p:sp>
        <p:nvSpPr>
          <p:cNvPr id="260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13052952-03DE-45AE-9607-0926429BC5DE}" type="slidenum">
              <a:rPr lang="en-IN">
                <a:solidFill>
                  <a:srgbClr val="000000"/>
                </a:solidFill>
                <a:latin typeface="Calibri"/>
              </a:rPr>
              <a:t>38</a:t>
            </a:fld>
            <a:endParaRPr/>
          </a:p>
        </p:txBody>
      </p:sp>
      <p:sp>
        <p:nvSpPr>
          <p:cNvPr id="261" name="TextShape 4"/>
          <p:cNvSpPr txBox="1"/>
          <p:nvPr/>
        </p:nvSpPr>
        <p:spPr>
          <a:xfrm>
            <a:off x="1835640" y="6356520"/>
            <a:ext cx="5112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000000"/>
                </a:solidFill>
                <a:latin typeface="Calibri"/>
              </a:rPr>
              <a:t>Computer vision: models, learning and inference.  ©2011 Simon J.D. Prince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Type 2:  Pr(</a:t>
            </a:r>
            <a:r>
              <a:rPr lang="en-US" sz="4400" b="1">
                <a:solidFill>
                  <a:srgbClr val="000000"/>
                </a:solidFill>
                <a:latin typeface="Calibri"/>
              </a:rPr>
              <a:t>x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|</a:t>
            </a:r>
            <a:r>
              <a:rPr lang="en-US" sz="4400" b="1">
                <a:solidFill>
                  <a:srgbClr val="000000"/>
                </a:solidFill>
                <a:latin typeface="Calibri"/>
              </a:rPr>
              <a:t>w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)  - Generative</a:t>
            </a:r>
            <a:endParaRPr/>
          </a:p>
        </p:txBody>
      </p:sp>
      <p:sp>
        <p:nvSpPr>
          <p:cNvPr id="263" name="TextShape 2"/>
          <p:cNvSpPr txBox="1"/>
          <p:nvPr/>
        </p:nvSpPr>
        <p:spPr>
          <a:xfrm>
            <a:off x="457200" y="974880"/>
            <a:ext cx="8229240" cy="3993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Calibri"/>
              </a:rPr>
              <a:t>How to model Pr(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x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|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w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)?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lvl="1">
              <a:lnSpc>
                <a:spcPct val="100000"/>
              </a:lnSpc>
              <a:buFont typeface="Calibri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Choose an appropriate form for Pr(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x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)</a:t>
            </a:r>
            <a:endParaRPr/>
          </a:p>
          <a:p>
            <a:pPr lvl="1">
              <a:lnSpc>
                <a:spcPct val="100000"/>
              </a:lnSpc>
              <a:buFont typeface="Calibri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Make parameters a function of 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w</a:t>
            </a:r>
            <a:endParaRPr/>
          </a:p>
          <a:p>
            <a:pPr lvl="1">
              <a:lnSpc>
                <a:spcPct val="100000"/>
              </a:lnSpc>
              <a:buFont typeface="Calibri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Function takes parameters </a:t>
            </a:r>
            <a:r>
              <a:rPr lang="en-US" sz="2400" b="1">
                <a:solidFill>
                  <a:srgbClr val="000000"/>
                </a:solidFill>
                <a:latin typeface="Symbol"/>
              </a:rPr>
              <a:t>q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 that define its shape</a:t>
            </a:r>
            <a:endParaRPr/>
          </a:p>
        </p:txBody>
      </p:sp>
      <p:pic>
        <p:nvPicPr>
          <p:cNvPr id="26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080360" y="3744000"/>
            <a:ext cx="3096000" cy="2808000"/>
          </a:xfrm>
          <a:prstGeom prst="rect">
            <a:avLst/>
          </a:prstGeom>
        </p:spPr>
      </p:pic>
      <p:sp>
        <p:nvSpPr>
          <p:cNvPr id="265" name="CustomShape 3"/>
          <p:cNvSpPr/>
          <p:nvPr/>
        </p:nvSpPr>
        <p:spPr>
          <a:xfrm>
            <a:off x="3852000" y="3339720"/>
            <a:ext cx="5184360" cy="3381480"/>
          </a:xfrm>
          <a:prstGeom prst="rect">
            <a:avLst/>
          </a:prstGeom>
        </p:spPr>
        <p:txBody>
          <a:bodyPr lIns="90000" tIns="45000" rIns="90000" bIns="45000"/>
          <a:lstStyle/>
          <a:p>
            <a:pPr lvl="1">
              <a:lnSpc>
                <a:spcPct val="100000"/>
              </a:lnSpc>
              <a:buFont typeface="Calibri"/>
              <a:buAutoNum type="arabicPeriod"/>
            </a:pPr>
            <a:r>
              <a:rPr lang="en-IN" sz="2400">
                <a:solidFill>
                  <a:srgbClr val="000000"/>
                </a:solidFill>
                <a:latin typeface="Calibri"/>
              </a:rPr>
              <a:t>Choose a Gaussian distribution for Pr(</a:t>
            </a:r>
            <a:r>
              <a:rPr lang="en-IN" sz="2400" b="1">
                <a:solidFill>
                  <a:srgbClr val="000000"/>
                </a:solidFill>
                <a:latin typeface="Calibri"/>
              </a:rPr>
              <a:t>x</a:t>
            </a:r>
            <a:r>
              <a:rPr lang="en-IN" sz="2400">
                <a:solidFill>
                  <a:srgbClr val="000000"/>
                </a:solidFill>
                <a:latin typeface="Calibri"/>
              </a:rPr>
              <a:t>)</a:t>
            </a:r>
            <a:endParaRPr/>
          </a:p>
          <a:p>
            <a:pPr lvl="1">
              <a:lnSpc>
                <a:spcPct val="100000"/>
              </a:lnSpc>
              <a:buFont typeface="Calibri"/>
              <a:buAutoNum type="arabicPeriod"/>
            </a:pPr>
            <a:r>
              <a:rPr lang="en-IN" sz="2400">
                <a:solidFill>
                  <a:srgbClr val="000000"/>
                </a:solidFill>
                <a:latin typeface="Calibri"/>
              </a:rPr>
              <a:t>Make parameters a function of discrete binary </a:t>
            </a:r>
            <a:r>
              <a:rPr lang="en-IN" sz="2400" b="1">
                <a:solidFill>
                  <a:srgbClr val="000000"/>
                </a:solidFill>
                <a:latin typeface="Calibri"/>
              </a:rPr>
              <a:t>w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IN" sz="2400">
                <a:solidFill>
                  <a:srgbClr val="000000"/>
                </a:solidFill>
                <a:latin typeface="Calibri"/>
              </a:rPr>
              <a:t>3. 	Function takes parameters </a:t>
            </a:r>
            <a:r>
              <a:rPr lang="en-IN" sz="2400" b="1">
                <a:solidFill>
                  <a:srgbClr val="000000"/>
                </a:solidFill>
                <a:latin typeface="Symbol"/>
              </a:rPr>
              <a:t>m0, m1, s20, s21</a:t>
            </a:r>
            <a:r>
              <a:rPr lang="en-IN" sz="2400">
                <a:solidFill>
                  <a:srgbClr val="000000"/>
                </a:solidFill>
                <a:latin typeface="Calibri"/>
              </a:rPr>
              <a:t> that define its shape</a:t>
            </a:r>
            <a:endParaRPr/>
          </a:p>
        </p:txBody>
      </p:sp>
      <p:pic>
        <p:nvPicPr>
          <p:cNvPr id="266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400000" y="5040000"/>
            <a:ext cx="3168000" cy="350280"/>
          </a:xfrm>
          <a:prstGeom prst="rect">
            <a:avLst/>
          </a:prstGeom>
        </p:spPr>
      </p:pic>
      <p:sp>
        <p:nvSpPr>
          <p:cNvPr id="267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B7F000E5-E25F-4061-8040-7D32098E92F8}" type="slidenum">
              <a:rPr lang="en-IN">
                <a:solidFill>
                  <a:srgbClr val="000000"/>
                </a:solidFill>
                <a:latin typeface="Calibri"/>
              </a:rPr>
              <a:t>39</a:t>
            </a:fld>
            <a:endParaRPr/>
          </a:p>
        </p:txBody>
      </p:sp>
      <p:sp>
        <p:nvSpPr>
          <p:cNvPr id="268" name="TextShape 5"/>
          <p:cNvSpPr txBox="1"/>
          <p:nvPr/>
        </p:nvSpPr>
        <p:spPr>
          <a:xfrm>
            <a:off x="1835640" y="6356520"/>
            <a:ext cx="5112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000000"/>
                </a:solidFill>
                <a:latin typeface="Calibri"/>
              </a:rPr>
              <a:t>Computer vision: models, learning and inference.  ©2011 Simon J.D. Prince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Regression vs. Classification</a:t>
            </a:r>
            <a:endParaRPr/>
          </a:p>
        </p:txBody>
      </p:sp>
      <p:sp>
        <p:nvSpPr>
          <p:cNvPr id="8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Observe measured data, 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x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Draw inferences from it about world, 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w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Calibri"/>
              </a:rPr>
              <a:t>When the world state 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w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 is </a:t>
            </a:r>
            <a:r>
              <a:rPr lang="en-US" sz="2400">
                <a:solidFill>
                  <a:srgbClr val="FF0000"/>
                </a:solidFill>
                <a:latin typeface="Calibri"/>
              </a:rPr>
              <a:t>continuous 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we’ll call this </a:t>
            </a:r>
            <a:r>
              <a:rPr lang="en-US" sz="2400">
                <a:solidFill>
                  <a:srgbClr val="FF0000"/>
                </a:solidFill>
                <a:latin typeface="Calibri"/>
              </a:rPr>
              <a:t>regression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Calibri"/>
              </a:rPr>
              <a:t>When the world state 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w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 is </a:t>
            </a:r>
            <a:r>
              <a:rPr lang="en-US" sz="2400">
                <a:solidFill>
                  <a:srgbClr val="FF0000"/>
                </a:solidFill>
                <a:latin typeface="Calibri"/>
              </a:rPr>
              <a:t>discrete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 we call this </a:t>
            </a:r>
            <a:r>
              <a:rPr lang="en-US" sz="2400">
                <a:solidFill>
                  <a:srgbClr val="FF0000"/>
                </a:solidFill>
                <a:latin typeface="Calibri"/>
              </a:rPr>
              <a:t>classification</a:t>
            </a:r>
            <a:endParaRPr/>
          </a:p>
        </p:txBody>
      </p:sp>
      <p:sp>
        <p:nvSpPr>
          <p:cNvPr id="87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BCBFA9EC-B0FB-409F-B3FC-34889DCECE75}" type="slidenum">
              <a:rPr lang="en-IN">
                <a:solidFill>
                  <a:srgbClr val="000000"/>
                </a:solidFill>
                <a:latin typeface="Calibri"/>
              </a:rPr>
              <a:t>4</a:t>
            </a:fld>
            <a:endParaRPr/>
          </a:p>
        </p:txBody>
      </p:sp>
      <p:sp>
        <p:nvSpPr>
          <p:cNvPr id="88" name="TextShape 4"/>
          <p:cNvSpPr txBox="1"/>
          <p:nvPr/>
        </p:nvSpPr>
        <p:spPr>
          <a:xfrm>
            <a:off x="1835640" y="6356520"/>
            <a:ext cx="5112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000000"/>
                </a:solidFill>
                <a:latin typeface="Calibri"/>
              </a:rPr>
              <a:t>Computer vision: models, learning and inference.  ©2011 Simon J.D. Prince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E623EE2E-E90B-4999-94CC-7213EEF896E2}" type="slidenum">
              <a:rPr lang="en-IN">
                <a:solidFill>
                  <a:srgbClr val="000000"/>
                </a:solidFill>
                <a:latin typeface="Calibri"/>
              </a:rPr>
              <a:t>40</a:t>
            </a:fld>
            <a:endParaRPr/>
          </a:p>
        </p:txBody>
      </p:sp>
      <p:sp>
        <p:nvSpPr>
          <p:cNvPr id="270" name="TextShape 2"/>
          <p:cNvSpPr txBox="1"/>
          <p:nvPr/>
        </p:nvSpPr>
        <p:spPr>
          <a:xfrm>
            <a:off x="1835640" y="6356520"/>
            <a:ext cx="5112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000000"/>
                </a:solidFill>
                <a:latin typeface="Calibri"/>
              </a:rPr>
              <a:t>Computer vision: models, learning and inference.  ©2011 Simon J.D. Prince</a:t>
            </a:r>
            <a:endParaRPr/>
          </a:p>
        </p:txBody>
      </p:sp>
      <p:pic>
        <p:nvPicPr>
          <p:cNvPr id="27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07640" y="260640"/>
            <a:ext cx="5400360" cy="5353920"/>
          </a:xfrm>
          <a:prstGeom prst="rect">
            <a:avLst/>
          </a:prstGeom>
        </p:spPr>
      </p:pic>
      <p:sp>
        <p:nvSpPr>
          <p:cNvPr id="272" name="CustomShape 3"/>
          <p:cNvSpPr/>
          <p:nvPr/>
        </p:nvSpPr>
        <p:spPr>
          <a:xfrm>
            <a:off x="1043640" y="5775480"/>
            <a:ext cx="8208720" cy="8211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2400">
                <a:solidFill>
                  <a:srgbClr val="000000"/>
                </a:solidFill>
                <a:latin typeface="Calibri"/>
              </a:rPr>
              <a:t>Learn parameters </a:t>
            </a:r>
            <a:r>
              <a:rPr lang="en-IN" sz="2400" b="1">
                <a:solidFill>
                  <a:srgbClr val="000000"/>
                </a:solidFill>
                <a:latin typeface="Symbol"/>
              </a:rPr>
              <a:t>m0, m1, s20, s21</a:t>
            </a:r>
            <a:r>
              <a:rPr lang="en-IN" sz="2400">
                <a:solidFill>
                  <a:srgbClr val="000000"/>
                </a:solidFill>
                <a:latin typeface="Calibri"/>
              </a:rPr>
              <a:t> that define its shape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28792A66-A95A-4C19-9573-2176D76EA246}" type="slidenum">
              <a:rPr lang="en-IN">
                <a:solidFill>
                  <a:srgbClr val="000000"/>
                </a:solidFill>
                <a:latin typeface="Calibri"/>
              </a:rPr>
              <a:t>41</a:t>
            </a:fld>
            <a:endParaRPr/>
          </a:p>
        </p:txBody>
      </p:sp>
      <p:sp>
        <p:nvSpPr>
          <p:cNvPr id="274" name="TextShape 2"/>
          <p:cNvSpPr txBox="1"/>
          <p:nvPr/>
        </p:nvSpPr>
        <p:spPr>
          <a:xfrm>
            <a:off x="1835640" y="6356520"/>
            <a:ext cx="5112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000000"/>
                </a:solidFill>
                <a:latin typeface="Calibri"/>
              </a:rPr>
              <a:t>Computer vision: models, learning and inference.  ©2011 Simon J.D. Prince</a:t>
            </a:r>
            <a:endParaRPr/>
          </a:p>
        </p:txBody>
      </p:sp>
      <p:pic>
        <p:nvPicPr>
          <p:cNvPr id="275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932000" y="3141000"/>
            <a:ext cx="3672000" cy="3309840"/>
          </a:xfrm>
          <a:prstGeom prst="rect">
            <a:avLst/>
          </a:prstGeom>
        </p:spPr>
      </p:pic>
      <p:pic>
        <p:nvPicPr>
          <p:cNvPr id="276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611640" y="188640"/>
            <a:ext cx="3657240" cy="3625560"/>
          </a:xfrm>
          <a:prstGeom prst="rect">
            <a:avLst/>
          </a:prstGeom>
        </p:spPr>
      </p:pic>
      <p:pic>
        <p:nvPicPr>
          <p:cNvPr id="277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5292000" y="476640"/>
            <a:ext cx="1917000" cy="2448000"/>
          </a:xfrm>
          <a:prstGeom prst="rect">
            <a:avLst/>
          </a:prstGeom>
        </p:spPr>
      </p:pic>
      <p:sp>
        <p:nvSpPr>
          <p:cNvPr id="278" name="CustomShape 3"/>
          <p:cNvSpPr/>
          <p:nvPr/>
        </p:nvSpPr>
        <p:spPr>
          <a:xfrm>
            <a:off x="395640" y="4437000"/>
            <a:ext cx="4571640" cy="9126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FF0000"/>
                </a:solidFill>
                <a:latin typeface="Calibri"/>
              </a:rPr>
              <a:t>Inference algorithm</a:t>
            </a:r>
            <a:r>
              <a:rPr lang="en-IN">
                <a:solidFill>
                  <a:srgbClr val="000000"/>
                </a:solidFill>
                <a:latin typeface="Calibri"/>
              </a:rPr>
              <a:t>:  Define prior Pr(</a:t>
            </a:r>
            <a:r>
              <a:rPr lang="en-IN" b="1">
                <a:solidFill>
                  <a:srgbClr val="000000"/>
                </a:solidFill>
                <a:latin typeface="Calibri"/>
              </a:rPr>
              <a:t>w</a:t>
            </a:r>
            <a:r>
              <a:rPr lang="en-IN">
                <a:solidFill>
                  <a:srgbClr val="000000"/>
                </a:solidFill>
                <a:latin typeface="Calibri"/>
              </a:rPr>
              <a:t>) and then compute Pr(</a:t>
            </a:r>
            <a:r>
              <a:rPr lang="en-IN" b="1">
                <a:solidFill>
                  <a:srgbClr val="000000"/>
                </a:solidFill>
                <a:latin typeface="Calibri"/>
              </a:rPr>
              <a:t>w</a:t>
            </a:r>
            <a:r>
              <a:rPr lang="en-IN">
                <a:solidFill>
                  <a:srgbClr val="000000"/>
                </a:solidFill>
                <a:latin typeface="Calibri"/>
              </a:rPr>
              <a:t>|</a:t>
            </a:r>
            <a:r>
              <a:rPr lang="en-IN" b="1">
                <a:solidFill>
                  <a:srgbClr val="000000"/>
                </a:solidFill>
                <a:latin typeface="Calibri"/>
              </a:rPr>
              <a:t>x</a:t>
            </a:r>
            <a:r>
              <a:rPr lang="en-IN">
                <a:solidFill>
                  <a:srgbClr val="000000"/>
                </a:solidFill>
                <a:latin typeface="Calibri"/>
              </a:rPr>
              <a:t>) using Bayes’ rule</a:t>
            </a:r>
            <a:endParaRPr/>
          </a:p>
        </p:txBody>
      </p:sp>
      <p:pic>
        <p:nvPicPr>
          <p:cNvPr id="279" name="Picture 2"/>
          <p:cNvPicPr/>
          <p:nvPr/>
        </p:nvPicPr>
        <p:blipFill>
          <a:blip r:embed="rId5"/>
          <a:stretch>
            <a:fillRect/>
          </a:stretch>
        </p:blipFill>
        <p:spPr>
          <a:xfrm>
            <a:off x="539640" y="5301360"/>
            <a:ext cx="4032000" cy="73908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Structure</a:t>
            </a:r>
            <a:endParaRPr/>
          </a:p>
        </p:txBody>
      </p:sp>
      <p:sp>
        <p:nvSpPr>
          <p:cNvPr id="281" name="TextShape 2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EFD09F45-045A-4F54-BC8F-BF4C84AE80D9}" type="slidenum">
              <a:rPr lang="en-IN">
                <a:solidFill>
                  <a:srgbClr val="000000"/>
                </a:solidFill>
                <a:latin typeface="Calibri"/>
              </a:rPr>
              <a:t>42</a:t>
            </a:fld>
            <a:endParaRPr/>
          </a:p>
        </p:txBody>
      </p:sp>
      <p:sp>
        <p:nvSpPr>
          <p:cNvPr id="282" name="CustomShape 3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A830562-A440-42E7-B7D8-93DB55A84F0D}" type="slidenum">
              <a:rPr lang="en-IN" sz="1200">
                <a:solidFill>
                  <a:srgbClr val="8B8B8B"/>
                </a:solidFill>
                <a:latin typeface="Calibri"/>
              </a:rPr>
              <a:t>42</a:t>
            </a:fld>
            <a:endParaRPr/>
          </a:p>
        </p:txBody>
      </p:sp>
      <p:sp>
        <p:nvSpPr>
          <p:cNvPr id="283" name="CustomShape 4"/>
          <p:cNvSpPr/>
          <p:nvPr/>
        </p:nvSpPr>
        <p:spPr>
          <a:xfrm>
            <a:off x="1835640" y="6356520"/>
            <a:ext cx="511236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IN" sz="1200">
                <a:solidFill>
                  <a:srgbClr val="8B8B8B"/>
                </a:solidFill>
                <a:latin typeface="Calibri"/>
              </a:rPr>
              <a:t>Computer vision: models, learning and inference.  ©2011 Simon J.D. Prince</a:t>
            </a:r>
            <a:endParaRPr/>
          </a:p>
        </p:txBody>
      </p:sp>
      <p:sp>
        <p:nvSpPr>
          <p:cNvPr id="284" name="TextShape 5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Computer vision models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Three types of model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Worked example 1:  Regression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Worked example 2:  Classification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FF0000"/>
                </a:solidFill>
                <a:latin typeface="Calibri"/>
              </a:rPr>
              <a:t>Which type should we choose?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Applications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Which type of model to use?</a:t>
            </a:r>
            <a:endParaRPr/>
          </a:p>
        </p:txBody>
      </p:sp>
      <p:sp>
        <p:nvSpPr>
          <p:cNvPr id="28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Generative methods model data – costly and many aspects of data may have no influence on world state</a:t>
            </a:r>
            <a:endParaRPr/>
          </a:p>
        </p:txBody>
      </p:sp>
      <p:sp>
        <p:nvSpPr>
          <p:cNvPr id="287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3BF19BC1-3FB8-4A3B-A3ED-8A11C0693B2C}" type="slidenum">
              <a:rPr lang="en-IN">
                <a:solidFill>
                  <a:srgbClr val="000000"/>
                </a:solidFill>
                <a:latin typeface="Calibri"/>
              </a:rPr>
              <a:t>43</a:t>
            </a:fld>
            <a:endParaRPr/>
          </a:p>
        </p:txBody>
      </p:sp>
      <p:sp>
        <p:nvSpPr>
          <p:cNvPr id="288" name="TextShape 4"/>
          <p:cNvSpPr txBox="1"/>
          <p:nvPr/>
        </p:nvSpPr>
        <p:spPr>
          <a:xfrm>
            <a:off x="1835640" y="6356520"/>
            <a:ext cx="5112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000000"/>
                </a:solidFill>
                <a:latin typeface="Calibri"/>
              </a:rPr>
              <a:t>Computer vision: models, learning and inference.  ©2011 Simon J.D. Prince</a:t>
            </a:r>
            <a:endParaRPr/>
          </a:p>
        </p:txBody>
      </p:sp>
      <p:pic>
        <p:nvPicPr>
          <p:cNvPr id="289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640" y="3204720"/>
            <a:ext cx="7014240" cy="310392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Which type of model to use?</a:t>
            </a:r>
            <a:endParaRPr/>
          </a:p>
        </p:txBody>
      </p:sp>
      <p:sp>
        <p:nvSpPr>
          <p:cNvPr id="29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Inference simple in discriminative models</a:t>
            </a:r>
            <a:endParaRPr/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Data really is generated from world – generative matches this </a:t>
            </a:r>
            <a:endParaRPr/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If missing data, then generative preferred</a:t>
            </a:r>
            <a:endParaRPr/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Generative allows imposition of prior knowledge specified by user</a:t>
            </a:r>
            <a:endParaRPr/>
          </a:p>
        </p:txBody>
      </p:sp>
      <p:sp>
        <p:nvSpPr>
          <p:cNvPr id="292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125BB853-73A6-49E0-9D5F-916625A4EE22}" type="slidenum">
              <a:rPr lang="en-IN">
                <a:solidFill>
                  <a:srgbClr val="000000"/>
                </a:solidFill>
                <a:latin typeface="Calibri"/>
              </a:rPr>
              <a:t>44</a:t>
            </a:fld>
            <a:endParaRPr/>
          </a:p>
        </p:txBody>
      </p:sp>
      <p:sp>
        <p:nvSpPr>
          <p:cNvPr id="293" name="TextShape 4"/>
          <p:cNvSpPr txBox="1"/>
          <p:nvPr/>
        </p:nvSpPr>
        <p:spPr>
          <a:xfrm>
            <a:off x="1835640" y="6356520"/>
            <a:ext cx="5112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000000"/>
                </a:solidFill>
                <a:latin typeface="Calibri"/>
              </a:rPr>
              <a:t>Computer vision: models, learning and inference.  ©2011 Simon J.D. Prince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Structure</a:t>
            </a:r>
            <a:endParaRPr/>
          </a:p>
        </p:txBody>
      </p:sp>
      <p:sp>
        <p:nvSpPr>
          <p:cNvPr id="295" name="TextShape 2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DCA0216F-25E9-4268-9C33-EE7D951B13C5}" type="slidenum">
              <a:rPr lang="en-IN">
                <a:solidFill>
                  <a:srgbClr val="000000"/>
                </a:solidFill>
                <a:latin typeface="Calibri"/>
              </a:rPr>
              <a:t>45</a:t>
            </a:fld>
            <a:endParaRPr/>
          </a:p>
        </p:txBody>
      </p:sp>
      <p:sp>
        <p:nvSpPr>
          <p:cNvPr id="296" name="CustomShape 3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DF5ABEF4-F0E2-4575-864B-480E2A6EF400}" type="slidenum">
              <a:rPr lang="en-IN" sz="1200">
                <a:solidFill>
                  <a:srgbClr val="8B8B8B"/>
                </a:solidFill>
                <a:latin typeface="Calibri"/>
              </a:rPr>
              <a:t>45</a:t>
            </a:fld>
            <a:endParaRPr/>
          </a:p>
        </p:txBody>
      </p:sp>
      <p:sp>
        <p:nvSpPr>
          <p:cNvPr id="297" name="CustomShape 4"/>
          <p:cNvSpPr/>
          <p:nvPr/>
        </p:nvSpPr>
        <p:spPr>
          <a:xfrm>
            <a:off x="1835640" y="6356520"/>
            <a:ext cx="511236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IN" sz="1200">
                <a:solidFill>
                  <a:srgbClr val="8B8B8B"/>
                </a:solidFill>
                <a:latin typeface="Calibri"/>
              </a:rPr>
              <a:t>Computer vision: models, learning and inference.  ©2011 Simon J.D. Prince</a:t>
            </a:r>
            <a:endParaRPr/>
          </a:p>
        </p:txBody>
      </p:sp>
      <p:sp>
        <p:nvSpPr>
          <p:cNvPr id="298" name="TextShape 5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Computer vision models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Three types of model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Worked example 1:  Regression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Worked example 2:  Classification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Which type should we choose?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FF0000"/>
                </a:solidFill>
                <a:latin typeface="Calibri"/>
              </a:rPr>
              <a:t>Applications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Application: Skin Detection</a:t>
            </a:r>
            <a:endParaRPr/>
          </a:p>
        </p:txBody>
      </p:sp>
      <p:sp>
        <p:nvSpPr>
          <p:cNvPr id="30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1" name="TextShape 3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302" name="TextShape 4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9C791989-D276-47B7-8E97-96DC0F5AFF3A}" type="slidenum">
              <a:rPr lang="en-IN">
                <a:solidFill>
                  <a:srgbClr val="000000"/>
                </a:solidFill>
                <a:latin typeface="Calibri"/>
              </a:rPr>
              <a:t>46</a:t>
            </a:fld>
            <a:endParaRPr/>
          </a:p>
        </p:txBody>
      </p:sp>
      <p:sp>
        <p:nvSpPr>
          <p:cNvPr id="303" name="CustomShape 5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FCFEF9E2-C5A9-464B-8531-96A267397F01}" type="slidenum">
              <a:rPr lang="en-IN" sz="1200">
                <a:solidFill>
                  <a:srgbClr val="8B8B8B"/>
                </a:solidFill>
                <a:latin typeface="Calibri"/>
              </a:rPr>
              <a:t>46</a:t>
            </a:fld>
            <a:endParaRPr/>
          </a:p>
        </p:txBody>
      </p:sp>
      <p:sp>
        <p:nvSpPr>
          <p:cNvPr id="304" name="CustomShape 6"/>
          <p:cNvSpPr/>
          <p:nvPr/>
        </p:nvSpPr>
        <p:spPr>
          <a:xfrm>
            <a:off x="1835640" y="6356520"/>
            <a:ext cx="511236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IN" sz="1200">
                <a:solidFill>
                  <a:srgbClr val="8B8B8B"/>
                </a:solidFill>
                <a:latin typeface="Calibri"/>
              </a:rPr>
              <a:t>Computer vision: models, learning and inference.  ©2011 Simon J.D. Prince</a:t>
            </a:r>
            <a:endParaRPr/>
          </a:p>
        </p:txBody>
      </p:sp>
      <p:pic>
        <p:nvPicPr>
          <p:cNvPr id="305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41920" y="1556640"/>
            <a:ext cx="8650080" cy="436644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Application:  Background subtraction</a:t>
            </a:r>
            <a:endParaRPr/>
          </a:p>
        </p:txBody>
      </p:sp>
      <p:sp>
        <p:nvSpPr>
          <p:cNvPr id="30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8" name="TextShape 3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309" name="TextShape 4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9B04175B-F4A0-4D43-AAB3-E544FE6F7897}" type="slidenum">
              <a:rPr lang="en-IN">
                <a:solidFill>
                  <a:srgbClr val="000000"/>
                </a:solidFill>
                <a:latin typeface="Calibri"/>
              </a:rPr>
              <a:t>47</a:t>
            </a:fld>
            <a:endParaRPr/>
          </a:p>
        </p:txBody>
      </p:sp>
      <p:sp>
        <p:nvSpPr>
          <p:cNvPr id="310" name="CustomShape 5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5A667C27-6AAD-47E2-B4C2-DEA63560BE38}" type="slidenum">
              <a:rPr lang="en-IN" sz="1200">
                <a:solidFill>
                  <a:srgbClr val="8B8B8B"/>
                </a:solidFill>
                <a:latin typeface="Calibri"/>
              </a:rPr>
              <a:t>47</a:t>
            </a:fld>
            <a:endParaRPr/>
          </a:p>
        </p:txBody>
      </p:sp>
      <p:sp>
        <p:nvSpPr>
          <p:cNvPr id="311" name="CustomShape 6"/>
          <p:cNvSpPr/>
          <p:nvPr/>
        </p:nvSpPr>
        <p:spPr>
          <a:xfrm>
            <a:off x="1835640" y="6356520"/>
            <a:ext cx="511236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IN" sz="1200">
                <a:solidFill>
                  <a:srgbClr val="8B8B8B"/>
                </a:solidFill>
                <a:latin typeface="Calibri"/>
              </a:rPr>
              <a:t>Computer vision: models, learning and inference.  ©2011 Simon J.D. Prince</a:t>
            </a:r>
            <a:endParaRPr/>
          </a:p>
        </p:txBody>
      </p:sp>
      <p:pic>
        <p:nvPicPr>
          <p:cNvPr id="312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70440" y="1196640"/>
            <a:ext cx="8773200" cy="509112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Application:  Background subtraction</a:t>
            </a:r>
            <a:endParaRPr/>
          </a:p>
        </p:txBody>
      </p:sp>
      <p:sp>
        <p:nvSpPr>
          <p:cNvPr id="314" name="TextShape 2"/>
          <p:cNvSpPr txBox="1"/>
          <p:nvPr/>
        </p:nvSpPr>
        <p:spPr>
          <a:xfrm>
            <a:off x="457200" y="5013000"/>
            <a:ext cx="8229240" cy="11127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Calibri"/>
              </a:rPr>
              <a:t>But consider this scene in which the foliage is blowing in the wind.  A normal distribution is not good enough!  Need a way to make more complex distributions</a:t>
            </a:r>
            <a:endParaRPr/>
          </a:p>
        </p:txBody>
      </p:sp>
      <p:sp>
        <p:nvSpPr>
          <p:cNvPr id="315" name="TextShape 3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316" name="TextShape 4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50C45CDB-E444-4DF1-9C73-6AFE75AEA479}" type="slidenum">
              <a:rPr lang="en-IN">
                <a:solidFill>
                  <a:srgbClr val="000000"/>
                </a:solidFill>
                <a:latin typeface="Calibri"/>
              </a:rPr>
              <a:t>48</a:t>
            </a:fld>
            <a:endParaRPr/>
          </a:p>
        </p:txBody>
      </p:sp>
      <p:sp>
        <p:nvSpPr>
          <p:cNvPr id="317" name="CustomShape 5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2B5EAA1A-4810-4444-8564-262630091CA6}" type="slidenum">
              <a:rPr lang="en-IN" sz="1200">
                <a:solidFill>
                  <a:srgbClr val="8B8B8B"/>
                </a:solidFill>
                <a:latin typeface="Calibri"/>
              </a:rPr>
              <a:t>48</a:t>
            </a:fld>
            <a:endParaRPr/>
          </a:p>
        </p:txBody>
      </p:sp>
      <p:sp>
        <p:nvSpPr>
          <p:cNvPr id="318" name="CustomShape 6"/>
          <p:cNvSpPr/>
          <p:nvPr/>
        </p:nvSpPr>
        <p:spPr>
          <a:xfrm>
            <a:off x="1835640" y="6356520"/>
            <a:ext cx="511236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IN" sz="1200">
                <a:solidFill>
                  <a:srgbClr val="8B8B8B"/>
                </a:solidFill>
                <a:latin typeface="Calibri"/>
              </a:rPr>
              <a:t>Computer vision: models, learning and inference.  ©2011 Simon J.D. Prince</a:t>
            </a:r>
            <a:endParaRPr/>
          </a:p>
        </p:txBody>
      </p:sp>
      <p:pic>
        <p:nvPicPr>
          <p:cNvPr id="319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23640" y="1412640"/>
            <a:ext cx="8567640" cy="317304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Future Plan</a:t>
            </a:r>
            <a:endParaRPr/>
          </a:p>
        </p:txBody>
      </p:sp>
      <p:sp>
        <p:nvSpPr>
          <p:cNvPr id="32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Seen two types of model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Probability density function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Linear regression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Logistic regression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Next three chapters concern these models</a:t>
            </a:r>
            <a:endParaRPr/>
          </a:p>
        </p:txBody>
      </p:sp>
      <p:sp>
        <p:nvSpPr>
          <p:cNvPr id="322" name="TextShape 3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323" name="TextShape 4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2E5E1E6E-7433-42EF-8DFF-EEDF6464E9B1}" type="slidenum">
              <a:rPr lang="en-IN">
                <a:solidFill>
                  <a:srgbClr val="000000"/>
                </a:solidFill>
                <a:latin typeface="Calibri"/>
              </a:rPr>
              <a:t>49</a:t>
            </a:fld>
            <a:endParaRPr/>
          </a:p>
        </p:txBody>
      </p:sp>
      <p:sp>
        <p:nvSpPr>
          <p:cNvPr id="324" name="CustomShape 5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133933EE-04CB-4A6F-9E47-9FF2B4F5B4EC}" type="slidenum">
              <a:rPr lang="en-IN" sz="1200">
                <a:solidFill>
                  <a:srgbClr val="8B8B8B"/>
                </a:solidFill>
                <a:latin typeface="Calibri"/>
              </a:rPr>
              <a:t>49</a:t>
            </a:fld>
            <a:endParaRPr/>
          </a:p>
        </p:txBody>
      </p:sp>
      <p:sp>
        <p:nvSpPr>
          <p:cNvPr id="325" name="CustomShape 6"/>
          <p:cNvSpPr/>
          <p:nvPr/>
        </p:nvSpPr>
        <p:spPr>
          <a:xfrm>
            <a:off x="1835640" y="6356520"/>
            <a:ext cx="511236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IN" sz="1200">
                <a:solidFill>
                  <a:srgbClr val="8B8B8B"/>
                </a:solidFill>
                <a:latin typeface="Calibri"/>
              </a:rPr>
              <a:t>Computer vision: models, learning and inference.  ©2011 Simon J.D. Prince</a:t>
            </a:r>
            <a:endParaRPr/>
          </a:p>
        </p:txBody>
      </p:sp>
      <p:pic>
        <p:nvPicPr>
          <p:cNvPr id="326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827640" y="2205000"/>
            <a:ext cx="7279920" cy="19666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Ambiguity of visual world</a:t>
            </a:r>
            <a:endParaRPr/>
          </a:p>
        </p:txBody>
      </p:sp>
      <p:sp>
        <p:nvSpPr>
          <p:cNvPr id="9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Unfortunately visual measurements may be compatible with more than one world state </a:t>
            </a:r>
            <a:r>
              <a:rPr lang="en-US" sz="3200" b="1">
                <a:solidFill>
                  <a:srgbClr val="000000"/>
                </a:solidFill>
                <a:latin typeface="Calibri"/>
              </a:rPr>
              <a:t>w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Measurement process is noisy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Inherent ambiguity in visual data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Conclusion:  the best we can do is compute a probability distribution Pr(</a:t>
            </a:r>
            <a:r>
              <a:rPr lang="en-US" sz="3200" b="1">
                <a:solidFill>
                  <a:srgbClr val="000000"/>
                </a:solidFill>
                <a:latin typeface="Calibri"/>
              </a:rPr>
              <a:t>w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|</a:t>
            </a:r>
            <a:r>
              <a:rPr lang="en-US" sz="3200" b="1">
                <a:solidFill>
                  <a:srgbClr val="000000"/>
                </a:solidFill>
                <a:latin typeface="Calibri"/>
              </a:rPr>
              <a:t>x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) over possible states of world</a:t>
            </a:r>
            <a:endParaRPr/>
          </a:p>
          <a:p>
            <a:endParaRPr/>
          </a:p>
        </p:txBody>
      </p:sp>
      <p:sp>
        <p:nvSpPr>
          <p:cNvPr id="91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CA77CC30-83EC-4713-A525-3C2EE9D4C039}" type="slidenum">
              <a:rPr lang="en-IN">
                <a:solidFill>
                  <a:srgbClr val="000000"/>
                </a:solidFill>
                <a:latin typeface="Calibri"/>
              </a:rPr>
              <a:t>5</a:t>
            </a:fld>
            <a:endParaRPr/>
          </a:p>
        </p:txBody>
      </p:sp>
      <p:sp>
        <p:nvSpPr>
          <p:cNvPr id="92" name="TextShape 4"/>
          <p:cNvSpPr txBox="1"/>
          <p:nvPr/>
        </p:nvSpPr>
        <p:spPr>
          <a:xfrm>
            <a:off x="1835640" y="6356520"/>
            <a:ext cx="5112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000000"/>
                </a:solidFill>
                <a:latin typeface="Calibri"/>
              </a:rPr>
              <a:t>Computer vision: models, learning and inference.  ©2011 Simon J.D. Prince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Conclusion</a:t>
            </a:r>
            <a:endParaRPr/>
          </a:p>
        </p:txBody>
      </p:sp>
      <p:sp>
        <p:nvSpPr>
          <p:cNvPr id="328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4A974487-9AE1-4867-A59D-D732437A732C}" type="slidenum">
              <a:rPr lang="en-IN">
                <a:solidFill>
                  <a:srgbClr val="000000"/>
                </a:solidFill>
                <a:latin typeface="Calibri"/>
              </a:rPr>
              <a:t>50</a:t>
            </a:fld>
            <a:endParaRPr/>
          </a:p>
        </p:txBody>
      </p:sp>
      <p:sp>
        <p:nvSpPr>
          <p:cNvPr id="329" name="TextShape 3"/>
          <p:cNvSpPr txBox="1"/>
          <p:nvPr/>
        </p:nvSpPr>
        <p:spPr>
          <a:xfrm>
            <a:off x="1835640" y="6356520"/>
            <a:ext cx="5112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000000"/>
                </a:solidFill>
                <a:latin typeface="Calibri"/>
              </a:rPr>
              <a:t>Computer vision: models, learning and inference.  ©2011 Simon J.D. Prince</a:t>
            </a:r>
            <a:endParaRPr/>
          </a:p>
        </p:txBody>
      </p:sp>
      <p:sp>
        <p:nvSpPr>
          <p:cNvPr id="330" name="CustomShape 4"/>
          <p:cNvSpPr/>
          <p:nvPr/>
        </p:nvSpPr>
        <p:spPr>
          <a:xfrm>
            <a:off x="899640" y="1556640"/>
            <a:ext cx="7416360" cy="47822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IN" sz="2800">
                <a:solidFill>
                  <a:srgbClr val="000000"/>
                </a:solidFill>
                <a:latin typeface="Calibri"/>
              </a:rPr>
              <a:t>To do computer vision we build a model relating the image data </a:t>
            </a:r>
            <a:r>
              <a:rPr lang="en-IN" sz="2800" b="1">
                <a:solidFill>
                  <a:srgbClr val="000000"/>
                </a:solidFill>
                <a:latin typeface="Calibri"/>
              </a:rPr>
              <a:t>x</a:t>
            </a:r>
            <a:r>
              <a:rPr lang="en-IN" sz="2800">
                <a:solidFill>
                  <a:srgbClr val="000000"/>
                </a:solidFill>
                <a:latin typeface="Calibri"/>
              </a:rPr>
              <a:t> to the world state that we wish to estimate </a:t>
            </a:r>
            <a:r>
              <a:rPr lang="en-IN" sz="2800" b="1">
                <a:solidFill>
                  <a:srgbClr val="000000"/>
                </a:solidFill>
                <a:latin typeface="Calibri"/>
              </a:rPr>
              <a:t>w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IN" sz="2800">
                <a:solidFill>
                  <a:srgbClr val="000000"/>
                </a:solidFill>
                <a:latin typeface="Calibri"/>
              </a:rPr>
              <a:t>Three types of model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IN" sz="2800">
                <a:solidFill>
                  <a:srgbClr val="000000"/>
                </a:solidFill>
                <a:latin typeface="Calibri"/>
              </a:rPr>
              <a:t>Model Pr(w|x) -- discriminative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IN" sz="2800">
                <a:solidFill>
                  <a:srgbClr val="000000"/>
                </a:solidFill>
                <a:latin typeface="Calibri"/>
              </a:rPr>
              <a:t>Model Pr(w|x) – generative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Refined goal of computer vision</a:t>
            </a:r>
            <a:endParaRPr/>
          </a:p>
        </p:txBody>
      </p:sp>
      <p:sp>
        <p:nvSpPr>
          <p:cNvPr id="9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Take observations </a:t>
            </a:r>
            <a:r>
              <a:rPr lang="en-US" sz="3200" b="1">
                <a:solidFill>
                  <a:srgbClr val="000000"/>
                </a:solidFill>
                <a:latin typeface="Calibri"/>
              </a:rPr>
              <a:t>x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Return probability distribution Pr(</a:t>
            </a:r>
            <a:r>
              <a:rPr lang="en-US" sz="3200" b="1">
                <a:solidFill>
                  <a:srgbClr val="000000"/>
                </a:solidFill>
                <a:latin typeface="Calibri"/>
              </a:rPr>
              <a:t>w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|</a:t>
            </a:r>
            <a:r>
              <a:rPr lang="en-US" sz="3200" b="1">
                <a:solidFill>
                  <a:srgbClr val="000000"/>
                </a:solidFill>
                <a:latin typeface="Calibri"/>
              </a:rPr>
              <a:t>x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) over possible worlds compatible with data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Calibri"/>
              </a:rPr>
              <a:t>(not always tractable – might have to settle for an approximation to this distribution, samples from it, or the best (MAP) solution for </a:t>
            </a:r>
            <a:r>
              <a:rPr lang="en-US" sz="3200" b="1">
                <a:solidFill>
                  <a:srgbClr val="000000"/>
                </a:solidFill>
                <a:latin typeface="Calibri"/>
              </a:rPr>
              <a:t>w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)</a:t>
            </a:r>
            <a:endParaRPr/>
          </a:p>
        </p:txBody>
      </p:sp>
      <p:sp>
        <p:nvSpPr>
          <p:cNvPr id="95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D2B4F930-F83F-4DE1-8FD4-DB9FAD4CD223}" type="slidenum">
              <a:rPr lang="en-IN">
                <a:solidFill>
                  <a:srgbClr val="000000"/>
                </a:solidFill>
                <a:latin typeface="Calibri"/>
              </a:rPr>
              <a:t>6</a:t>
            </a:fld>
            <a:endParaRPr/>
          </a:p>
        </p:txBody>
      </p:sp>
      <p:sp>
        <p:nvSpPr>
          <p:cNvPr id="96" name="TextShape 4"/>
          <p:cNvSpPr txBox="1"/>
          <p:nvPr/>
        </p:nvSpPr>
        <p:spPr>
          <a:xfrm>
            <a:off x="1835640" y="6356520"/>
            <a:ext cx="5112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000000"/>
                </a:solidFill>
                <a:latin typeface="Calibri"/>
              </a:rPr>
              <a:t>Computer vision: models, learning and inference.  ©2011 Simon J.D. Prince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Components of solution</a:t>
            </a:r>
            <a:endParaRPr/>
          </a:p>
        </p:txBody>
      </p:sp>
      <p:sp>
        <p:nvSpPr>
          <p:cNvPr id="9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Calibri"/>
              </a:rPr>
              <a:t>We need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 </a:t>
            </a:r>
            <a:r>
              <a:rPr lang="en-US" sz="3200">
                <a:solidFill>
                  <a:srgbClr val="FF0000"/>
                </a:solidFill>
                <a:latin typeface="Calibri"/>
              </a:rPr>
              <a:t>model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that mathematically relates the visual data </a:t>
            </a:r>
            <a:r>
              <a:rPr lang="en-US" sz="3200" b="1">
                <a:solidFill>
                  <a:srgbClr val="000000"/>
                </a:solidFill>
                <a:latin typeface="Calibri"/>
              </a:rPr>
              <a:t>x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to the world state </a:t>
            </a:r>
            <a:r>
              <a:rPr lang="en-US" sz="3200" b="1">
                <a:solidFill>
                  <a:srgbClr val="000000"/>
                </a:solidFill>
                <a:latin typeface="Calibri"/>
              </a:rPr>
              <a:t>w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.  Model specifies family of relationships, particular relationship depends on parameters </a:t>
            </a:r>
            <a:r>
              <a:rPr lang="en-US" sz="3200" b="1">
                <a:solidFill>
                  <a:srgbClr val="000000"/>
                </a:solidFill>
                <a:latin typeface="Symbol"/>
              </a:rPr>
              <a:t>q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
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 </a:t>
            </a:r>
            <a:r>
              <a:rPr lang="en-US" sz="3200">
                <a:solidFill>
                  <a:srgbClr val="FF0000"/>
                </a:solidFill>
                <a:latin typeface="Calibri"/>
              </a:rPr>
              <a:t>learning algorithm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: fits parameters </a:t>
            </a:r>
            <a:r>
              <a:rPr lang="en-US" sz="3200" b="1">
                <a:solidFill>
                  <a:srgbClr val="000000"/>
                </a:solidFill>
                <a:latin typeface="Symbol"/>
              </a:rPr>
              <a:t>q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from paired training examples </a:t>
            </a:r>
            <a:r>
              <a:rPr lang="en-US" sz="3200" b="1">
                <a:solidFill>
                  <a:srgbClr val="000000"/>
                </a:solidFill>
                <a:latin typeface="Calibri"/>
              </a:rPr>
              <a:t>x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i,</a:t>
            </a:r>
            <a:r>
              <a:rPr lang="en-US" sz="3200" b="1">
                <a:solidFill>
                  <a:srgbClr val="000000"/>
                </a:solidFill>
                <a:latin typeface="Calibri"/>
              </a:rPr>
              <a:t>w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i
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An </a:t>
            </a:r>
            <a:r>
              <a:rPr lang="en-US" sz="3200">
                <a:solidFill>
                  <a:srgbClr val="FF0000"/>
                </a:solidFill>
                <a:latin typeface="Calibri"/>
              </a:rPr>
              <a:t>inference algorithm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: uses model to return Pr(</a:t>
            </a:r>
            <a:r>
              <a:rPr lang="en-US" sz="3200" b="1">
                <a:solidFill>
                  <a:srgbClr val="000000"/>
                </a:solidFill>
                <a:latin typeface="Calibri"/>
              </a:rPr>
              <a:t>w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|</a:t>
            </a:r>
            <a:r>
              <a:rPr lang="en-US" sz="3200" b="1">
                <a:solidFill>
                  <a:srgbClr val="000000"/>
                </a:solidFill>
                <a:latin typeface="Calibri"/>
              </a:rPr>
              <a:t>x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) given new observed data </a:t>
            </a:r>
            <a:r>
              <a:rPr lang="en-US" sz="3200" b="1">
                <a:solidFill>
                  <a:srgbClr val="000000"/>
                </a:solidFill>
                <a:latin typeface="Calibri"/>
              </a:rPr>
              <a:t>x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.</a:t>
            </a:r>
            <a:endParaRPr/>
          </a:p>
        </p:txBody>
      </p:sp>
      <p:sp>
        <p:nvSpPr>
          <p:cNvPr id="99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6BAC0BA3-57D1-404D-9E59-ED11A455CD8B}" type="slidenum">
              <a:rPr lang="en-IN">
                <a:solidFill>
                  <a:srgbClr val="000000"/>
                </a:solidFill>
                <a:latin typeface="Calibri"/>
              </a:rPr>
              <a:t>7</a:t>
            </a:fld>
            <a:endParaRPr/>
          </a:p>
        </p:txBody>
      </p:sp>
      <p:sp>
        <p:nvSpPr>
          <p:cNvPr id="100" name="TextShape 4"/>
          <p:cNvSpPr txBox="1"/>
          <p:nvPr/>
        </p:nvSpPr>
        <p:spPr>
          <a:xfrm>
            <a:off x="1835640" y="6356520"/>
            <a:ext cx="5112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000000"/>
                </a:solidFill>
                <a:latin typeface="Calibri"/>
              </a:rPr>
              <a:t>Computer vision: models, learning and inference.  ©2011 Simon J.D. Prince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Types of Model</a:t>
            </a:r>
            <a:endParaRPr/>
          </a:p>
        </p:txBody>
      </p:sp>
      <p:sp>
        <p:nvSpPr>
          <p:cNvPr id="10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Calibri"/>
              </a:rPr>
              <a:t>The </a:t>
            </a:r>
            <a:r>
              <a:rPr lang="en-US" sz="2800">
                <a:solidFill>
                  <a:srgbClr val="FF0000"/>
                </a:solidFill>
                <a:latin typeface="Calibri"/>
              </a:rPr>
              <a:t>model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 mathematically relates the visual data </a:t>
            </a:r>
            <a:r>
              <a:rPr lang="en-US" sz="2800" b="1">
                <a:solidFill>
                  <a:srgbClr val="000000"/>
                </a:solidFill>
                <a:latin typeface="Calibri"/>
              </a:rPr>
              <a:t>x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 to the world state </a:t>
            </a:r>
            <a:r>
              <a:rPr lang="en-US" sz="2800" b="1">
                <a:solidFill>
                  <a:srgbClr val="000000"/>
                </a:solidFill>
                <a:latin typeface="Calibri"/>
              </a:rPr>
              <a:t>w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.  Two main categories of model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Model contingency of the world on the data </a:t>
            </a:r>
            <a:r>
              <a:rPr lang="en-US" sz="2400">
                <a:solidFill>
                  <a:srgbClr val="000000"/>
                </a:solidFill>
                <a:latin typeface="Arial"/>
              </a:rPr>
              <a:t>Pr(</a:t>
            </a:r>
            <a:r>
              <a:rPr lang="en-US" sz="2400" b="1">
                <a:solidFill>
                  <a:srgbClr val="000000"/>
                </a:solidFill>
                <a:latin typeface="Arial"/>
              </a:rPr>
              <a:t>w</a:t>
            </a:r>
            <a:r>
              <a:rPr lang="en-US" sz="2400">
                <a:solidFill>
                  <a:srgbClr val="000000"/>
                </a:solidFill>
                <a:latin typeface="Arial"/>
              </a:rPr>
              <a:t>|</a:t>
            </a:r>
            <a:r>
              <a:rPr lang="en-US" sz="2400" b="1">
                <a:solidFill>
                  <a:srgbClr val="000000"/>
                </a:solidFill>
                <a:latin typeface="Arial"/>
              </a:rPr>
              <a:t>x</a:t>
            </a:r>
            <a:r>
              <a:rPr lang="en-US" sz="2400">
                <a:solidFill>
                  <a:srgbClr val="000000"/>
                </a:solidFill>
                <a:latin typeface="Arial"/>
              </a:rPr>
              <a:t>)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Model contingency of data on world </a:t>
            </a:r>
            <a:r>
              <a:rPr lang="en-US" sz="2400">
                <a:solidFill>
                  <a:srgbClr val="000000"/>
                </a:solidFill>
                <a:latin typeface="Arial"/>
              </a:rPr>
              <a:t>Pr(</a:t>
            </a:r>
            <a:r>
              <a:rPr lang="en-US" sz="2400" b="1">
                <a:solidFill>
                  <a:srgbClr val="000000"/>
                </a:solidFill>
                <a:latin typeface="Arial"/>
              </a:rPr>
              <a:t>x</a:t>
            </a:r>
            <a:r>
              <a:rPr lang="en-US" sz="2400">
                <a:solidFill>
                  <a:srgbClr val="000000"/>
                </a:solidFill>
                <a:latin typeface="Arial"/>
              </a:rPr>
              <a:t>|</a:t>
            </a:r>
            <a:r>
              <a:rPr lang="en-US" sz="2400" b="1">
                <a:solidFill>
                  <a:srgbClr val="000000"/>
                </a:solidFill>
                <a:latin typeface="Arial"/>
              </a:rPr>
              <a:t>w</a:t>
            </a:r>
            <a:r>
              <a:rPr lang="en-US" sz="2400">
                <a:solidFill>
                  <a:srgbClr val="000000"/>
                </a:solidFill>
                <a:latin typeface="Arial"/>
              </a:rPr>
              <a:t>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03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B55D1272-B343-45C2-A7E1-26A9BAF7C93C}" type="slidenum">
              <a:rPr lang="en-IN">
                <a:solidFill>
                  <a:srgbClr val="000000"/>
                </a:solidFill>
                <a:latin typeface="Calibri"/>
              </a:rPr>
              <a:t>8</a:t>
            </a:fld>
            <a:endParaRPr/>
          </a:p>
        </p:txBody>
      </p:sp>
      <p:sp>
        <p:nvSpPr>
          <p:cNvPr id="104" name="TextShape 4"/>
          <p:cNvSpPr txBox="1"/>
          <p:nvPr/>
        </p:nvSpPr>
        <p:spPr>
          <a:xfrm>
            <a:off x="1835640" y="6356520"/>
            <a:ext cx="5112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000000"/>
                </a:solidFill>
                <a:latin typeface="Calibri"/>
              </a:rPr>
              <a:t>Computer vision: models, learning and inference.  ©2011 Simon J.D. Prince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Generative vs. Discriminative</a:t>
            </a:r>
            <a:endParaRPr/>
          </a:p>
        </p:txBody>
      </p:sp>
      <p:sp>
        <p:nvSpPr>
          <p:cNvPr id="10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Model contingency of the world on the data Pr(</a:t>
            </a:r>
            <a:r>
              <a:rPr lang="en-US" sz="2800" b="1">
                <a:solidFill>
                  <a:srgbClr val="000000"/>
                </a:solidFill>
                <a:latin typeface="Calibri"/>
              </a:rPr>
              <a:t>w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|</a:t>
            </a:r>
            <a:r>
              <a:rPr lang="en-US" sz="2800" b="1">
                <a:solidFill>
                  <a:srgbClr val="000000"/>
                </a:solidFill>
                <a:latin typeface="Calibri"/>
              </a:rPr>
              <a:t>x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)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800">
                <a:solidFill>
                  <a:srgbClr val="FF0000"/>
                </a:solidFill>
                <a:latin typeface="Calibri"/>
              </a:rPr>
              <a:t> (DISCRIMINATIVE MODEL)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Calibri"/>
              </a:rPr>
              <a:t>2.  Model contingency of data on world Pr(</a:t>
            </a:r>
            <a:r>
              <a:rPr lang="en-US" sz="2800" b="1">
                <a:solidFill>
                  <a:srgbClr val="000000"/>
                </a:solidFill>
                <a:latin typeface="Calibri"/>
              </a:rPr>
              <a:t>x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|</a:t>
            </a:r>
            <a:r>
              <a:rPr lang="en-US" sz="2800" b="1">
                <a:solidFill>
                  <a:srgbClr val="000000"/>
                </a:solidFill>
                <a:latin typeface="Calibri"/>
              </a:rPr>
              <a:t>w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)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800">
                <a:solidFill>
                  <a:srgbClr val="FF0000"/>
                </a:solidFill>
                <a:latin typeface="Calibri"/>
              </a:rPr>
              <a:t>(GENERATIVE MODELS)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Calibri"/>
              </a:rPr>
              <a:t>Generative as probability model over data and so when we draw samples from model, we GENERATE new data</a:t>
            </a:r>
            <a:endParaRPr/>
          </a:p>
        </p:txBody>
      </p:sp>
      <p:sp>
        <p:nvSpPr>
          <p:cNvPr id="107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83359F3-427A-421E-B513-E22A4BD2E568}" type="slidenum">
              <a:rPr lang="en-IN">
                <a:solidFill>
                  <a:srgbClr val="000000"/>
                </a:solidFill>
                <a:latin typeface="Calibri"/>
              </a:rPr>
              <a:t>9</a:t>
            </a:fld>
            <a:endParaRPr/>
          </a:p>
        </p:txBody>
      </p:sp>
      <p:sp>
        <p:nvSpPr>
          <p:cNvPr id="108" name="TextShape 4"/>
          <p:cNvSpPr txBox="1"/>
          <p:nvPr/>
        </p:nvSpPr>
        <p:spPr>
          <a:xfrm>
            <a:off x="1835640" y="6356520"/>
            <a:ext cx="5112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000000"/>
                </a:solidFill>
                <a:latin typeface="Calibri"/>
              </a:rPr>
              <a:t>Computer vision: models, learning and inference.  ©2011 Simon J.D. Prince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2688</Words>
  <Application>Microsoft Office PowerPoint</Application>
  <PresentationFormat>On-screen Show (4:3)</PresentationFormat>
  <Paragraphs>387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StarSymbol</vt:lpstr>
      <vt:lpstr>Symbol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Sumeet Agarwal</dc:creator>
  <cp:lastModifiedBy>Sumeet Agarwal</cp:lastModifiedBy>
  <cp:revision>1</cp:revision>
  <dcterms:modified xsi:type="dcterms:W3CDTF">2021-03-26T06:07:32Z</dcterms:modified>
</cp:coreProperties>
</file>